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media1.mp4" ContentType="video/unknown"/>
  <Override PartName="/ppt/media/media2.mp4" ContentType="video/unknown"/>
  <Override PartName="/ppt/media/media3.mp4" ContentType="video/unknown"/>
  <Override PartName="/ppt/media/media4.mp4" ContentType="video/unknown"/>
  <Override PartName="/ppt/media/media5.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2" name="Shape 142"/>
          <p:cNvSpPr/>
          <p:nvPr>
            <p:ph type="sldImg"/>
          </p:nvPr>
        </p:nvSpPr>
        <p:spPr>
          <a:xfrm>
            <a:off x="1143000" y="685800"/>
            <a:ext cx="4572000" cy="3429000"/>
          </a:xfrm>
          <a:prstGeom prst="rect">
            <a:avLst/>
          </a:prstGeom>
        </p:spPr>
        <p:txBody>
          <a:bodyPr/>
          <a:lstStyle/>
          <a:p>
            <a:pPr/>
          </a:p>
        </p:txBody>
      </p:sp>
      <p:sp>
        <p:nvSpPr>
          <p:cNvPr id="143" name="Shape 14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pPr/>
            <a:r>
              <a:t>–Johnny Appleseed</a:t>
            </a:r>
          </a:p>
        </p:txBody>
      </p:sp>
      <p:sp>
        <p:nvSpPr>
          <p:cNvPr id="94" name="“Type a quote here.”"/>
          <p:cNvSpPr txBox="1"/>
          <p:nvPr>
            <p:ph type="body" sz="quarter" idx="22"/>
          </p:nvPr>
        </p:nvSpPr>
        <p:spPr>
          <a:xfrm>
            <a:off x="1270000" y="4267200"/>
            <a:ext cx="10464800" cy="685800"/>
          </a:xfrm>
          <a:prstGeom prst="rect">
            <a:avLst/>
          </a:prstGeom>
        </p:spPr>
        <p:txBody>
          <a:bodyPr>
            <a:spAutoFit/>
          </a:bodyPr>
          <a:lstStyle>
            <a:lvl1pPr marL="0" indent="0" algn="ctr">
              <a:spcBef>
                <a:spcPts val="0"/>
              </a:spcBef>
              <a:buSzTx/>
              <a:buNone/>
              <a:defRPr sz="3800">
                <a:latin typeface="+mn-lt"/>
                <a:ea typeface="+mn-ea"/>
                <a:cs typeface="+mn-cs"/>
                <a:sym typeface="Helvetica Light"/>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812800" y="0"/>
            <a:ext cx="15232066" cy="10160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17" name="Title Text"/>
          <p:cNvSpPr txBox="1"/>
          <p:nvPr>
            <p:ph type="title"/>
          </p:nvPr>
        </p:nvSpPr>
        <p:spPr>
          <a:xfrm>
            <a:off x="1270000" y="3225800"/>
            <a:ext cx="10464800" cy="3302000"/>
          </a:xfrm>
          <a:prstGeom prst="rect">
            <a:avLst/>
          </a:prstGeom>
        </p:spPr>
        <p:txBody>
          <a:bodyPr/>
          <a:lstStyle>
            <a:lvl1pPr>
              <a:defRPr b="1">
                <a:latin typeface="Helvetica"/>
                <a:ea typeface="Helvetica"/>
                <a:cs typeface="Helvetica"/>
                <a:sym typeface="Helvetica"/>
              </a:defRPr>
            </a:lvl1pPr>
          </a:lstStyle>
          <a:p>
            <a:pPr/>
            <a:r>
              <a:t>Title Text</a:t>
            </a:r>
          </a:p>
        </p:txBody>
      </p:sp>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5" name="Title Text"/>
          <p:cNvSpPr txBox="1"/>
          <p:nvPr>
            <p:ph type="title"/>
          </p:nvPr>
        </p:nvSpPr>
        <p:spPr>
          <a:prstGeom prst="rect">
            <a:avLst/>
          </a:prstGeom>
        </p:spPr>
        <p:txBody>
          <a:bodyPr/>
          <a:lstStyle>
            <a:lvl1pPr>
              <a:defRPr b="1">
                <a:latin typeface="Helvetica"/>
                <a:ea typeface="Helvetica"/>
                <a:cs typeface="Helvetica"/>
                <a:sym typeface="Helvetica"/>
              </a:defRPr>
            </a:lvl1pPr>
          </a:lstStyle>
          <a:p>
            <a:pPr/>
            <a:r>
              <a:t>Title Text</a:t>
            </a:r>
          </a:p>
        </p:txBody>
      </p:sp>
      <p:sp>
        <p:nvSpPr>
          <p:cNvPr id="126" name="Body Level One…"/>
          <p:cNvSpPr txBox="1"/>
          <p:nvPr>
            <p:ph type="body" idx="1"/>
          </p:nvPr>
        </p:nvSpPr>
        <p:spPr>
          <a:prstGeom prst="rect">
            <a:avLst/>
          </a:prstGeom>
        </p:spPr>
        <p:txBody>
          <a:bodyPr/>
          <a:lstStyle>
            <a:lvl1pPr>
              <a:buSzPct val="150000"/>
              <a:defRPr>
                <a:latin typeface="Helvetica"/>
                <a:ea typeface="Helvetica"/>
                <a:cs typeface="Helvetica"/>
                <a:sym typeface="Helvetica"/>
              </a:defRPr>
            </a:lvl1pPr>
            <a:lvl2pPr>
              <a:defRPr>
                <a:latin typeface="Helvetica"/>
                <a:ea typeface="Helvetica"/>
                <a:cs typeface="Helvetica"/>
                <a:sym typeface="Helvetica"/>
              </a:defRPr>
            </a:lvl2pPr>
            <a:lvl3pPr>
              <a:defRPr>
                <a:latin typeface="Helvetica"/>
                <a:ea typeface="Helvetica"/>
                <a:cs typeface="Helvetica"/>
                <a:sym typeface="Helvetica"/>
              </a:defRPr>
            </a:lvl3pPr>
            <a:lvl4pPr>
              <a:defRPr>
                <a:latin typeface="Helvetica"/>
                <a:ea typeface="Helvetica"/>
                <a:cs typeface="Helvetica"/>
                <a:sym typeface="Helvetica"/>
              </a:defRPr>
            </a:lvl4pPr>
            <a:lvl5pPr>
              <a:defRPr>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4" name="Title Text"/>
          <p:cNvSpPr txBox="1"/>
          <p:nvPr>
            <p:ph type="title"/>
          </p:nvPr>
        </p:nvSpPr>
        <p:spPr>
          <a:prstGeom prst="rect">
            <a:avLst/>
          </a:prstGeom>
        </p:spPr>
        <p:txBody>
          <a:bodyPr/>
          <a:lstStyle/>
          <a:p>
            <a:pPr/>
            <a:r>
              <a:t>Title Text</a:t>
            </a:r>
          </a:p>
        </p:txBody>
      </p:sp>
      <p:sp>
        <p:nvSpPr>
          <p:cNvPr id="135" name="Body Level One…"/>
          <p:cNvSpPr txBox="1"/>
          <p:nvPr>
            <p:ph type="body" idx="1"/>
          </p:nvPr>
        </p:nvSpPr>
        <p:spPr>
          <a:prstGeom prst="rect">
            <a:avLst/>
          </a:prstGeom>
        </p:spPr>
        <p:txBody>
          <a:bodyPr/>
          <a:lstStyle>
            <a:lvl1pPr marL="370416" indent="-370416">
              <a:spcBef>
                <a:spcPts val="4200"/>
              </a:spcBef>
              <a:defRPr sz="3000"/>
            </a:lvl1pPr>
            <a:lvl2pPr marL="814916" indent="-370416">
              <a:spcBef>
                <a:spcPts val="4200"/>
              </a:spcBef>
              <a:defRPr sz="3000"/>
            </a:lvl2pPr>
            <a:lvl3pPr marL="1259416" indent="-370416">
              <a:spcBef>
                <a:spcPts val="4200"/>
              </a:spcBef>
              <a:defRPr sz="3000"/>
            </a:lvl3pPr>
            <a:lvl4pPr marL="1703916" indent="-370416">
              <a:spcBef>
                <a:spcPts val="4200"/>
              </a:spcBef>
              <a:defRPr sz="3000"/>
            </a:lvl4pPr>
            <a:lvl5pPr marL="2148416" indent="-370416">
              <a:spcBef>
                <a:spcPts val="42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06550" y="635000"/>
            <a:ext cx="9779000" cy="652272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717800" y="635000"/>
            <a:ext cx="12357100" cy="8238067"/>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atin typeface="+mn-lt"/>
                <a:ea typeface="+mn-ea"/>
                <a:cs typeface="+mn-cs"/>
                <a:sym typeface="Helvetica Light"/>
              </a:defRPr>
            </a:lvl1pPr>
          </a:lstStyle>
          <a:p>
            <a:pPr/>
            <a:r>
              <a:t>Title Text</a:t>
            </a:r>
          </a:p>
        </p:txBody>
      </p:sp>
      <p:sp>
        <p:nvSpPr>
          <p:cNvPr id="40" name="Body Level One…"/>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533900" y="2603500"/>
            <a:ext cx="942975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latin typeface="+mn-lt"/>
                <a:ea typeface="+mn-ea"/>
                <a:cs typeface="+mn-cs"/>
                <a:sym typeface="Helvetica Light"/>
              </a:defRPr>
            </a:lvl1pPr>
            <a:lvl2pPr marL="685800" indent="-342900">
              <a:spcBef>
                <a:spcPts val="3200"/>
              </a:spcBef>
              <a:defRPr sz="2800">
                <a:latin typeface="+mn-lt"/>
                <a:ea typeface="+mn-ea"/>
                <a:cs typeface="+mn-cs"/>
                <a:sym typeface="Helvetica Light"/>
              </a:defRPr>
            </a:lvl2pPr>
            <a:lvl3pPr marL="1028700" indent="-342900">
              <a:spcBef>
                <a:spcPts val="3200"/>
              </a:spcBef>
              <a:defRPr sz="2800">
                <a:latin typeface="+mn-lt"/>
                <a:ea typeface="+mn-ea"/>
                <a:cs typeface="+mn-cs"/>
                <a:sym typeface="Helvetica Light"/>
              </a:defRPr>
            </a:lvl3pPr>
            <a:lvl4pPr marL="1371600" indent="-342900">
              <a:spcBef>
                <a:spcPts val="3200"/>
              </a:spcBef>
              <a:defRPr sz="2800">
                <a:latin typeface="+mn-lt"/>
                <a:ea typeface="+mn-ea"/>
                <a:cs typeface="+mn-cs"/>
                <a:sym typeface="Helvetica Light"/>
              </a:defRPr>
            </a:lvl4pPr>
            <a:lvl5pPr marL="1714500" indent="-342900">
              <a:spcBef>
                <a:spcPts val="3200"/>
              </a:spcBef>
              <a:defRPr sz="28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680200" y="5026947"/>
            <a:ext cx="6057901" cy="4040705"/>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6747"/>
            <a:ext cx="5867400" cy="3911601"/>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76100" cy="7984067"/>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lgn="ctr">
              <a:defRPr sz="1800">
                <a:latin typeface="+mn-lt"/>
                <a:ea typeface="+mn-ea"/>
                <a:cs typeface="+mn-cs"/>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Gill Sans SemiBold"/>
        </a:defRPr>
      </a:lvl9pPr>
    </p:titleStyle>
    <p:bodyStyle>
      <a:lvl1pPr marL="3086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1pPr>
      <a:lvl2pPr marL="7531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2pPr>
      <a:lvl3pPr marL="11976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3pPr>
      <a:lvl4pPr marL="16421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4pPr>
      <a:lvl5pPr marL="20866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5pPr>
      <a:lvl6pPr marL="25311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6pPr>
      <a:lvl7pPr marL="29756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7pPr>
      <a:lvl8pPr marL="34201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8pPr>
      <a:lvl9pPr marL="3864680" marR="0" indent="-308680" algn="l" defTabSz="584200" rtl="0" latinLnBrk="0">
        <a:lnSpc>
          <a:spcPct val="100000"/>
        </a:lnSpc>
        <a:spcBef>
          <a:spcPts val="2000"/>
        </a:spcBef>
        <a:spcAft>
          <a:spcPts val="0"/>
        </a:spcAft>
        <a:buClrTx/>
        <a:buSzPct val="75000"/>
        <a:buFontTx/>
        <a:buChar char="•"/>
        <a:tabLst/>
        <a:defRPr b="0" baseline="0" cap="none" i="0" spc="0" strike="noStrike" sz="2500" u="none">
          <a:solidFill>
            <a:srgbClr val="000000"/>
          </a:solidFill>
          <a:uFillTx/>
          <a:latin typeface="Gill Sans"/>
          <a:ea typeface="Gill Sans"/>
          <a:cs typeface="Gill Sans"/>
          <a:sym typeface="Gill Sans"/>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3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6.png"/><Relationship Id="rId4" Type="http://schemas.openxmlformats.org/officeDocument/2006/relationships/image" Target="../media/image5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5.mp4"/><Relationship Id="rId3" Type="http://schemas.microsoft.com/office/2007/relationships/media" Target="../media/media5.mp4"/><Relationship Id="rId4" Type="http://schemas.openxmlformats.org/officeDocument/2006/relationships/image" Target="../media/image5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19.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20.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 Id="rId3" Type="http://schemas.openxmlformats.org/officeDocument/2006/relationships/image" Target="../media/image7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8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 Id="rId3" Type="http://schemas.openxmlformats.org/officeDocument/2006/relationships/image" Target="../media/image86.png"/><Relationship Id="rId4" Type="http://schemas.openxmlformats.org/officeDocument/2006/relationships/image" Target="../media/image8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High-Precision Prediction for a DIS Event Shape"/>
          <p:cNvSpPr txBox="1"/>
          <p:nvPr>
            <p:ph type="ctrTitle"/>
          </p:nvPr>
        </p:nvSpPr>
        <p:spPr>
          <a:xfrm>
            <a:off x="1270000" y="1029123"/>
            <a:ext cx="10464800" cy="3823921"/>
          </a:xfrm>
          <a:prstGeom prst="rect">
            <a:avLst/>
          </a:prstGeom>
        </p:spPr>
        <p:txBody>
          <a:bodyPr/>
          <a:lstStyle/>
          <a:p>
            <a:pPr/>
            <a:r>
              <a:t>High-Precision Prediction for a DIS Event Shape</a:t>
            </a:r>
          </a:p>
        </p:txBody>
      </p:sp>
      <p:sp>
        <p:nvSpPr>
          <p:cNvPr id="146" name="June-Haak Ee…"/>
          <p:cNvSpPr txBox="1"/>
          <p:nvPr>
            <p:ph type="subTitle" sz="half" idx="1"/>
          </p:nvPr>
        </p:nvSpPr>
        <p:spPr>
          <a:xfrm>
            <a:off x="1270000" y="5719620"/>
            <a:ext cx="10464800" cy="2763258"/>
          </a:xfrm>
          <a:prstGeom prst="rect">
            <a:avLst/>
          </a:prstGeom>
        </p:spPr>
        <p:txBody>
          <a:bodyPr/>
          <a:lstStyle/>
          <a:p>
            <a:pPr defTabSz="496570">
              <a:defRPr b="1" sz="3060"/>
            </a:pPr>
            <a:r>
              <a:t>June-Haak Ee</a:t>
            </a:r>
          </a:p>
          <a:p>
            <a:pPr defTabSz="496570">
              <a:defRPr b="1" sz="3060"/>
            </a:pPr>
            <a:r>
              <a:t>LANL</a:t>
            </a:r>
          </a:p>
          <a:p>
            <a:pPr defTabSz="496570">
              <a:defRPr sz="3060"/>
            </a:pPr>
            <a:r>
              <a:t>in collaboration with</a:t>
            </a:r>
          </a:p>
          <a:p>
            <a:pPr defTabSz="496570">
              <a:defRPr sz="3060"/>
            </a:pPr>
            <a:r>
              <a:t>Christopher Lee (LANL), Daekyoung Kang (Fudan U. &amp; Korea U.),</a:t>
            </a:r>
            <a:br/>
            <a:r>
              <a:t>Iain Stewart (MIT)</a:t>
            </a:r>
          </a:p>
        </p:txBody>
      </p:sp>
      <p:sp>
        <p:nvSpPr>
          <p:cNvPr id="147" name="Korea EIC theory meeting Mar. 21, 2025"/>
          <p:cNvSpPr txBox="1"/>
          <p:nvPr/>
        </p:nvSpPr>
        <p:spPr>
          <a:xfrm>
            <a:off x="4821237" y="8674781"/>
            <a:ext cx="336232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400"/>
            </a:pPr>
            <a:r>
              <a:t>Korea EIC theory meeting</a:t>
            </a:r>
            <a:br/>
            <a:r>
              <a:t>Mar. 21, 2025</a:t>
            </a:r>
          </a:p>
        </p:txBody>
      </p:sp>
      <p:pic>
        <p:nvPicPr>
          <p:cNvPr id="148" name="Picture 9" descr="Picture 9"/>
          <p:cNvPicPr>
            <a:picLocks noChangeAspect="1"/>
          </p:cNvPicPr>
          <p:nvPr/>
        </p:nvPicPr>
        <p:blipFill>
          <a:blip r:embed="rId2">
            <a:extLst/>
          </a:blip>
          <a:stretch>
            <a:fillRect/>
          </a:stretch>
        </p:blipFill>
        <p:spPr>
          <a:xfrm>
            <a:off x="373168" y="332138"/>
            <a:ext cx="3283835" cy="64217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7" name="DISTau1b_0.2.mp4" descr="DISTau1b_0.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 y="1219200"/>
            <a:ext cx="13004801" cy="7315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8000" fill="hold"/>
                                        <p:tgtEl>
                                          <p:spTgt spid="27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7"/>
                </p:tgtEl>
              </p:cMediaNode>
            </p:video>
            <p:seq concurrent="1" prevAc="none" nextAc="seek">
              <p:cTn id="8" evtFilter="cancelBubble" nodeType="interactiveSeq" restart="whenNotActive" fill="hold">
                <p:stCondLst>
                  <p:cond delay="0" evt="onClick">
                    <p:tgtEl>
                      <p:spTgt spid="27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77"/>
                                        </p:tgtEl>
                                      </p:cBhvr>
                                    </p:cmd>
                                  </p:childTnLst>
                                </p:cTn>
                              </p:par>
                            </p:childTnLst>
                          </p:cTn>
                        </p:par>
                      </p:childTnLst>
                    </p:cTn>
                  </p:par>
                </p:childTnLst>
              </p:cTn>
              <p:nextCondLst>
                <p:cond delay="0" evt="onClick">
                  <p:tgtEl>
                    <p:spTgt spid="27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7373439" y="2315371"/>
            <a:ext cx="4582767" cy="4858314"/>
          </a:xfrm>
          <a:prstGeom prst="rect">
            <a:avLst/>
          </a:prstGeom>
          <a:ln w="12700">
            <a:miter lim="400000"/>
          </a:ln>
        </p:spPr>
      </p:pic>
      <p:pic>
        <p:nvPicPr>
          <p:cNvPr id="280" name="Image" descr="Image"/>
          <p:cNvPicPr>
            <a:picLocks noChangeAspect="1"/>
          </p:cNvPicPr>
          <p:nvPr/>
        </p:nvPicPr>
        <p:blipFill>
          <a:blip r:embed="rId3">
            <a:extLst/>
          </a:blip>
          <a:stretch>
            <a:fillRect/>
          </a:stretch>
        </p:blipFill>
        <p:spPr>
          <a:xfrm>
            <a:off x="1048593" y="2238739"/>
            <a:ext cx="4582767" cy="4858313"/>
          </a:xfrm>
          <a:prstGeom prst="rect">
            <a:avLst/>
          </a:prstGeom>
          <a:ln w="12700">
            <a:miter lim="400000"/>
          </a:ln>
        </p:spPr>
      </p:pic>
      <p:sp>
        <p:nvSpPr>
          <p:cNvPr id="281" name="in Breit frame"/>
          <p:cNvSpPr txBox="1"/>
          <p:nvPr>
            <p:ph type="title"/>
          </p:nvPr>
        </p:nvSpPr>
        <p:spPr>
          <a:xfrm>
            <a:off x="952500" y="58450"/>
            <a:ext cx="11099800" cy="1245130"/>
          </a:xfrm>
          <a:prstGeom prst="rect">
            <a:avLst/>
          </a:prstGeom>
        </p:spPr>
        <p:txBody>
          <a:bodyPr/>
          <a:lstStyle/>
          <a:p>
            <a:pPr>
              <a:defRPr sz="6500"/>
            </a:pP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r>
              <a:t> in Breit frame</a:t>
            </a:r>
          </a:p>
        </p:txBody>
      </p:sp>
      <p:sp>
        <p:nvSpPr>
          <p:cNvPr id="28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3" name="Equation"/>
          <p:cNvSpPr txBox="1"/>
          <p:nvPr/>
        </p:nvSpPr>
        <p:spPr>
          <a:xfrm>
            <a:off x="7711554" y="8252676"/>
            <a:ext cx="4232941" cy="83254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limUpp>
                    <m:e>
                      <m:r>
                        <a:rPr xmlns:a="http://schemas.openxmlformats.org/drawingml/2006/main" sz="2500" i="1">
                          <a:solidFill>
                            <a:srgbClr val="000000"/>
                          </a:solidFill>
                          <a:latin typeface="Cambria Math" panose="02040503050406030204" pitchFamily="18" charset="0"/>
                        </a:rPr>
                        <m:t>=</m:t>
                      </m:r>
                    </m:e>
                    <m:lim>
                      <m:r>
                        <m:rPr>
                          <m:nor/>
                        </m:rPr>
                        <a:rPr xmlns:a="http://schemas.openxmlformats.org/drawingml/2006/main" sz="2500" i="1">
                          <a:solidFill>
                            <a:srgbClr val="000000"/>
                          </a:solidFill>
                          <a:latin typeface="Cambria Math" panose="02040503050406030204" pitchFamily="18" charset="0"/>
                        </a:rPr>
                        <m:t>Breit</m:t>
                      </m:r>
                    </m:lim>
                  </m:limUpp>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1</m:t>
                      </m:r>
                    </m:num>
                    <m:den>
                      <m:r>
                        <a:rPr xmlns:a="http://schemas.openxmlformats.org/drawingml/2006/main" sz="2500" i="1">
                          <a:solidFill>
                            <a:srgbClr val="000000"/>
                          </a:solidFill>
                          <a:latin typeface="Cambria Math" panose="02040503050406030204" pitchFamily="18" charset="0"/>
                        </a:rPr>
                        <m:t>Q</m:t>
                      </m:r>
                    </m:den>
                  </m:f>
                  <m:limLow>
                    <m:e>
                      <m:r>
                        <a:rPr xmlns:a="http://schemas.openxmlformats.org/drawingml/2006/main" sz="2500" i="1">
                          <a:solidFill>
                            <a:srgbClr val="000000"/>
                          </a:solidFill>
                          <a:latin typeface="Cambria Math" panose="02040503050406030204" pitchFamily="18" charset="0"/>
                        </a:rPr>
                        <m:t>∑</m:t>
                      </m:r>
                    </m:e>
                    <m:lim>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lim>
                  </m:limLow>
                  <m:r>
                    <m:rPr>
                      <m:nor/>
                    </m:rPr>
                    <a:rPr xmlns:a="http://schemas.openxmlformats.org/drawingml/2006/main" sz="2500" i="1">
                      <a:solidFill>
                        <a:srgbClr val="000000"/>
                      </a:solidFill>
                      <a:latin typeface="Cambria Math" panose="02040503050406030204" pitchFamily="18" charset="0"/>
                    </a:rPr>
                    <m:t>min</m:t>
                  </m:r>
                  <m:d>
                    <m:dPr>
                      <m:ctrlPr>
                        <a:rPr xmlns:a="http://schemas.openxmlformats.org/drawingml/2006/main" sz="2500" i="1">
                          <a:solidFill>
                            <a:srgbClr val="000000"/>
                          </a:solidFill>
                          <a:latin typeface="Cambria Math" panose="02040503050406030204" pitchFamily="18" charset="0"/>
                        </a:rPr>
                      </m:ctrlPr>
                      <m:begChr m:val="{"/>
                      <m:endChr m:val="}"/>
                    </m:dPr>
                    <m:e>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r>
                        <a:rPr xmlns:a="http://schemas.openxmlformats.org/drawingml/2006/main" sz="2500" i="1">
                          <a:solidFill>
                            <a:srgbClr val="000000"/>
                          </a:solidFill>
                          <a:latin typeface="Cambria Math" panose="02040503050406030204" pitchFamily="18" charset="0"/>
                        </a:rPr>
                        <m:t>,</m:t>
                      </m:r>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n</m:t>
                              </m:r>
                            </m:e>
                          </m:ba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e>
                  </m:d>
                </m:oMath>
              </m:oMathPara>
            </a14:m>
            <a:endParaRPr sz="2500"/>
          </a:p>
        </p:txBody>
      </p:sp>
      <p:sp>
        <p:nvSpPr>
          <p:cNvPr id="284" name="has the most intuitive interpretation in Breit frame, where the off-shell photon and proton are aligned along   axis."/>
          <p:cNvSpPr txBox="1"/>
          <p:nvPr/>
        </p:nvSpPr>
        <p:spPr>
          <a:xfrm>
            <a:off x="519374" y="1210026"/>
            <a:ext cx="11966052" cy="999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has the most intuitive interpretation in Breit frame, where the off-shell photon and proton are aligned along </a:t>
            </a:r>
            <a14:m>
              <m:oMath>
                <m:r>
                  <a:rPr xmlns:a="http://schemas.openxmlformats.org/drawingml/2006/main" sz="2600" i="1">
                    <a:solidFill>
                      <a:srgbClr val="000000"/>
                    </a:solidFill>
                    <a:latin typeface="Cambria Math" panose="02040503050406030204" pitchFamily="18" charset="0"/>
                  </a:rPr>
                  <m:t>z</m:t>
                </m:r>
              </m:oMath>
            </a14:m>
            <a:r>
              <a:t> axis.</a:t>
            </a:r>
          </a:p>
        </p:txBody>
      </p:sp>
      <p:sp>
        <p:nvSpPr>
          <p:cNvPr id="285" name="Line"/>
          <p:cNvSpPr/>
          <p:nvPr/>
        </p:nvSpPr>
        <p:spPr>
          <a:xfrm>
            <a:off x="10999446" y="8878427"/>
            <a:ext cx="1" cy="46990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286" name="The sign of   component of   determines"/>
          <p:cNvSpPr txBox="1"/>
          <p:nvPr/>
        </p:nvSpPr>
        <p:spPr>
          <a:xfrm>
            <a:off x="6906445" y="9326319"/>
            <a:ext cx="5516755" cy="4167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The sign of </a:t>
            </a:r>
            <a14:m>
              <m:oMath>
                <m:r>
                  <a:rPr xmlns:a="http://schemas.openxmlformats.org/drawingml/2006/main" sz="2100" i="1">
                    <a:solidFill>
                      <a:srgbClr val="000000"/>
                    </a:solidFill>
                    <a:latin typeface="Cambria Math" panose="02040503050406030204" pitchFamily="18" charset="0"/>
                  </a:rPr>
                  <m:t>z</m:t>
                </m:r>
              </m:oMath>
            </a14:m>
            <a:r>
              <a:t> component of </a:t>
            </a:r>
            <a14:m>
              <m:oMath>
                <m:sSub>
                  <m:e>
                    <m:r>
                      <a:rPr xmlns:a="http://schemas.openxmlformats.org/drawingml/2006/main" sz="2100" i="1">
                        <a:solidFill>
                          <a:srgbClr val="000000"/>
                        </a:solidFill>
                        <a:latin typeface="Cambria Math" panose="02040503050406030204" pitchFamily="18" charset="0"/>
                      </a:rPr>
                      <m:t>p</m:t>
                    </m:r>
                  </m:e>
                  <m:sub>
                    <m:r>
                      <a:rPr xmlns:a="http://schemas.openxmlformats.org/drawingml/2006/main" sz="2100" i="1">
                        <a:solidFill>
                          <a:srgbClr val="000000"/>
                        </a:solidFill>
                        <a:latin typeface="Cambria Math" panose="02040503050406030204" pitchFamily="18" charset="0"/>
                      </a:rPr>
                      <m:t>i</m:t>
                    </m:r>
                  </m:sub>
                </m:sSub>
              </m:oMath>
            </a14:m>
            <a:r>
              <a:t> determines </a:t>
            </a:r>
            <a14:m>
              <m:oMath>
                <m:sSub>
                  <m:e>
                    <m:r>
                      <a:rPr xmlns:a="http://schemas.openxmlformats.org/drawingml/2006/main" sz="2100" i="1">
                        <a:solidFill>
                          <a:srgbClr val="000000"/>
                        </a:solidFill>
                        <a:latin typeface="Cambria Math" panose="02040503050406030204" pitchFamily="18" charset="0"/>
                      </a:rPr>
                      <m:t>p</m:t>
                    </m:r>
                  </m:e>
                  <m:sub>
                    <m:r>
                      <a:rPr xmlns:a="http://schemas.openxmlformats.org/drawingml/2006/main" sz="2100" i="1">
                        <a:solidFill>
                          <a:srgbClr val="000000"/>
                        </a:solidFill>
                        <a:latin typeface="Cambria Math" panose="02040503050406030204" pitchFamily="18" charset="0"/>
                      </a:rPr>
                      <m:t>i</m:t>
                    </m:r>
                  </m:sub>
                </m:sSub>
                <m:r>
                  <a:rPr xmlns:a="http://schemas.openxmlformats.org/drawingml/2006/main" sz="2100" i="1">
                    <a:solidFill>
                      <a:srgbClr val="000000"/>
                    </a:solidFill>
                    <a:latin typeface="Cambria Math" panose="02040503050406030204" pitchFamily="18" charset="0"/>
                  </a:rPr>
                  <m:t>∈</m:t>
                </m:r>
                <m:sSub>
                  <m:e>
                    <m:r>
                      <m:rPr>
                        <m:scr m:val="script"/>
                      </m:rPr>
                      <a:rPr xmlns:a="http://schemas.openxmlformats.org/drawingml/2006/main" sz="2100" i="1">
                        <a:solidFill>
                          <a:srgbClr val="000000"/>
                        </a:solidFill>
                        <a:latin typeface="Cambria Math" panose="02040503050406030204" pitchFamily="18" charset="0"/>
                      </a:rPr>
                      <m:t>H</m:t>
                    </m:r>
                  </m:e>
                  <m:sub>
                    <m:f>
                      <m:fPr>
                        <m:ctrlPr>
                          <a:rPr xmlns:a="http://schemas.openxmlformats.org/drawingml/2006/main" sz="2100" i="1">
                            <a:solidFill>
                              <a:srgbClr val="000000"/>
                            </a:solidFill>
                            <a:latin typeface="Cambria Math" panose="02040503050406030204" pitchFamily="18" charset="0"/>
                          </a:rPr>
                        </m:ctrlPr>
                        <m:type m:val="lin"/>
                      </m:fPr>
                      <m:num>
                        <m:r>
                          <a:rPr xmlns:a="http://schemas.openxmlformats.org/drawingml/2006/main" sz="2100" i="1">
                            <a:solidFill>
                              <a:srgbClr val="000000"/>
                            </a:solidFill>
                            <a:latin typeface="Cambria Math" panose="02040503050406030204" pitchFamily="18" charset="0"/>
                          </a:rPr>
                          <m:t>B</m:t>
                        </m:r>
                      </m:num>
                      <m:den>
                        <m:r>
                          <a:rPr xmlns:a="http://schemas.openxmlformats.org/drawingml/2006/main" sz="2100" i="1">
                            <a:solidFill>
                              <a:srgbClr val="000000"/>
                            </a:solidFill>
                            <a:latin typeface="Cambria Math" panose="02040503050406030204" pitchFamily="18" charset="0"/>
                          </a:rPr>
                          <m:t>J</m:t>
                        </m:r>
                      </m:den>
                    </m:f>
                  </m:sub>
                </m:sSub>
              </m:oMath>
            </a14:m>
          </a:p>
        </p:txBody>
      </p:sp>
      <p:sp>
        <p:nvSpPr>
          <p:cNvPr id="287" name="Equation"/>
          <p:cNvSpPr txBox="1"/>
          <p:nvPr/>
        </p:nvSpPr>
        <p:spPr>
          <a:xfrm>
            <a:off x="5240293" y="6388166"/>
            <a:ext cx="2524214" cy="67341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B</m:t>
                      </m:r>
                    </m:sub>
                    <m:sup>
                      <m:r>
                        <a:rPr xmlns:a="http://schemas.openxmlformats.org/drawingml/2006/main" sz="2500" i="1">
                          <a:solidFill>
                            <a:srgbClr val="000000"/>
                          </a:solidFill>
                          <a:latin typeface="Cambria Math" panose="02040503050406030204" pitchFamily="18" charset="0"/>
                        </a:rPr>
                        <m:t>μ</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sSup>
                    <m:e>
                      <m:r>
                        <a:rPr xmlns:a="http://schemas.openxmlformats.org/drawingml/2006/main" sz="2500" i="1">
                          <a:solidFill>
                            <a:srgbClr val="000000"/>
                          </a:solidFill>
                          <a:latin typeface="Cambria Math" panose="02040503050406030204" pitchFamily="18" charset="0"/>
                        </a:rPr>
                        <m:t>P</m:t>
                      </m:r>
                    </m:e>
                    <m:sup>
                      <m:r>
                        <a:rPr xmlns:a="http://schemas.openxmlformats.org/drawingml/2006/main" sz="2500" i="1">
                          <a:solidFill>
                            <a:srgbClr val="000000"/>
                          </a:solidFill>
                          <a:latin typeface="Cambria Math" panose="02040503050406030204" pitchFamily="18" charset="0"/>
                        </a:rPr>
                        <m:t>μ</m:t>
                      </m:r>
                    </m:sup>
                  </m:sSup>
                  <m:limUpp>
                    <m:e>
                      <m:r>
                        <a:rPr xmlns:a="http://schemas.openxmlformats.org/drawingml/2006/main" sz="2500" i="1">
                          <a:solidFill>
                            <a:srgbClr val="000000"/>
                          </a:solidFill>
                          <a:latin typeface="Cambria Math" panose="02040503050406030204" pitchFamily="18" charset="0"/>
                        </a:rPr>
                        <m:t>=</m:t>
                      </m:r>
                    </m:e>
                    <m:lim>
                      <m:r>
                        <m:rPr>
                          <m:nor/>
                        </m:rPr>
                        <a:rPr xmlns:a="http://schemas.openxmlformats.org/drawingml/2006/main" sz="2500" i="1">
                          <a:solidFill>
                            <a:srgbClr val="000000"/>
                          </a:solidFill>
                          <a:latin typeface="Cambria Math" panose="02040503050406030204" pitchFamily="18" charset="0"/>
                        </a:rPr>
                        <m:t>Breit</m:t>
                      </m:r>
                    </m:lim>
                  </m:limUpp>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Q</m:t>
                      </m:r>
                    </m:num>
                    <m:den>
                      <m:r>
                        <a:rPr xmlns:a="http://schemas.openxmlformats.org/drawingml/2006/main" sz="2500" i="1">
                          <a:solidFill>
                            <a:srgbClr val="000000"/>
                          </a:solidFill>
                          <a:latin typeface="Cambria Math" panose="02040503050406030204" pitchFamily="18" charset="0"/>
                        </a:rPr>
                        <m:t>2</m:t>
                      </m:r>
                    </m:den>
                  </m:f>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z</m:t>
                      </m:r>
                    </m:sub>
                  </m:sSub>
                </m:oMath>
              </m:oMathPara>
            </a14:m>
            <a:endParaRPr sz="2500"/>
          </a:p>
        </p:txBody>
      </p:sp>
      <p:sp>
        <p:nvSpPr>
          <p:cNvPr id="288" name="Equation"/>
          <p:cNvSpPr txBox="1"/>
          <p:nvPr/>
        </p:nvSpPr>
        <p:spPr>
          <a:xfrm>
            <a:off x="5201453" y="7276451"/>
            <a:ext cx="3187802" cy="67341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μ</m:t>
                      </m:r>
                    </m:sup>
                  </m:sSubSup>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μ</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sSup>
                    <m:e>
                      <m:r>
                        <a:rPr xmlns:a="http://schemas.openxmlformats.org/drawingml/2006/main" sz="2500" i="1">
                          <a:solidFill>
                            <a:srgbClr val="000000"/>
                          </a:solidFill>
                          <a:latin typeface="Cambria Math" panose="02040503050406030204" pitchFamily="18" charset="0"/>
                        </a:rPr>
                        <m:t>P</m:t>
                      </m:r>
                    </m:e>
                    <m:sup>
                      <m:r>
                        <a:rPr xmlns:a="http://schemas.openxmlformats.org/drawingml/2006/main" sz="2500" i="1">
                          <a:solidFill>
                            <a:srgbClr val="000000"/>
                          </a:solidFill>
                          <a:latin typeface="Cambria Math" panose="02040503050406030204" pitchFamily="18" charset="0"/>
                        </a:rPr>
                        <m:t>μ</m:t>
                      </m:r>
                    </m:sup>
                  </m:sSup>
                  <m:limUpp>
                    <m:e>
                      <m:r>
                        <a:rPr xmlns:a="http://schemas.openxmlformats.org/drawingml/2006/main" sz="2500" i="1">
                          <a:solidFill>
                            <a:srgbClr val="000000"/>
                          </a:solidFill>
                          <a:latin typeface="Cambria Math" panose="02040503050406030204" pitchFamily="18" charset="0"/>
                        </a:rPr>
                        <m:t>=</m:t>
                      </m:r>
                    </m:e>
                    <m:lim>
                      <m:r>
                        <m:rPr>
                          <m:nor/>
                        </m:rPr>
                        <a:rPr xmlns:a="http://schemas.openxmlformats.org/drawingml/2006/main" sz="2500" i="1">
                          <a:solidFill>
                            <a:srgbClr val="000000"/>
                          </a:solidFill>
                          <a:latin typeface="Cambria Math" panose="02040503050406030204" pitchFamily="18" charset="0"/>
                        </a:rPr>
                        <m:t>Breit</m:t>
                      </m:r>
                    </m:lim>
                  </m:limUpp>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Q</m:t>
                      </m:r>
                    </m:num>
                    <m:den>
                      <m:r>
                        <a:rPr xmlns:a="http://schemas.openxmlformats.org/drawingml/2006/main" sz="2500" i="1">
                          <a:solidFill>
                            <a:srgbClr val="000000"/>
                          </a:solidFill>
                          <a:latin typeface="Cambria Math" panose="02040503050406030204" pitchFamily="18" charset="0"/>
                        </a:rPr>
                        <m:t>2</m:t>
                      </m:r>
                    </m:den>
                  </m:f>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n</m:t>
                          </m:r>
                        </m:e>
                      </m:bar>
                    </m:e>
                    <m:sub>
                      <m:r>
                        <a:rPr xmlns:a="http://schemas.openxmlformats.org/drawingml/2006/main" sz="2500" i="1">
                          <a:solidFill>
                            <a:srgbClr val="000000"/>
                          </a:solidFill>
                          <a:latin typeface="Cambria Math" panose="02040503050406030204" pitchFamily="18" charset="0"/>
                        </a:rPr>
                        <m:t>z</m:t>
                      </m:r>
                    </m:sub>
                  </m:sSub>
                </m:oMath>
              </m:oMathPara>
            </a14:m>
            <a:endParaRPr sz="2500"/>
          </a:p>
        </p:txBody>
      </p:sp>
      <p:sp>
        <p:nvSpPr>
          <p:cNvPr id="289" name="Line"/>
          <p:cNvSpPr/>
          <p:nvPr/>
        </p:nvSpPr>
        <p:spPr>
          <a:xfrm>
            <a:off x="6227239" y="4438914"/>
            <a:ext cx="550322"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290" name="Breit frame"/>
          <p:cNvSpPr txBox="1"/>
          <p:nvPr/>
        </p:nvSpPr>
        <p:spPr>
          <a:xfrm>
            <a:off x="5748659" y="3740601"/>
            <a:ext cx="150748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Breit frame</a:t>
            </a:r>
          </a:p>
        </p:txBody>
      </p:sp>
      <p:sp>
        <p:nvSpPr>
          <p:cNvPr id="291" name="Rectangle"/>
          <p:cNvSpPr txBox="1"/>
          <p:nvPr/>
        </p:nvSpPr>
        <p:spPr>
          <a:xfrm>
            <a:off x="8151413" y="3829806"/>
            <a:ext cx="317042" cy="539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2600"/>
                </a:solidFill>
              </a:defRPr>
            </a:lvl1pPr>
          </a:lstStyle>
          <a:p>
            <a:pPr/>
            <a14:m>
              <m:oMathPara>
                <m:oMathParaPr>
                  <m:jc m:val="left"/>
                </m:oMathParaPr>
                <m:oMath>
                  <m:r>
                    <a:rPr xmlns:a="http://schemas.openxmlformats.org/drawingml/2006/main" sz="2500" i="1">
                      <a:solidFill>
                        <a:srgbClr val="FF2600"/>
                      </a:solidFill>
                      <a:latin typeface="Cambria Math" panose="02040503050406030204" pitchFamily="18" charset="0"/>
                    </a:rPr>
                    <m:t>p</m:t>
                  </m:r>
                </m:oMath>
              </m:oMathPara>
            </a14:m>
          </a:p>
        </p:txBody>
      </p:sp>
      <p:sp>
        <p:nvSpPr>
          <p:cNvPr id="292" name="Rectangle"/>
          <p:cNvSpPr txBox="1"/>
          <p:nvPr/>
        </p:nvSpPr>
        <p:spPr>
          <a:xfrm>
            <a:off x="10517732" y="4516769"/>
            <a:ext cx="466559" cy="539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32D74B"/>
                </a:solidFill>
              </a:defRPr>
            </a:lvl1pPr>
          </a:lstStyle>
          <a:p>
            <a:pPr/>
            <a14:m>
              <m:oMathPara>
                <m:oMathParaPr>
                  <m:jc m:val="left"/>
                </m:oMathParaPr>
                <m:oMath>
                  <m:sSup>
                    <m:e>
                      <m:r>
                        <a:rPr xmlns:a="http://schemas.openxmlformats.org/drawingml/2006/main" sz="2500" i="1">
                          <a:solidFill>
                            <a:srgbClr val="32D74B"/>
                          </a:solidFill>
                          <a:latin typeface="Cambria Math" panose="02040503050406030204" pitchFamily="18" charset="0"/>
                        </a:rPr>
                        <m:t>γ</m:t>
                      </m:r>
                    </m:e>
                    <m:sup>
                      <m:r>
                        <a:rPr xmlns:a="http://schemas.openxmlformats.org/drawingml/2006/main" sz="2500" i="1">
                          <a:solidFill>
                            <a:srgbClr val="32D74B"/>
                          </a:solidFill>
                          <a:latin typeface="Cambria Math" panose="02040503050406030204" pitchFamily="18" charset="0"/>
                        </a:rPr>
                        <m:t>*</m:t>
                      </m:r>
                    </m:sup>
                  </m:sSup>
                </m:oMath>
              </m:oMathPara>
            </a14:m>
          </a:p>
        </p:txBody>
      </p:sp>
      <p:sp>
        <p:nvSpPr>
          <p:cNvPr id="293" name="Rectangle"/>
          <p:cNvSpPr txBox="1"/>
          <p:nvPr/>
        </p:nvSpPr>
        <p:spPr>
          <a:xfrm>
            <a:off x="1995185" y="3791706"/>
            <a:ext cx="317043" cy="539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2600"/>
                </a:solidFill>
              </a:defRPr>
            </a:lvl1pPr>
          </a:lstStyle>
          <a:p>
            <a:pPr/>
            <a14:m>
              <m:oMathPara>
                <m:oMathParaPr>
                  <m:jc m:val="left"/>
                </m:oMathParaPr>
                <m:oMath>
                  <m:r>
                    <a:rPr xmlns:a="http://schemas.openxmlformats.org/drawingml/2006/main" sz="2500" i="1">
                      <a:solidFill>
                        <a:srgbClr val="FF2600"/>
                      </a:solidFill>
                      <a:latin typeface="Cambria Math" panose="02040503050406030204" pitchFamily="18" charset="0"/>
                    </a:rPr>
                    <m:t>p</m:t>
                  </m:r>
                </m:oMath>
              </m:oMathPara>
            </a14:m>
          </a:p>
        </p:txBody>
      </p:sp>
      <p:sp>
        <p:nvSpPr>
          <p:cNvPr id="294" name="Rectangle"/>
          <p:cNvSpPr txBox="1"/>
          <p:nvPr/>
        </p:nvSpPr>
        <p:spPr>
          <a:xfrm>
            <a:off x="3407928" y="4917359"/>
            <a:ext cx="466559" cy="539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32D74B"/>
                </a:solidFill>
              </a:defRPr>
            </a:lvl1pPr>
          </a:lstStyle>
          <a:p>
            <a:pPr/>
            <a14:m>
              <m:oMathPara>
                <m:oMathParaPr>
                  <m:jc m:val="left"/>
                </m:oMathParaPr>
                <m:oMath>
                  <m:sSup>
                    <m:e>
                      <m:r>
                        <a:rPr xmlns:a="http://schemas.openxmlformats.org/drawingml/2006/main" sz="2500" i="1">
                          <a:solidFill>
                            <a:srgbClr val="32D74B"/>
                          </a:solidFill>
                          <a:latin typeface="Cambria Math" panose="02040503050406030204" pitchFamily="18" charset="0"/>
                        </a:rPr>
                        <m:t>γ</m:t>
                      </m:r>
                    </m:e>
                    <m:sup>
                      <m:r>
                        <a:rPr xmlns:a="http://schemas.openxmlformats.org/drawingml/2006/main" sz="2500" i="1">
                          <a:solidFill>
                            <a:srgbClr val="32D74B"/>
                          </a:solidFill>
                          <a:latin typeface="Cambria Math" panose="02040503050406030204" pitchFamily="18" charset="0"/>
                        </a:rPr>
                        <m:t>*</m:t>
                      </m:r>
                    </m:sup>
                  </m:sSup>
                </m:oMath>
              </m:oMathPara>
            </a14:m>
          </a:p>
        </p:txBody>
      </p:sp>
      <p:sp>
        <p:nvSpPr>
          <p:cNvPr id="295" name="Rectangle"/>
          <p:cNvSpPr txBox="1"/>
          <p:nvPr/>
        </p:nvSpPr>
        <p:spPr>
          <a:xfrm>
            <a:off x="5224665" y="5704759"/>
            <a:ext cx="294946" cy="539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0A84FF"/>
                </a:solidFill>
              </a:defRPr>
            </a:lvl1pPr>
          </a:lstStyle>
          <a:p>
            <a:pPr/>
            <a14:m>
              <m:oMathPara>
                <m:oMathParaPr>
                  <m:jc m:val="left"/>
                </m:oMathParaPr>
                <m:oMath>
                  <m:r>
                    <a:rPr xmlns:a="http://schemas.openxmlformats.org/drawingml/2006/main" sz="2500" i="1">
                      <a:solidFill>
                        <a:srgbClr val="0A84FF"/>
                      </a:solidFill>
                      <a:latin typeface="Cambria Math" panose="02040503050406030204" pitchFamily="18" charset="0"/>
                    </a:rPr>
                    <m:t>e</m:t>
                  </m:r>
                </m:oMath>
              </m:oMathPara>
            </a14:m>
          </a:p>
        </p:txBody>
      </p:sp>
      <p:sp>
        <p:nvSpPr>
          <p:cNvPr id="296" name="Rectangle"/>
          <p:cNvSpPr txBox="1"/>
          <p:nvPr/>
        </p:nvSpPr>
        <p:spPr>
          <a:xfrm>
            <a:off x="12073506" y="4580269"/>
            <a:ext cx="294946" cy="539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0A84FF"/>
                </a:solidFill>
              </a:defRPr>
            </a:lvl1pPr>
          </a:lstStyle>
          <a:p>
            <a:pPr/>
            <a14:m>
              <m:oMathPara>
                <m:oMathParaPr>
                  <m:jc m:val="left"/>
                </m:oMathParaPr>
                <m:oMath>
                  <m:r>
                    <a:rPr xmlns:a="http://schemas.openxmlformats.org/drawingml/2006/main" sz="2500" i="1">
                      <a:solidFill>
                        <a:srgbClr val="0A84FF"/>
                      </a:solidFill>
                      <a:latin typeface="Cambria Math" panose="02040503050406030204" pitchFamily="18" charset="0"/>
                    </a:rPr>
                    <m:t>e</m:t>
                  </m:r>
                </m:oMath>
              </m:oMathPara>
            </a14:m>
          </a:p>
        </p:txBody>
      </p:sp>
      <p:sp>
        <p:nvSpPr>
          <p:cNvPr id="297" name="In this frame,  separates the final-state particles based on the   component of their momenta  ."/>
          <p:cNvSpPr txBox="1"/>
          <p:nvPr/>
        </p:nvSpPr>
        <p:spPr>
          <a:xfrm>
            <a:off x="519374" y="8164735"/>
            <a:ext cx="6953833" cy="1008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In this frame,</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separates the final-state particles based on the </a:t>
            </a:r>
            <a14:m>
              <m:oMath>
                <m:r>
                  <a:rPr xmlns:a="http://schemas.openxmlformats.org/drawingml/2006/main" sz="2600" i="1">
                    <a:solidFill>
                      <a:srgbClr val="000000"/>
                    </a:solidFill>
                    <a:latin typeface="Cambria Math" panose="02040503050406030204" pitchFamily="18" charset="0"/>
                  </a:rPr>
                  <m:t>z</m:t>
                </m:r>
              </m:oMath>
            </a14:m>
            <a:r>
              <a:t> component of their momenta </a:t>
            </a:r>
            <a14:m>
              <m:oMath>
                <m:sSub>
                  <m:e>
                    <m: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i</m:t>
                    </m:r>
                  </m:sub>
                </m:sSub>
              </m:oMath>
            </a14:m>
            <a:r>
              <a:t>.</a:t>
            </a:r>
          </a:p>
        </p:txBody>
      </p:sp>
      <p:sp>
        <p:nvSpPr>
          <p:cNvPr id="298" name="Equation"/>
          <p:cNvSpPr txBox="1"/>
          <p:nvPr/>
        </p:nvSpPr>
        <p:spPr>
          <a:xfrm>
            <a:off x="9132376" y="7353082"/>
            <a:ext cx="1694057" cy="31226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1,0,0,1</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299" name="Equation"/>
          <p:cNvSpPr txBox="1"/>
          <p:nvPr/>
        </p:nvSpPr>
        <p:spPr>
          <a:xfrm>
            <a:off x="9132376" y="7840980"/>
            <a:ext cx="2068257" cy="31226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n</m:t>
                          </m:r>
                        </m:e>
                      </m:ba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1,0,0,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m:t>
                  </m:r>
                  <m:r>
                    <a:rPr xmlns:a="http://schemas.openxmlformats.org/drawingml/2006/main" sz="2500" i="1">
                      <a:solidFill>
                        <a:srgbClr val="000000"/>
                      </a:solidFill>
                      <a:latin typeface="Cambria Math" panose="02040503050406030204" pitchFamily="18" charset="0"/>
                    </a:rPr>
                    <m:t>)</m:t>
                  </m:r>
                </m:oMath>
              </m:oMathPara>
            </a14:m>
            <a:endParaRPr sz="2500"/>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01" name="DISTau1b_Breit.mp4" descr="DISTau1b_Breit.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219200"/>
            <a:ext cx="13004800" cy="7315200"/>
          </a:xfrm>
          <a:prstGeom prst="rect">
            <a:avLst/>
          </a:prstGeom>
          <a:ln w="12700">
            <a:miter lim="400000"/>
          </a:ln>
        </p:spPr>
      </p:pic>
      <p:sp>
        <p:nvSpPr>
          <p:cNvPr id="302" name="Text"/>
          <p:cNvSpPr txBox="1"/>
          <p:nvPr/>
        </p:nvSpPr>
        <p:spPr>
          <a:xfrm>
            <a:off x="10264890" y="782160"/>
            <a:ext cx="1838716" cy="5954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53A"/>
                </a:solidFill>
              </a:defRPr>
            </a:lvl1pPr>
          </a:lstStyle>
          <a:p>
            <a:pPr/>
            <a14:m>
              <m:oMathPara>
                <m:oMathParaPr>
                  <m:jc m:val="left"/>
                </m:oMathParaPr>
                <m:oMath>
                  <m:sSubSup>
                    <m:e>
                      <m:r>
                        <a:rPr xmlns:a="http://schemas.openxmlformats.org/drawingml/2006/main" sz="3150" i="1">
                          <a:solidFill>
                            <a:srgbClr val="FF453A"/>
                          </a:solidFill>
                          <a:latin typeface="Cambria Math" panose="02040503050406030204" pitchFamily="18" charset="0"/>
                        </a:rPr>
                        <m:t>τ</m:t>
                      </m:r>
                    </m:e>
                    <m:sub>
                      <m:r>
                        <a:rPr xmlns:a="http://schemas.openxmlformats.org/drawingml/2006/main" sz="3150" i="1">
                          <a:solidFill>
                            <a:srgbClr val="FF453A"/>
                          </a:solidFill>
                          <a:latin typeface="Cambria Math" panose="02040503050406030204" pitchFamily="18" charset="0"/>
                        </a:rPr>
                        <m:t>1</m:t>
                      </m:r>
                    </m:sub>
                    <m:sup>
                      <m:r>
                        <a:rPr xmlns:a="http://schemas.openxmlformats.org/drawingml/2006/main" sz="3150" i="1">
                          <a:solidFill>
                            <a:srgbClr val="FF453A"/>
                          </a:solidFill>
                          <a:latin typeface="Cambria Math" panose="02040503050406030204" pitchFamily="18" charset="0"/>
                        </a:rPr>
                        <m:t>b</m:t>
                      </m:r>
                    </m:sup>
                  </m:sSubSup>
                  <m:r>
                    <a:rPr xmlns:a="http://schemas.openxmlformats.org/drawingml/2006/main" sz="3150" i="1">
                      <a:solidFill>
                        <a:srgbClr val="FF453A"/>
                      </a:solidFill>
                      <a:latin typeface="Cambria Math" panose="02040503050406030204" pitchFamily="18" charset="0"/>
                    </a:rPr>
                    <m:t>=</m:t>
                  </m:r>
                  <m:r>
                    <a:rPr xmlns:a="http://schemas.openxmlformats.org/drawingml/2006/main" sz="3150" i="1">
                      <a:solidFill>
                        <a:srgbClr val="FF453A"/>
                      </a:solidFill>
                      <a:latin typeface="Cambria Math" panose="02040503050406030204" pitchFamily="18" charset="0"/>
                    </a:rPr>
                    <m:t>0.011</m:t>
                  </m:r>
                </m:oMath>
              </m:oMathPara>
            </a14: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2000" fill="hold"/>
                                        <p:tgtEl>
                                          <p:spTgt spid="3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01"/>
                </p:tgtEl>
              </p:cMediaNode>
            </p:video>
            <p:seq concurrent="1" prevAc="none" nextAc="seek">
              <p:cTn id="8" evtFilter="cancelBubble" nodeType="interactiveSeq" restart="whenNotActive" fill="hold">
                <p:stCondLst>
                  <p:cond delay="0" evt="onClick">
                    <p:tgtEl>
                      <p:spTgt spid="30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1"/>
                                        </p:tgtEl>
                                      </p:cBhvr>
                                    </p:cmd>
                                  </p:childTnLst>
                                </p:cTn>
                              </p:par>
                            </p:childTnLst>
                          </p:cTn>
                        </p:par>
                      </p:childTnLst>
                    </p:cTn>
                  </p:par>
                </p:childTnLst>
              </p:cTn>
              <p:nextCondLst>
                <p:cond delay="0" evt="onClick">
                  <p:tgtEl>
                    <p:spTgt spid="30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04" name="DISTau1b_Breit_0.2.mp4" descr="DISTau1b_Breit_0.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219200"/>
            <a:ext cx="13004800" cy="7315200"/>
          </a:xfrm>
          <a:prstGeom prst="rect">
            <a:avLst/>
          </a:prstGeom>
          <a:ln w="12700">
            <a:miter lim="400000"/>
          </a:ln>
        </p:spPr>
      </p:pic>
      <p:sp>
        <p:nvSpPr>
          <p:cNvPr id="305" name="Text"/>
          <p:cNvSpPr txBox="1"/>
          <p:nvPr/>
        </p:nvSpPr>
        <p:spPr>
          <a:xfrm>
            <a:off x="10240307" y="794452"/>
            <a:ext cx="1838716" cy="5954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53A"/>
                </a:solidFill>
              </a:defRPr>
            </a:lvl1pPr>
          </a:lstStyle>
          <a:p>
            <a:pPr/>
            <a14:m>
              <m:oMathPara>
                <m:oMathParaPr>
                  <m:jc m:val="left"/>
                </m:oMathParaPr>
                <m:oMath>
                  <m:sSubSup>
                    <m:e>
                      <m:r>
                        <a:rPr xmlns:a="http://schemas.openxmlformats.org/drawingml/2006/main" sz="3150" i="1">
                          <a:solidFill>
                            <a:srgbClr val="FF453A"/>
                          </a:solidFill>
                          <a:latin typeface="Cambria Math" panose="02040503050406030204" pitchFamily="18" charset="0"/>
                        </a:rPr>
                        <m:t>τ</m:t>
                      </m:r>
                    </m:e>
                    <m:sub>
                      <m:r>
                        <a:rPr xmlns:a="http://schemas.openxmlformats.org/drawingml/2006/main" sz="3150" i="1">
                          <a:solidFill>
                            <a:srgbClr val="FF453A"/>
                          </a:solidFill>
                          <a:latin typeface="Cambria Math" panose="02040503050406030204" pitchFamily="18" charset="0"/>
                        </a:rPr>
                        <m:t>1</m:t>
                      </m:r>
                    </m:sub>
                    <m:sup>
                      <m:r>
                        <a:rPr xmlns:a="http://schemas.openxmlformats.org/drawingml/2006/main" sz="3150" i="1">
                          <a:solidFill>
                            <a:srgbClr val="FF453A"/>
                          </a:solidFill>
                          <a:latin typeface="Cambria Math" panose="02040503050406030204" pitchFamily="18" charset="0"/>
                        </a:rPr>
                        <m:t>b</m:t>
                      </m:r>
                    </m:sup>
                  </m:sSubSup>
                  <m:r>
                    <a:rPr xmlns:a="http://schemas.openxmlformats.org/drawingml/2006/main" sz="3150" i="1">
                      <a:solidFill>
                        <a:srgbClr val="FF453A"/>
                      </a:solidFill>
                      <a:latin typeface="Cambria Math" panose="02040503050406030204" pitchFamily="18" charset="0"/>
                    </a:rPr>
                    <m:t>=</m:t>
                  </m:r>
                  <m:r>
                    <a:rPr xmlns:a="http://schemas.openxmlformats.org/drawingml/2006/main" sz="3150" i="1">
                      <a:solidFill>
                        <a:srgbClr val="FF453A"/>
                      </a:solidFill>
                      <a:latin typeface="Cambria Math" panose="02040503050406030204" pitchFamily="18" charset="0"/>
                    </a:rPr>
                    <m:t>0.204</m:t>
                  </m:r>
                </m:oMath>
              </m:oMathPara>
            </a14: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000" fill="hold"/>
                                        <p:tgtEl>
                                          <p:spTgt spid="30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04"/>
                </p:tgtEl>
              </p:cMediaNode>
            </p:video>
            <p:seq concurrent="1" prevAc="none" nextAc="seek">
              <p:cTn id="8" evtFilter="cancelBubble" nodeType="interactiveSeq" restart="whenNotActive" fill="hold">
                <p:stCondLst>
                  <p:cond delay="0" evt="onClick">
                    <p:tgtEl>
                      <p:spTgt spid="30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4"/>
                                        </p:tgtEl>
                                      </p:cBhvr>
                                    </p:cmd>
                                  </p:childTnLst>
                                </p:cTn>
                              </p:par>
                            </p:childTnLst>
                          </p:cTn>
                        </p:par>
                      </p:childTnLst>
                    </p:cTn>
                  </p:par>
                </p:childTnLst>
              </p:cTn>
              <p:nextCondLst>
                <p:cond delay="0" evt="onClick">
                  <p:tgtEl>
                    <p:spTgt spid="30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Event shape"/>
          <p:cNvSpPr txBox="1"/>
          <p:nvPr>
            <p:ph type="title"/>
          </p:nvPr>
        </p:nvSpPr>
        <p:spPr>
          <a:xfrm>
            <a:off x="952500" y="9282"/>
            <a:ext cx="11099800" cy="1245130"/>
          </a:xfrm>
          <a:prstGeom prst="rect">
            <a:avLst/>
          </a:prstGeom>
        </p:spPr>
        <p:txBody>
          <a:bodyPr/>
          <a:lstStyle/>
          <a:p>
            <a:pPr>
              <a:defRPr sz="6500"/>
            </a:pPr>
            <a:r>
              <a:t>Event shape </a:t>
            </a: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p>
        </p:txBody>
      </p:sp>
      <p:pic>
        <p:nvPicPr>
          <p:cNvPr id="308" name="Image" descr="Image"/>
          <p:cNvPicPr>
            <a:picLocks noChangeAspect="1"/>
          </p:cNvPicPr>
          <p:nvPr/>
        </p:nvPicPr>
        <p:blipFill>
          <a:blip r:embed="rId2">
            <a:extLst/>
          </a:blip>
          <a:stretch>
            <a:fillRect/>
          </a:stretch>
        </p:blipFill>
        <p:spPr>
          <a:xfrm>
            <a:off x="1943453" y="1187918"/>
            <a:ext cx="3952036" cy="4227178"/>
          </a:xfrm>
          <a:prstGeom prst="rect">
            <a:avLst/>
          </a:prstGeom>
          <a:ln w="12700">
            <a:miter lim="400000"/>
          </a:ln>
        </p:spPr>
      </p:pic>
      <p:pic>
        <p:nvPicPr>
          <p:cNvPr id="309" name="Image" descr="Image"/>
          <p:cNvPicPr>
            <a:picLocks noChangeAspect="1"/>
          </p:cNvPicPr>
          <p:nvPr/>
        </p:nvPicPr>
        <p:blipFill>
          <a:blip r:embed="rId3">
            <a:extLst/>
          </a:blip>
          <a:stretch>
            <a:fillRect/>
          </a:stretch>
        </p:blipFill>
        <p:spPr>
          <a:xfrm>
            <a:off x="7109311" y="1187918"/>
            <a:ext cx="3952036" cy="4227178"/>
          </a:xfrm>
          <a:prstGeom prst="rect">
            <a:avLst/>
          </a:prstGeom>
          <a:ln w="12700">
            <a:miter lim="400000"/>
          </a:ln>
        </p:spPr>
      </p:pic>
      <p:pic>
        <p:nvPicPr>
          <p:cNvPr id="310" name="Image" descr="Image"/>
          <p:cNvPicPr>
            <a:picLocks noChangeAspect="1"/>
          </p:cNvPicPr>
          <p:nvPr/>
        </p:nvPicPr>
        <p:blipFill>
          <a:blip r:embed="rId4">
            <a:extLst/>
          </a:blip>
          <a:stretch>
            <a:fillRect/>
          </a:stretch>
        </p:blipFill>
        <p:spPr>
          <a:xfrm>
            <a:off x="1943453" y="5430246"/>
            <a:ext cx="3952036" cy="4227178"/>
          </a:xfrm>
          <a:prstGeom prst="rect">
            <a:avLst/>
          </a:prstGeom>
          <a:ln w="12700">
            <a:miter lim="400000"/>
          </a:ln>
        </p:spPr>
      </p:pic>
      <p:pic>
        <p:nvPicPr>
          <p:cNvPr id="311" name="Image" descr="Image"/>
          <p:cNvPicPr>
            <a:picLocks noChangeAspect="1"/>
          </p:cNvPicPr>
          <p:nvPr/>
        </p:nvPicPr>
        <p:blipFill>
          <a:blip r:embed="rId5">
            <a:extLst/>
          </a:blip>
          <a:stretch>
            <a:fillRect/>
          </a:stretch>
        </p:blipFill>
        <p:spPr>
          <a:xfrm>
            <a:off x="7109311" y="5430246"/>
            <a:ext cx="3952036" cy="422717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agrees with the classical DIS thrust  :"/>
          <p:cNvSpPr txBox="1"/>
          <p:nvPr/>
        </p:nvSpPr>
        <p:spPr>
          <a:xfrm>
            <a:off x="519374" y="1443875"/>
            <a:ext cx="11966052" cy="62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agrees with the classical DIS thrust </a:t>
            </a:r>
            <a14:m>
              <m:oMath>
                <m:sSub>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Q</m:t>
                    </m:r>
                  </m:sub>
                </m:sSub>
              </m:oMath>
            </a14:m>
            <a:r>
              <a:t>:</a:t>
            </a:r>
          </a:p>
        </p:txBody>
      </p:sp>
      <p:sp>
        <p:nvSpPr>
          <p:cNvPr id="314" name="Equation"/>
          <p:cNvSpPr txBox="1"/>
          <p:nvPr/>
        </p:nvSpPr>
        <p:spPr>
          <a:xfrm>
            <a:off x="4288996" y="3061420"/>
            <a:ext cx="3702830" cy="88569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limUpp>
                    <m:e>
                      <m:r>
                        <a:rPr xmlns:a="http://schemas.openxmlformats.org/drawingml/2006/main" sz="2500" i="1">
                          <a:solidFill>
                            <a:srgbClr val="000000"/>
                          </a:solidFill>
                          <a:latin typeface="Cambria Math" panose="02040503050406030204" pitchFamily="18" charset="0"/>
                        </a:rPr>
                        <m:t>=</m:t>
                      </m:r>
                    </m:e>
                    <m:lim>
                      <m:r>
                        <m:rPr>
                          <m:nor/>
                        </m:rPr>
                        <a:rPr xmlns:a="http://schemas.openxmlformats.org/drawingml/2006/main" sz="2500" i="1">
                          <a:solidFill>
                            <a:srgbClr val="000000"/>
                          </a:solidFill>
                          <a:latin typeface="Cambria Math" panose="02040503050406030204" pitchFamily="18" charset="0"/>
                        </a:rPr>
                        <m:t>Breit</m:t>
                      </m:r>
                    </m:lim>
                  </m:limUpp>
                  <m:r>
                    <a:rPr xmlns:a="http://schemas.openxmlformats.org/drawingml/2006/main" sz="2500" i="1">
                      <a:solidFill>
                        <a:srgbClr val="000000"/>
                      </a:solidFill>
                      <a:latin typeface="Cambria Math" panose="02040503050406030204" pitchFamily="18" charset="0"/>
                    </a:rPr>
                    <m:t>1</m:t>
                  </m:r>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2</m:t>
                      </m:r>
                    </m:num>
                    <m:den>
                      <m:r>
                        <a:rPr xmlns:a="http://schemas.openxmlformats.org/drawingml/2006/main" sz="2500" i="1">
                          <a:solidFill>
                            <a:srgbClr val="000000"/>
                          </a:solidFill>
                          <a:latin typeface="Cambria Math" panose="02040503050406030204" pitchFamily="18" charset="0"/>
                        </a:rPr>
                        <m:t>Q</m:t>
                      </m:r>
                    </m:den>
                  </m:f>
                  <m:limLow>
                    <m:e>
                      <m:r>
                        <a:rPr xmlns:a="http://schemas.openxmlformats.org/drawingml/2006/main" sz="2500" i="1">
                          <a:solidFill>
                            <a:srgbClr val="000000"/>
                          </a:solidFill>
                          <a:latin typeface="Cambria Math" panose="02040503050406030204" pitchFamily="18" charset="0"/>
                        </a:rPr>
                        <m:t>∑</m:t>
                      </m:r>
                    </m:e>
                    <m:lim>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lim>
                  </m:limLow>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sSub>
                    <m:e>
                      <m:r>
                        <a:rPr xmlns:a="http://schemas.openxmlformats.org/drawingml/2006/main" sz="2500" i="1">
                          <a:solidFill>
                            <a:srgbClr val="000000"/>
                          </a:solidFill>
                          <a:latin typeface="Cambria Math" panose="02040503050406030204" pitchFamily="18" charset="0"/>
                        </a:rPr>
                        <m:t>)</m:t>
                      </m: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Q</m:t>
                      </m:r>
                    </m:sub>
                  </m:sSub>
                </m:oMath>
              </m:oMathPara>
            </a14:m>
            <a:endParaRPr sz="2500"/>
          </a:p>
        </p:txBody>
      </p:sp>
      <p:sp>
        <p:nvSpPr>
          <p:cNvPr id="315" name="arXiv:hep-ph/9912488…"/>
          <p:cNvSpPr txBox="1"/>
          <p:nvPr/>
        </p:nvSpPr>
        <p:spPr>
          <a:xfrm>
            <a:off x="9091535" y="2532167"/>
            <a:ext cx="278948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arXiv:hep-ph/9912488</a:t>
            </a:r>
          </a:p>
          <a:p>
            <a:pPr>
              <a:defRPr sz="2000">
                <a:solidFill>
                  <a:srgbClr val="419CFF"/>
                </a:solidFill>
              </a:defRPr>
            </a:pPr>
            <a:r>
              <a:t>Antonelli, Dasgupta, Salam</a:t>
            </a:r>
          </a:p>
        </p:txBody>
      </p:sp>
      <p:sp>
        <p:nvSpPr>
          <p:cNvPr id="316" name="Line"/>
          <p:cNvSpPr/>
          <p:nvPr/>
        </p:nvSpPr>
        <p:spPr>
          <a:xfrm>
            <a:off x="4929616" y="2505651"/>
            <a:ext cx="1" cy="475898"/>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317" name="Energy-momentum conservation"/>
          <p:cNvSpPr txBox="1"/>
          <p:nvPr/>
        </p:nvSpPr>
        <p:spPr>
          <a:xfrm>
            <a:off x="1584481" y="2093471"/>
            <a:ext cx="43324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Energy-momentum conservation</a:t>
            </a:r>
          </a:p>
        </p:txBody>
      </p:sp>
      <p:sp>
        <p:nvSpPr>
          <p:cNvPr id="318" name="classical DIS thrust variable"/>
          <p:cNvSpPr txBox="1"/>
          <p:nvPr/>
        </p:nvSpPr>
        <p:spPr>
          <a:xfrm>
            <a:off x="6953633" y="1971240"/>
            <a:ext cx="3991080" cy="5343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2000"/>
              </a:spcBef>
            </a:pPr>
            <a:r>
              <a:t>classical DIS thrust variable </a:t>
            </a:r>
            <a14:m>
              <m:oMath>
                <m:sSub>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Q</m:t>
                    </m:r>
                  </m:sub>
                </m:sSub>
              </m:oMath>
            </a14:m>
          </a:p>
        </p:txBody>
      </p:sp>
      <p:sp>
        <p:nvSpPr>
          <p:cNvPr id="319" name="Line"/>
          <p:cNvSpPr/>
          <p:nvPr/>
        </p:nvSpPr>
        <p:spPr>
          <a:xfrm flipV="1">
            <a:off x="7811416" y="2505586"/>
            <a:ext cx="1" cy="699726"/>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320" name="Reduces contamination from remnant fragmentation, making it highly suitable for experimental studies."/>
          <p:cNvSpPr txBox="1"/>
          <p:nvPr/>
        </p:nvSpPr>
        <p:spPr>
          <a:xfrm>
            <a:off x="519374" y="4183620"/>
            <a:ext cx="11966052" cy="9821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Reduces contamination from remnant fragmentation, making it highly </a:t>
            </a:r>
            <a:r>
              <a:rPr b="1"/>
              <a:t>suitable for experimental studies. </a:t>
            </a:r>
          </a:p>
        </p:txBody>
      </p:sp>
      <p:sp>
        <p:nvSpPr>
          <p:cNvPr id="321" name="Lorentz invariant, and global observable, eliminating non-global logarithms (NGLs).   Allows for precise theoretical predictions"/>
          <p:cNvSpPr txBox="1"/>
          <p:nvPr/>
        </p:nvSpPr>
        <p:spPr>
          <a:xfrm>
            <a:off x="519374" y="8542463"/>
            <a:ext cx="11966052" cy="9821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Lorentz invariant, and global observable, eliminating non-global logarithms (NGLs).</a:t>
            </a:r>
            <a:br/>
            <a14:m>
              <m:oMath>
                <m:r>
                  <a:rPr xmlns:a="http://schemas.openxmlformats.org/drawingml/2006/main" sz="2600" i="1">
                    <a:solidFill>
                      <a:srgbClr val="000000"/>
                    </a:solidFill>
                    <a:latin typeface="Cambria Math" panose="02040503050406030204" pitchFamily="18" charset="0"/>
                  </a:rPr>
                  <m:t>→</m:t>
                </m:r>
              </m:oMath>
            </a14:m>
            <a:r>
              <a:t> </a:t>
            </a:r>
            <a:r>
              <a:rPr b="1"/>
              <a:t>Allows for precise theoretical predictions</a:t>
            </a:r>
          </a:p>
        </p:txBody>
      </p:sp>
      <p:sp>
        <p:nvSpPr>
          <p:cNvPr id="322" name="Advantages of"/>
          <p:cNvSpPr txBox="1"/>
          <p:nvPr>
            <p:ph type="title"/>
          </p:nvPr>
        </p:nvSpPr>
        <p:spPr>
          <a:xfrm>
            <a:off x="952500" y="58450"/>
            <a:ext cx="11099800" cy="1245130"/>
          </a:xfrm>
          <a:prstGeom prst="rect">
            <a:avLst/>
          </a:prstGeom>
        </p:spPr>
        <p:txBody>
          <a:bodyPr/>
          <a:lstStyle/>
          <a:p>
            <a:pPr>
              <a:defRPr sz="6500"/>
            </a:pPr>
            <a:r>
              <a:t>Advantages of </a:t>
            </a: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p>
        </p:txBody>
      </p:sp>
      <p:pic>
        <p:nvPicPr>
          <p:cNvPr id="323" name="Image" descr="Image"/>
          <p:cNvPicPr>
            <a:picLocks noChangeAspect="1"/>
          </p:cNvPicPr>
          <p:nvPr/>
        </p:nvPicPr>
        <p:blipFill>
          <a:blip r:embed="rId2">
            <a:extLst/>
          </a:blip>
          <a:stretch>
            <a:fillRect/>
          </a:stretch>
        </p:blipFill>
        <p:spPr>
          <a:xfrm>
            <a:off x="1053183" y="5082234"/>
            <a:ext cx="3009857" cy="3219404"/>
          </a:xfrm>
          <a:prstGeom prst="rect">
            <a:avLst/>
          </a:prstGeom>
          <a:ln w="12700">
            <a:miter lim="400000"/>
          </a:ln>
        </p:spPr>
      </p:pic>
      <p:pic>
        <p:nvPicPr>
          <p:cNvPr id="324" name="Image" descr="Image"/>
          <p:cNvPicPr>
            <a:picLocks noChangeAspect="1"/>
          </p:cNvPicPr>
          <p:nvPr/>
        </p:nvPicPr>
        <p:blipFill>
          <a:blip r:embed="rId3">
            <a:extLst/>
          </a:blip>
          <a:stretch>
            <a:fillRect/>
          </a:stretch>
        </p:blipFill>
        <p:spPr>
          <a:xfrm>
            <a:off x="4289216" y="5082234"/>
            <a:ext cx="3009857" cy="3219404"/>
          </a:xfrm>
          <a:prstGeom prst="rect">
            <a:avLst/>
          </a:prstGeom>
          <a:ln w="12700">
            <a:miter lim="400000"/>
          </a:ln>
        </p:spPr>
      </p:pic>
      <p:sp>
        <p:nvSpPr>
          <p:cNvPr id="325" name="Can be determined by measuring only the momenta in   (orange)"/>
          <p:cNvSpPr txBox="1"/>
          <p:nvPr/>
        </p:nvSpPr>
        <p:spPr>
          <a:xfrm>
            <a:off x="7772703" y="6260035"/>
            <a:ext cx="4796134" cy="863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Can be determined by measuring only the momenta in </a:t>
            </a:r>
            <a14:m>
              <m:oMath>
                <m:sSub>
                  <m:e>
                    <m:r>
                      <m:rPr>
                        <m:scr m:val="script"/>
                      </m:rPr>
                      <a:rPr xmlns:a="http://schemas.openxmlformats.org/drawingml/2006/main" sz="2600" i="1">
                        <a:solidFill>
                          <a:srgbClr val="000000"/>
                        </a:solidFill>
                        <a:latin typeface="Cambria Math" panose="02040503050406030204" pitchFamily="18" charset="0"/>
                      </a:rPr>
                      <m:t>H</m:t>
                    </m:r>
                  </m:e>
                  <m:sub>
                    <m:r>
                      <a:rPr xmlns:a="http://schemas.openxmlformats.org/drawingml/2006/main" sz="2600" i="1">
                        <a:solidFill>
                          <a:srgbClr val="000000"/>
                        </a:solidFill>
                        <a:latin typeface="Cambria Math" panose="02040503050406030204" pitchFamily="18" charset="0"/>
                      </a:rPr>
                      <m:t>J</m:t>
                    </m:r>
                  </m:sub>
                </m:sSub>
              </m:oMath>
            </a14:m>
            <a:r>
              <a:t> (</a:t>
            </a:r>
            <a:r>
              <a:rPr>
                <a:solidFill>
                  <a:srgbClr val="FF9300"/>
                </a:solidFill>
              </a:rPr>
              <a:t>orange</a:t>
            </a:r>
            <a:r>
              <a: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tretch>
            <a:fillRect/>
          </a:stretch>
        </p:blipFill>
        <p:spPr>
          <a:xfrm>
            <a:off x="223759" y="3381859"/>
            <a:ext cx="6190092" cy="4742482"/>
          </a:xfrm>
          <a:prstGeom prst="rect">
            <a:avLst/>
          </a:prstGeom>
          <a:ln w="12700">
            <a:miter lim="400000"/>
          </a:ln>
        </p:spPr>
      </p:pic>
      <p:sp>
        <p:nvSpPr>
          <p:cNvPr id="328" name="Event shapes and"/>
          <p:cNvSpPr txBox="1"/>
          <p:nvPr>
            <p:ph type="title"/>
          </p:nvPr>
        </p:nvSpPr>
        <p:spPr>
          <a:xfrm>
            <a:off x="952500" y="58450"/>
            <a:ext cx="11099800" cy="1245130"/>
          </a:xfrm>
          <a:prstGeom prst="rect">
            <a:avLst/>
          </a:prstGeom>
        </p:spPr>
        <p:txBody>
          <a:bodyPr/>
          <a:lstStyle/>
          <a:p>
            <a:pPr>
              <a:defRPr sz="6500"/>
            </a:pPr>
            <a:r>
              <a:t>Event shapes and </a:t>
            </a:r>
            <a14:m>
              <m:oMath>
                <m:sSub>
                  <m:e>
                    <m:r>
                      <a:rPr xmlns:a="http://schemas.openxmlformats.org/drawingml/2006/main" sz="6900" i="1">
                        <a:solidFill>
                          <a:srgbClr val="000000"/>
                        </a:solidFill>
                        <a:latin typeface="Cambria Math" panose="02040503050406030204" pitchFamily="18" charset="0"/>
                      </a:rPr>
                      <m:t>α</m:t>
                    </m:r>
                  </m:e>
                  <m:sub>
                    <m:r>
                      <a:rPr xmlns:a="http://schemas.openxmlformats.org/drawingml/2006/main" sz="6900" i="1">
                        <a:solidFill>
                          <a:srgbClr val="000000"/>
                        </a:solidFill>
                        <a:latin typeface="Cambria Math" panose="02040503050406030204" pitchFamily="18" charset="0"/>
                      </a:rPr>
                      <m:t>s</m:t>
                    </m:r>
                  </m:sub>
                </m:sSub>
              </m:oMath>
            </a14:m>
          </a:p>
        </p:txBody>
      </p:sp>
      <p:sp>
        <p:nvSpPr>
          <p:cNvPr id="329" name="Our ultimate goal is to determine the fundamental constants of QCD,   and universal nonperturbative constant   (1st moment of the shape function):"/>
          <p:cNvSpPr txBox="1"/>
          <p:nvPr/>
        </p:nvSpPr>
        <p:spPr>
          <a:xfrm>
            <a:off x="519374" y="1308394"/>
            <a:ext cx="11966052" cy="996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Our ultimate goal is to determine the fundamental constants of QCD,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m:t>
                    </m:r>
                  </m:e>
                  <m:sub>
                    <m:r>
                      <a:rPr xmlns:a="http://schemas.openxmlformats.org/drawingml/2006/main" sz="2600" i="1">
                        <a:solidFill>
                          <a:srgbClr val="000000"/>
                        </a:solidFill>
                        <a:latin typeface="Cambria Math" panose="02040503050406030204" pitchFamily="18" charset="0"/>
                      </a:rPr>
                      <m:t>Z</m:t>
                    </m:r>
                  </m:sub>
                </m:sSub>
                <m:r>
                  <a:rPr xmlns:a="http://schemas.openxmlformats.org/drawingml/2006/main" sz="2600" i="1">
                    <a:solidFill>
                      <a:srgbClr val="000000"/>
                    </a:solidFill>
                    <a:latin typeface="Cambria Math" panose="02040503050406030204" pitchFamily="18" charset="0"/>
                  </a:rPr>
                  <m:t>)</m:t>
                </m:r>
              </m:oMath>
            </a14:m>
            <a:r>
              <a:t> and universal nonperturbative constant </a:t>
            </a:r>
            <a14:m>
              <m:oMath>
                <m:sSub>
                  <m:e>
                    <m:r>
                      <m:rPr>
                        <m:sty m:val="p"/>
                      </m:rPr>
                      <a:rPr xmlns:a="http://schemas.openxmlformats.org/drawingml/2006/main" sz="2600" i="1">
                        <a:solidFill>
                          <a:srgbClr val="000000"/>
                        </a:solidFill>
                        <a:latin typeface="Cambria Math" panose="02040503050406030204" pitchFamily="18" charset="0"/>
                      </a:rPr>
                      <m:t>Ω</m:t>
                    </m:r>
                  </m:e>
                  <m:sub>
                    <m:r>
                      <a:rPr xmlns:a="http://schemas.openxmlformats.org/drawingml/2006/main" sz="2600" i="1">
                        <a:solidFill>
                          <a:srgbClr val="000000"/>
                        </a:solidFill>
                        <a:latin typeface="Cambria Math" panose="02040503050406030204" pitchFamily="18" charset="0"/>
                      </a:rPr>
                      <m:t>1</m:t>
                    </m:r>
                  </m:sub>
                </m:sSub>
              </m:oMath>
            </a14:m>
            <a:r>
              <a:t> (1st moment of the shape function):</a:t>
            </a:r>
          </a:p>
        </p:txBody>
      </p:sp>
      <p:sp>
        <p:nvSpPr>
          <p:cNvPr id="330" name="Line"/>
          <p:cNvSpPr/>
          <p:nvPr/>
        </p:nvSpPr>
        <p:spPr>
          <a:xfrm flipV="1">
            <a:off x="1811061" y="5223341"/>
            <a:ext cx="1" cy="627882"/>
          </a:xfrm>
          <a:prstGeom prst="line">
            <a:avLst/>
          </a:prstGeom>
          <a:ln w="25400">
            <a:solidFill>
              <a:srgbClr val="000000"/>
            </a:solidFill>
            <a:miter lim="400000"/>
            <a:headEnd type="triangle"/>
            <a:tailEnd type="triangle"/>
          </a:ln>
        </p:spPr>
        <p:txBody>
          <a:bodyPr lIns="50800" tIns="50800" rIns="50800" bIns="50800" anchor="ctr"/>
          <a:lstStyle/>
          <a:p>
            <a:pPr algn="ctr">
              <a:defRPr sz="2400">
                <a:latin typeface="+mn-lt"/>
                <a:ea typeface="+mn-ea"/>
                <a:cs typeface="+mn-cs"/>
                <a:sym typeface="Helvetica Light"/>
              </a:defRPr>
            </a:pPr>
          </a:p>
        </p:txBody>
      </p:sp>
      <p:sp>
        <p:nvSpPr>
          <p:cNvPr id="331" name="Equation"/>
          <p:cNvSpPr txBox="1"/>
          <p:nvPr/>
        </p:nvSpPr>
        <p:spPr>
          <a:xfrm>
            <a:off x="2009104" y="5388814"/>
            <a:ext cx="1021419" cy="29693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m:rPr>
                      <m:sty m:val="p"/>
                    </m:rPr>
                    <a:rPr xmlns:a="http://schemas.openxmlformats.org/drawingml/2006/main" sz="2500" i="1">
                      <a:solidFill>
                        <a:srgbClr val="000000"/>
                      </a:solidFill>
                      <a:latin typeface="Cambria Math" panose="02040503050406030204" pitchFamily="18" charset="0"/>
                    </a:rPr>
                    <m:t>Δ</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m</m:t>
                      </m: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332" name="The shape of the   distributions depend on the values of   and  :"/>
          <p:cNvSpPr txBox="1"/>
          <p:nvPr/>
        </p:nvSpPr>
        <p:spPr>
          <a:xfrm>
            <a:off x="519374" y="2493855"/>
            <a:ext cx="11966052" cy="62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shape of the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distributions depend on the values of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m:t>
                    </m:r>
                  </m:e>
                  <m:sub>
                    <m:r>
                      <a:rPr xmlns:a="http://schemas.openxmlformats.org/drawingml/2006/main" sz="2600" i="1">
                        <a:solidFill>
                          <a:srgbClr val="000000"/>
                        </a:solidFill>
                        <a:latin typeface="Cambria Math" panose="02040503050406030204" pitchFamily="18" charset="0"/>
                      </a:rPr>
                      <m:t>Z</m:t>
                    </m:r>
                  </m:sub>
                </m:sSub>
                <m:r>
                  <a:rPr xmlns:a="http://schemas.openxmlformats.org/drawingml/2006/main" sz="2600" i="1">
                    <a:solidFill>
                      <a:srgbClr val="000000"/>
                    </a:solidFill>
                    <a:latin typeface="Cambria Math" panose="02040503050406030204" pitchFamily="18" charset="0"/>
                  </a:rPr>
                  <m:t>)</m:t>
                </m:r>
              </m:oMath>
            </a14:m>
            <a:r>
              <a:t> and </a:t>
            </a:r>
            <a14:m>
              <m:oMath>
                <m:sSub>
                  <m:e>
                    <m:r>
                      <m:rPr>
                        <m:sty m:val="p"/>
                      </m:rPr>
                      <a:rPr xmlns:a="http://schemas.openxmlformats.org/drawingml/2006/main" sz="2600" i="1">
                        <a:solidFill>
                          <a:srgbClr val="000000"/>
                        </a:solidFill>
                        <a:latin typeface="Cambria Math" panose="02040503050406030204" pitchFamily="18" charset="0"/>
                      </a:rPr>
                      <m:t>Ω</m:t>
                    </m:r>
                  </m:e>
                  <m:sub>
                    <m:r>
                      <a:rPr xmlns:a="http://schemas.openxmlformats.org/drawingml/2006/main" sz="2600" i="1">
                        <a:solidFill>
                          <a:srgbClr val="000000"/>
                        </a:solidFill>
                        <a:latin typeface="Cambria Math" panose="02040503050406030204" pitchFamily="18" charset="0"/>
                      </a:rPr>
                      <m:t>1</m:t>
                    </m:r>
                  </m:sub>
                </m:sSub>
              </m:oMath>
            </a14:m>
            <a:r>
              <a:t>:</a:t>
            </a:r>
          </a:p>
        </p:txBody>
      </p:sp>
      <p:pic>
        <p:nvPicPr>
          <p:cNvPr id="333" name="Image" descr="Image"/>
          <p:cNvPicPr>
            <a:picLocks noChangeAspect="1"/>
          </p:cNvPicPr>
          <p:nvPr/>
        </p:nvPicPr>
        <p:blipFill>
          <a:blip r:embed="rId3">
            <a:extLst/>
          </a:blip>
          <a:stretch>
            <a:fillRect/>
          </a:stretch>
        </p:blipFill>
        <p:spPr>
          <a:xfrm>
            <a:off x="6590948" y="3381859"/>
            <a:ext cx="6190093" cy="4742482"/>
          </a:xfrm>
          <a:prstGeom prst="rect">
            <a:avLst/>
          </a:prstGeom>
          <a:ln w="12700">
            <a:miter lim="400000"/>
          </a:ln>
        </p:spPr>
      </p:pic>
      <p:sp>
        <p:nvSpPr>
          <p:cNvPr id="334" name="Line"/>
          <p:cNvSpPr/>
          <p:nvPr/>
        </p:nvSpPr>
        <p:spPr>
          <a:xfrm flipH="1">
            <a:off x="8256083" y="6223065"/>
            <a:ext cx="486575" cy="1"/>
          </a:xfrm>
          <a:prstGeom prst="line">
            <a:avLst/>
          </a:prstGeom>
          <a:ln w="25400">
            <a:solidFill>
              <a:srgbClr val="000000"/>
            </a:solidFill>
            <a:miter lim="400000"/>
            <a:headEnd type="triangle"/>
            <a:tailEnd type="triangle"/>
          </a:ln>
        </p:spPr>
        <p:txBody>
          <a:bodyPr lIns="50800" tIns="50800" rIns="50800" bIns="50800" anchor="ctr"/>
          <a:lstStyle/>
          <a:p>
            <a:pPr algn="ctr">
              <a:defRPr sz="2400">
                <a:latin typeface="+mn-lt"/>
                <a:ea typeface="+mn-ea"/>
                <a:cs typeface="+mn-cs"/>
                <a:sym typeface="Helvetica Light"/>
              </a:defRPr>
            </a:pPr>
          </a:p>
        </p:txBody>
      </p:sp>
      <p:sp>
        <p:nvSpPr>
          <p:cNvPr id="335" name="Equation"/>
          <p:cNvSpPr txBox="1"/>
          <p:nvPr/>
        </p:nvSpPr>
        <p:spPr>
          <a:xfrm>
            <a:off x="8229854" y="5724776"/>
            <a:ext cx="539033" cy="29400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m:rPr>
                      <m:sty m:val="p"/>
                    </m:rPr>
                    <a:rPr xmlns:a="http://schemas.openxmlformats.org/drawingml/2006/main" sz="2500" i="1">
                      <a:solidFill>
                        <a:srgbClr val="000000"/>
                      </a:solidFill>
                      <a:latin typeface="Cambria Math" panose="02040503050406030204" pitchFamily="18" charset="0"/>
                    </a:rPr>
                    <m:t>Δ</m:t>
                  </m:r>
                  <m:sSub>
                    <m:e>
                      <m:r>
                        <m:rPr>
                          <m:sty m:val="p"/>
                        </m:rPr>
                        <a:rPr xmlns:a="http://schemas.openxmlformats.org/drawingml/2006/main" sz="2500" i="1">
                          <a:solidFill>
                            <a:srgbClr val="000000"/>
                          </a:solidFill>
                          <a:latin typeface="Cambria Math" panose="02040503050406030204" pitchFamily="18" charset="0"/>
                        </a:rPr>
                        <m:t>Ω</m:t>
                      </m:r>
                    </m:e>
                    <m:sub>
                      <m:r>
                        <a:rPr xmlns:a="http://schemas.openxmlformats.org/drawingml/2006/main" sz="2500" i="1">
                          <a:solidFill>
                            <a:srgbClr val="000000"/>
                          </a:solidFill>
                          <a:latin typeface="Cambria Math" panose="02040503050406030204" pitchFamily="18" charset="0"/>
                        </a:rPr>
                        <m:t>1</m:t>
                      </m:r>
                    </m:sub>
                  </m:sSub>
                </m:oMath>
              </m:oMathPara>
            </a14:m>
            <a:endParaRPr sz="2500"/>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Event shapes and"/>
          <p:cNvSpPr txBox="1"/>
          <p:nvPr>
            <p:ph type="title"/>
          </p:nvPr>
        </p:nvSpPr>
        <p:spPr>
          <a:xfrm>
            <a:off x="952500" y="58450"/>
            <a:ext cx="11099800" cy="1245130"/>
          </a:xfrm>
          <a:prstGeom prst="rect">
            <a:avLst/>
          </a:prstGeom>
        </p:spPr>
        <p:txBody>
          <a:bodyPr/>
          <a:lstStyle/>
          <a:p>
            <a:pPr>
              <a:defRPr sz="6500"/>
            </a:pPr>
            <a:r>
              <a:t>Event shapes and </a:t>
            </a:r>
            <a14:m>
              <m:oMath>
                <m:sSub>
                  <m:e>
                    <m:r>
                      <a:rPr xmlns:a="http://schemas.openxmlformats.org/drawingml/2006/main" sz="6900" i="1">
                        <a:solidFill>
                          <a:srgbClr val="000000"/>
                        </a:solidFill>
                        <a:latin typeface="Cambria Math" panose="02040503050406030204" pitchFamily="18" charset="0"/>
                      </a:rPr>
                      <m:t>α</m:t>
                    </m:r>
                  </m:e>
                  <m:sub>
                    <m:r>
                      <a:rPr xmlns:a="http://schemas.openxmlformats.org/drawingml/2006/main" sz="6900" i="1">
                        <a:solidFill>
                          <a:srgbClr val="000000"/>
                        </a:solidFill>
                        <a:latin typeface="Cambria Math" panose="02040503050406030204" pitchFamily="18" charset="0"/>
                      </a:rPr>
                      <m:t>s</m:t>
                    </m:r>
                  </m:sub>
                </m:sSub>
              </m:oMath>
            </a14:m>
          </a:p>
        </p:txBody>
      </p:sp>
      <p:sp>
        <p:nvSpPr>
          <p:cNvPr id="338" name="PDG 2021"/>
          <p:cNvSpPr txBox="1"/>
          <p:nvPr/>
        </p:nvSpPr>
        <p:spPr>
          <a:xfrm>
            <a:off x="6600567" y="6663242"/>
            <a:ext cx="147251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419CFF"/>
                </a:solidFill>
              </a:defRPr>
            </a:lvl1pPr>
          </a:lstStyle>
          <a:p>
            <a:pPr/>
            <a:r>
              <a:t>PDG 2021</a:t>
            </a:r>
          </a:p>
        </p:txBody>
      </p:sp>
      <p:grpSp>
        <p:nvGrpSpPr>
          <p:cNvPr id="341" name="Group"/>
          <p:cNvGrpSpPr/>
          <p:nvPr/>
        </p:nvGrpSpPr>
        <p:grpSpPr>
          <a:xfrm>
            <a:off x="8260932" y="6455336"/>
            <a:ext cx="4184481" cy="3276531"/>
            <a:chOff x="0" y="0"/>
            <a:chExt cx="4184480" cy="3276530"/>
          </a:xfrm>
        </p:grpSpPr>
        <p:pic>
          <p:nvPicPr>
            <p:cNvPr id="339" name="Screenshot 2025-03-19 at 1.00.36 PM.png" descr="Screenshot 2025-03-19 at 1.00.36 PM.png"/>
            <p:cNvPicPr>
              <a:picLocks noChangeAspect="1"/>
            </p:cNvPicPr>
            <p:nvPr/>
          </p:nvPicPr>
          <p:blipFill>
            <a:blip r:embed="rId2">
              <a:extLst/>
            </a:blip>
            <a:srcRect l="0" t="56420" r="0" b="0"/>
            <a:stretch>
              <a:fillRect/>
            </a:stretch>
          </p:blipFill>
          <p:spPr>
            <a:xfrm>
              <a:off x="0" y="0"/>
              <a:ext cx="4184481" cy="3276531"/>
            </a:xfrm>
            <a:prstGeom prst="rect">
              <a:avLst/>
            </a:prstGeom>
            <a:ln w="12700" cap="flat">
              <a:noFill/>
              <a:miter lim="400000"/>
            </a:ln>
            <a:effectLst/>
          </p:spPr>
        </p:pic>
        <p:sp>
          <p:nvSpPr>
            <p:cNvPr id="340" name="Rounded Rectangle"/>
            <p:cNvSpPr/>
            <p:nvPr/>
          </p:nvSpPr>
          <p:spPr>
            <a:xfrm>
              <a:off x="61359" y="210493"/>
              <a:ext cx="2510359" cy="563755"/>
            </a:xfrm>
            <a:prstGeom prst="roundRect">
              <a:avLst>
                <a:gd name="adj" fmla="val 30173"/>
              </a:avLst>
            </a:prstGeom>
            <a:noFill/>
            <a:ln w="25400" cap="flat">
              <a:solidFill>
                <a:srgbClr val="FF453A"/>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lgn="ctr">
                <a:defRPr sz="2400">
                  <a:solidFill>
                    <a:srgbClr val="FFFFFF"/>
                  </a:solidFill>
                  <a:latin typeface="+mn-lt"/>
                  <a:ea typeface="+mn-ea"/>
                  <a:cs typeface="+mn-cs"/>
                  <a:sym typeface="Helvetica Light"/>
                </a:defRPr>
              </a:pPr>
            </a:p>
          </p:txBody>
        </p:sp>
      </p:grpSp>
      <p:pic>
        <p:nvPicPr>
          <p:cNvPr id="342" name="Screenshot 2025-03-19 at 1.24.11 PM.png" descr="Screenshot 2025-03-19 at 1.24.11 PM.png"/>
          <p:cNvPicPr>
            <a:picLocks noChangeAspect="1"/>
          </p:cNvPicPr>
          <p:nvPr/>
        </p:nvPicPr>
        <p:blipFill>
          <a:blip r:embed="rId3">
            <a:extLst/>
          </a:blip>
          <a:stretch>
            <a:fillRect/>
          </a:stretch>
        </p:blipFill>
        <p:spPr>
          <a:xfrm>
            <a:off x="443223" y="1719842"/>
            <a:ext cx="5123268" cy="4893525"/>
          </a:xfrm>
          <a:prstGeom prst="rect">
            <a:avLst/>
          </a:prstGeom>
          <a:ln w="12700">
            <a:miter lim="400000"/>
          </a:ln>
        </p:spPr>
      </p:pic>
      <p:sp>
        <p:nvSpPr>
          <p:cNvPr id="343" name="Abbate et al. , PRD 83 (2011) 074021"/>
          <p:cNvSpPr txBox="1"/>
          <p:nvPr/>
        </p:nvSpPr>
        <p:spPr>
          <a:xfrm>
            <a:off x="1134650" y="1390808"/>
            <a:ext cx="489494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419CFF"/>
                </a:solidFill>
              </a:defRPr>
            </a:lvl1pPr>
          </a:lstStyle>
          <a:p>
            <a:pPr/>
            <a:r>
              <a:t>Abbate et al. , PRD 83 (2011) 074021</a:t>
            </a:r>
          </a:p>
        </p:txBody>
      </p:sp>
      <p:pic>
        <p:nvPicPr>
          <p:cNvPr id="344" name="Screenshot 2025-03-19 at 1.26.39 PM.png" descr="Screenshot 2025-03-19 at 1.26.39 PM.png"/>
          <p:cNvPicPr>
            <a:picLocks noChangeAspect="1"/>
          </p:cNvPicPr>
          <p:nvPr/>
        </p:nvPicPr>
        <p:blipFill>
          <a:blip r:embed="rId4">
            <a:extLst/>
          </a:blip>
          <a:stretch>
            <a:fillRect/>
          </a:stretch>
        </p:blipFill>
        <p:spPr>
          <a:xfrm>
            <a:off x="6985703" y="1780959"/>
            <a:ext cx="4577780" cy="4404903"/>
          </a:xfrm>
          <a:prstGeom prst="rect">
            <a:avLst/>
          </a:prstGeom>
          <a:ln w="12700">
            <a:miter lim="400000"/>
          </a:ln>
        </p:spPr>
      </p:pic>
      <p:sp>
        <p:nvSpPr>
          <p:cNvPr id="345" name="Thrust"/>
          <p:cNvSpPr txBox="1"/>
          <p:nvPr/>
        </p:nvSpPr>
        <p:spPr>
          <a:xfrm>
            <a:off x="1748539" y="5183937"/>
            <a:ext cx="1681147"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oMath>
            </a14:m>
            <a:r>
              <a:t> Thrust</a:t>
            </a:r>
          </a:p>
        </p:txBody>
      </p:sp>
      <p:sp>
        <p:nvSpPr>
          <p:cNvPr id="346" name="C-parameter"/>
          <p:cNvSpPr txBox="1"/>
          <p:nvPr/>
        </p:nvSpPr>
        <p:spPr>
          <a:xfrm>
            <a:off x="7838616" y="5183937"/>
            <a:ext cx="2521251"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oMath>
            </a14:m>
            <a:r>
              <a:t> C-parameter</a:t>
            </a:r>
          </a:p>
        </p:txBody>
      </p:sp>
      <p:sp>
        <p:nvSpPr>
          <p:cNvPr id="347" name="Hoang et al. , PRD 91 (2015) 094018"/>
          <p:cNvSpPr txBox="1"/>
          <p:nvPr/>
        </p:nvSpPr>
        <p:spPr>
          <a:xfrm>
            <a:off x="7122969" y="1390808"/>
            <a:ext cx="480874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419CFF"/>
                </a:solidFill>
              </a:defRPr>
            </a:lvl1pPr>
          </a:lstStyle>
          <a:p>
            <a:pPr/>
            <a:r>
              <a:t>Hoang et al. , PRD 91 (2015) 094018</a:t>
            </a:r>
          </a:p>
        </p:txBody>
      </p:sp>
      <p:sp>
        <p:nvSpPr>
          <p:cNvPr id="348" name="The event shape methods require the simultaneous fit of the   and the first moment of the universal nonperturbative constant  , which governs the shift of the distributions in the tail region."/>
          <p:cNvSpPr txBox="1"/>
          <p:nvPr/>
        </p:nvSpPr>
        <p:spPr>
          <a:xfrm>
            <a:off x="337798" y="7400529"/>
            <a:ext cx="7792343" cy="1854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event shape methods require the simultaneous fit of the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m:t>
                    </m:r>
                  </m:e>
                  <m:sub>
                    <m:r>
                      <a:rPr xmlns:a="http://schemas.openxmlformats.org/drawingml/2006/main" sz="2600" i="1">
                        <a:solidFill>
                          <a:srgbClr val="000000"/>
                        </a:solidFill>
                        <a:latin typeface="Cambria Math" panose="02040503050406030204" pitchFamily="18" charset="0"/>
                      </a:rPr>
                      <m:t>Z</m:t>
                    </m:r>
                  </m:sub>
                </m:sSub>
                <m:r>
                  <a:rPr xmlns:a="http://schemas.openxmlformats.org/drawingml/2006/main" sz="2600" i="1">
                    <a:solidFill>
                      <a:srgbClr val="000000"/>
                    </a:solidFill>
                    <a:latin typeface="Cambria Math" panose="02040503050406030204" pitchFamily="18" charset="0"/>
                  </a:rPr>
                  <m:t>)</m:t>
                </m:r>
              </m:oMath>
            </a14:m>
            <a:r>
              <a:t> and the first moment of the universal nonperturbative constant </a:t>
            </a:r>
            <a14:m>
              <m:oMath>
                <m:sSub>
                  <m:e>
                    <m:r>
                      <m:rPr>
                        <m:sty m:val="p"/>
                      </m:rPr>
                      <a:rPr xmlns:a="http://schemas.openxmlformats.org/drawingml/2006/main" sz="2600" i="1">
                        <a:solidFill>
                          <a:srgbClr val="000000"/>
                        </a:solidFill>
                        <a:latin typeface="Cambria Math" panose="02040503050406030204" pitchFamily="18" charset="0"/>
                      </a:rPr>
                      <m:t>Ω</m:t>
                    </m:r>
                  </m:e>
                  <m:sub>
                    <m:r>
                      <a:rPr xmlns:a="http://schemas.openxmlformats.org/drawingml/2006/main" sz="2600" i="1">
                        <a:solidFill>
                          <a:srgbClr val="000000"/>
                        </a:solidFill>
                        <a:latin typeface="Cambria Math" panose="02040503050406030204" pitchFamily="18" charset="0"/>
                      </a:rPr>
                      <m:t>1</m:t>
                    </m:r>
                  </m:sub>
                </m:sSub>
              </m:oMath>
            </a14:m>
            <a:r>
              <a:t>, which governs the shift of the distributions in the tail region.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Screenshot 2025-03-19 at 12.26.04 PM.png" descr="Screenshot 2025-03-19 at 12.26.04 PM.png"/>
          <p:cNvPicPr>
            <a:picLocks noChangeAspect="1"/>
          </p:cNvPicPr>
          <p:nvPr/>
        </p:nvPicPr>
        <p:blipFill>
          <a:blip r:embed="rId2">
            <a:extLst/>
          </a:blip>
          <a:stretch>
            <a:fillRect/>
          </a:stretch>
        </p:blipFill>
        <p:spPr>
          <a:xfrm>
            <a:off x="275812" y="1231085"/>
            <a:ext cx="4305301" cy="8585201"/>
          </a:xfrm>
          <a:prstGeom prst="rect">
            <a:avLst/>
          </a:prstGeom>
          <a:ln w="12700">
            <a:miter lim="400000"/>
          </a:ln>
        </p:spPr>
      </p:pic>
      <p:sp>
        <p:nvSpPr>
          <p:cNvPr id="351" name="Event shapes and"/>
          <p:cNvSpPr txBox="1"/>
          <p:nvPr>
            <p:ph type="title"/>
          </p:nvPr>
        </p:nvSpPr>
        <p:spPr>
          <a:xfrm>
            <a:off x="952500" y="58450"/>
            <a:ext cx="11099800" cy="1245130"/>
          </a:xfrm>
          <a:prstGeom prst="rect">
            <a:avLst/>
          </a:prstGeom>
        </p:spPr>
        <p:txBody>
          <a:bodyPr/>
          <a:lstStyle/>
          <a:p>
            <a:pPr>
              <a:defRPr sz="6500"/>
            </a:pPr>
            <a:r>
              <a:t>Event shapes and </a:t>
            </a:r>
            <a14:m>
              <m:oMath>
                <m:sSub>
                  <m:e>
                    <m:r>
                      <a:rPr xmlns:a="http://schemas.openxmlformats.org/drawingml/2006/main" sz="6900" i="1">
                        <a:solidFill>
                          <a:srgbClr val="000000"/>
                        </a:solidFill>
                        <a:latin typeface="Cambria Math" panose="02040503050406030204" pitchFamily="18" charset="0"/>
                      </a:rPr>
                      <m:t>α</m:t>
                    </m:r>
                  </m:e>
                  <m:sub>
                    <m:r>
                      <a:rPr xmlns:a="http://schemas.openxmlformats.org/drawingml/2006/main" sz="6900" i="1">
                        <a:solidFill>
                          <a:srgbClr val="000000"/>
                        </a:solidFill>
                        <a:latin typeface="Cambria Math" panose="02040503050406030204" pitchFamily="18" charset="0"/>
                      </a:rPr>
                      <m:t>s</m:t>
                    </m:r>
                  </m:sub>
                </m:sSub>
              </m:oMath>
            </a14:m>
          </a:p>
        </p:txBody>
      </p:sp>
      <p:sp>
        <p:nvSpPr>
          <p:cNvPr id="352" name="PDG 2024"/>
          <p:cNvSpPr txBox="1"/>
          <p:nvPr/>
        </p:nvSpPr>
        <p:spPr>
          <a:xfrm>
            <a:off x="649541" y="856415"/>
            <a:ext cx="147251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419CFF"/>
                </a:solidFill>
              </a:defRPr>
            </a:lvl1pPr>
          </a:lstStyle>
          <a:p>
            <a:pPr/>
            <a:r>
              <a:t>PDG 2024</a:t>
            </a:r>
          </a:p>
        </p:txBody>
      </p:sp>
      <p:sp>
        <p:nvSpPr>
          <p:cNvPr id="353" name="Rounded Rectangle"/>
          <p:cNvSpPr/>
          <p:nvPr/>
        </p:nvSpPr>
        <p:spPr>
          <a:xfrm>
            <a:off x="270655" y="7078033"/>
            <a:ext cx="3079164" cy="234345"/>
          </a:xfrm>
          <a:prstGeom prst="roundRect">
            <a:avLst>
              <a:gd name="adj" fmla="val 50000"/>
            </a:avLst>
          </a:prstGeom>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354" name="Rounded Rectangle"/>
          <p:cNvSpPr/>
          <p:nvPr/>
        </p:nvSpPr>
        <p:spPr>
          <a:xfrm>
            <a:off x="270655" y="7449255"/>
            <a:ext cx="3079164" cy="234345"/>
          </a:xfrm>
          <a:prstGeom prst="roundRect">
            <a:avLst>
              <a:gd name="adj" fmla="val 50000"/>
            </a:avLst>
          </a:prstGeom>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355" name="Event shape"/>
          <p:cNvSpPr txBox="1"/>
          <p:nvPr/>
        </p:nvSpPr>
        <p:spPr>
          <a:xfrm>
            <a:off x="3084866" y="6617037"/>
            <a:ext cx="163467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Event shape</a:t>
            </a:r>
          </a:p>
        </p:txBody>
      </p:sp>
      <p:sp>
        <p:nvSpPr>
          <p:cNvPr id="356" name="Text"/>
          <p:cNvSpPr txBox="1"/>
          <p:nvPr/>
        </p:nvSpPr>
        <p:spPr>
          <a:xfrm>
            <a:off x="3274924" y="7599054"/>
            <a:ext cx="430556"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left"/>
                </m:oMathParaPr>
                <m:oMath>
                  <m:r>
                    <a:rPr xmlns:a="http://schemas.openxmlformats.org/drawingml/2006/main" sz="2600" i="1">
                      <a:solidFill>
                        <a:srgbClr val="000000"/>
                      </a:solidFill>
                      <a:latin typeface="Cambria Math" panose="02040503050406030204" pitchFamily="18" charset="0"/>
                    </a:rPr>
                    <m:t>e</m:t>
                  </m:r>
                  <m:r>
                    <a:rPr xmlns:a="http://schemas.openxmlformats.org/drawingml/2006/main" sz="2600" i="1">
                      <a:solidFill>
                        <a:srgbClr val="000000"/>
                      </a:solidFill>
                      <a:latin typeface="Cambria Math" panose="02040503050406030204" pitchFamily="18" charset="0"/>
                    </a:rPr>
                    <m:t>p</m:t>
                  </m:r>
                </m:oMath>
              </m:oMathPara>
            </a14:m>
          </a:p>
        </p:txBody>
      </p:sp>
      <p:sp>
        <p:nvSpPr>
          <p:cNvPr id="357" name="Rounded Rectangle"/>
          <p:cNvSpPr/>
          <p:nvPr/>
        </p:nvSpPr>
        <p:spPr>
          <a:xfrm>
            <a:off x="397655" y="6368483"/>
            <a:ext cx="3079165" cy="234345"/>
          </a:xfrm>
          <a:prstGeom prst="roundRect">
            <a:avLst>
              <a:gd name="adj" fmla="val 50000"/>
            </a:avLst>
          </a:prstGeom>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358" name="There have been a lot of efforts in determining the   from   thrust and C parameter, but those analyses led to substantially smaller value of  ."/>
          <p:cNvSpPr txBox="1"/>
          <p:nvPr/>
        </p:nvSpPr>
        <p:spPr>
          <a:xfrm>
            <a:off x="4693083" y="1403171"/>
            <a:ext cx="7792343" cy="1386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There have been a lot of efforts in determining the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from </a:t>
            </a:r>
            <a14:m>
              <m:oMath>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oMath>
            </a14:m>
            <a:r>
              <a:t> thrust and C parameter, but those analyses led to substantially smaller value of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m:t>
                    </m:r>
                  </m:e>
                  <m:sub>
                    <m:r>
                      <a:rPr xmlns:a="http://schemas.openxmlformats.org/drawingml/2006/main" sz="2600" i="1">
                        <a:solidFill>
                          <a:srgbClr val="000000"/>
                        </a:solidFill>
                        <a:latin typeface="Cambria Math" panose="02040503050406030204" pitchFamily="18" charset="0"/>
                      </a:rPr>
                      <m:t>Z</m:t>
                    </m:r>
                  </m:sub>
                </m:sSub>
                <m:r>
                  <a:rPr xmlns:a="http://schemas.openxmlformats.org/drawingml/2006/main" sz="2600" i="1">
                    <a:solidFill>
                      <a:srgbClr val="000000"/>
                    </a:solidFill>
                    <a:latin typeface="Cambria Math" panose="02040503050406030204" pitchFamily="18" charset="0"/>
                  </a:rPr>
                  <m:t>)</m:t>
                </m:r>
              </m:oMath>
            </a14:m>
            <a:r>
              <a:t>.</a:t>
            </a:r>
          </a:p>
        </p:txBody>
      </p:sp>
      <p:sp>
        <p:nvSpPr>
          <p:cNvPr id="359" name="These have been long standing puzzle, and recently, some questions have been raised about systematic uncertainties due to power corrections from 3-jet region and scheme dependence of renormalon ambiguities."/>
          <p:cNvSpPr txBox="1"/>
          <p:nvPr/>
        </p:nvSpPr>
        <p:spPr>
          <a:xfrm>
            <a:off x="4693083" y="7195205"/>
            <a:ext cx="7792343" cy="22601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These have been long standing puzzle, and recently, some questions have been raised about systematic uncertainties due to power corrections from 3-jet region and scheme dependence of renormalon ambiguities.</a:t>
            </a:r>
          </a:p>
        </p:txBody>
      </p:sp>
      <p:pic>
        <p:nvPicPr>
          <p:cNvPr id="360" name="Screenshot 2025-03-19 at 1.00.36 PM.png" descr="Screenshot 2025-03-19 at 1.00.36 PM.png"/>
          <p:cNvPicPr>
            <a:picLocks noChangeAspect="1"/>
          </p:cNvPicPr>
          <p:nvPr/>
        </p:nvPicPr>
        <p:blipFill>
          <a:blip r:embed="rId3">
            <a:extLst/>
          </a:blip>
          <a:srcRect l="0" t="56420" r="0" b="0"/>
          <a:stretch>
            <a:fillRect/>
          </a:stretch>
        </p:blipFill>
        <p:spPr>
          <a:xfrm>
            <a:off x="6246104" y="3412344"/>
            <a:ext cx="4686301" cy="3669466"/>
          </a:xfrm>
          <a:prstGeom prst="rect">
            <a:avLst/>
          </a:prstGeom>
          <a:ln w="12700">
            <a:miter lim="400000"/>
          </a:ln>
        </p:spPr>
      </p:pic>
      <p:sp>
        <p:nvSpPr>
          <p:cNvPr id="361" name="PDG 2021"/>
          <p:cNvSpPr txBox="1"/>
          <p:nvPr/>
        </p:nvSpPr>
        <p:spPr>
          <a:xfrm>
            <a:off x="9242890" y="2833531"/>
            <a:ext cx="147251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419CFF"/>
                </a:solidFill>
              </a:defRPr>
            </a:lvl1pPr>
          </a:lstStyle>
          <a:p>
            <a:pPr/>
            <a:r>
              <a:t>PDG 2021</a:t>
            </a:r>
          </a:p>
        </p:txBody>
      </p:sp>
      <p:sp>
        <p:nvSpPr>
          <p:cNvPr id="362" name="Rounded Rectangle"/>
          <p:cNvSpPr/>
          <p:nvPr/>
        </p:nvSpPr>
        <p:spPr>
          <a:xfrm>
            <a:off x="6314821" y="3648081"/>
            <a:ext cx="2811412" cy="631362"/>
          </a:xfrm>
          <a:prstGeom prst="roundRect">
            <a:avLst>
              <a:gd name="adj" fmla="val 30173"/>
            </a:avLst>
          </a:prstGeom>
          <a:ln w="25400">
            <a:solidFill>
              <a:srgbClr val="FF453A"/>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Event shapes and"/>
          <p:cNvSpPr txBox="1"/>
          <p:nvPr>
            <p:ph type="title"/>
          </p:nvPr>
        </p:nvSpPr>
        <p:spPr>
          <a:xfrm>
            <a:off x="952500" y="58450"/>
            <a:ext cx="11099800" cy="1245130"/>
          </a:xfrm>
          <a:prstGeom prst="rect">
            <a:avLst/>
          </a:prstGeom>
        </p:spPr>
        <p:txBody>
          <a:bodyPr/>
          <a:lstStyle/>
          <a:p>
            <a:pPr>
              <a:defRPr sz="6500"/>
            </a:pPr>
            <a:r>
              <a:t>Event shapes and </a:t>
            </a:r>
            <a14:m>
              <m:oMath>
                <m:sSub>
                  <m:e>
                    <m:r>
                      <a:rPr xmlns:a="http://schemas.openxmlformats.org/drawingml/2006/main" sz="6900" i="1">
                        <a:solidFill>
                          <a:srgbClr val="000000"/>
                        </a:solidFill>
                        <a:latin typeface="Cambria Math" panose="02040503050406030204" pitchFamily="18" charset="0"/>
                      </a:rPr>
                      <m:t>α</m:t>
                    </m:r>
                  </m:e>
                  <m:sub>
                    <m:r>
                      <a:rPr xmlns:a="http://schemas.openxmlformats.org/drawingml/2006/main" sz="6900" i="1">
                        <a:solidFill>
                          <a:srgbClr val="000000"/>
                        </a:solidFill>
                        <a:latin typeface="Cambria Math" panose="02040503050406030204" pitchFamily="18" charset="0"/>
                      </a:rPr>
                      <m:t>s</m:t>
                    </m:r>
                  </m:sub>
                </m:sSub>
              </m:oMath>
            </a14:m>
          </a:p>
        </p:txBody>
      </p:sp>
      <p:sp>
        <p:nvSpPr>
          <p:cNvPr id="365" name="PDG 2024"/>
          <p:cNvSpPr txBox="1"/>
          <p:nvPr/>
        </p:nvSpPr>
        <p:spPr>
          <a:xfrm>
            <a:off x="8872804" y="1289049"/>
            <a:ext cx="147251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419CFF"/>
                </a:solidFill>
              </a:defRPr>
            </a:lvl1pPr>
          </a:lstStyle>
          <a:p>
            <a:pPr/>
            <a:r>
              <a:t>PDG 2024</a:t>
            </a:r>
          </a:p>
        </p:txBody>
      </p:sp>
      <p:pic>
        <p:nvPicPr>
          <p:cNvPr id="366" name="Screenshot 2025-03-19 at 1.08.21 PM.png" descr="Screenshot 2025-03-19 at 1.08.21 PM.png"/>
          <p:cNvPicPr>
            <a:picLocks noChangeAspect="1"/>
          </p:cNvPicPr>
          <p:nvPr/>
        </p:nvPicPr>
        <p:blipFill>
          <a:blip r:embed="rId2">
            <a:extLst/>
          </a:blip>
          <a:stretch>
            <a:fillRect/>
          </a:stretch>
        </p:blipFill>
        <p:spPr>
          <a:xfrm>
            <a:off x="2571750" y="1774781"/>
            <a:ext cx="7861300" cy="4953001"/>
          </a:xfrm>
          <a:prstGeom prst="rect">
            <a:avLst/>
          </a:prstGeom>
          <a:ln w="12700">
            <a:miter lim="400000"/>
          </a:ln>
        </p:spPr>
      </p:pic>
      <p:sp>
        <p:nvSpPr>
          <p:cNvPr id="367" name="Unlike  , DIS provide broad kinematic coverage of  - , and we expect DIS will provide an opportunity to disentangle the correlations in determining   and  , and allow independent high-precision determination of them."/>
          <p:cNvSpPr txBox="1"/>
          <p:nvPr/>
        </p:nvSpPr>
        <p:spPr>
          <a:xfrm>
            <a:off x="409176" y="7493989"/>
            <a:ext cx="12186448" cy="1512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Unlike </a:t>
            </a:r>
            <a14:m>
              <m:oMath>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oMath>
            </a14:m>
            <a:r>
              <a:t>, DIS provide </a:t>
            </a:r>
            <a:r>
              <a:rPr b="1">
                <a:solidFill>
                  <a:srgbClr val="FF453A"/>
                </a:solidFill>
              </a:rPr>
              <a:t>broad kinematic coverage of </a:t>
            </a:r>
            <a14:m>
              <m:oMath>
                <m:r>
                  <a:rPr xmlns:a="http://schemas.openxmlformats.org/drawingml/2006/main" sz="2600" i="1">
                    <a:solidFill>
                      <a:srgbClr val="FF453A"/>
                    </a:solidFill>
                    <a:latin typeface="Cambria Math" panose="02040503050406030204" pitchFamily="18" charset="0"/>
                  </a:rPr>
                  <m:t>x</m:t>
                </m:r>
              </m:oMath>
            </a14:m>
            <a:r>
              <a:rPr b="1">
                <a:solidFill>
                  <a:srgbClr val="FF453A"/>
                </a:solidFill>
              </a:rPr>
              <a:t>-</a:t>
            </a:r>
            <a14:m>
              <m:oMath>
                <m:sSup>
                  <m:e>
                    <m:r>
                      <a:rPr xmlns:a="http://schemas.openxmlformats.org/drawingml/2006/main" sz="2600" i="1">
                        <a:solidFill>
                          <a:srgbClr val="FF453A"/>
                        </a:solidFill>
                        <a:latin typeface="Cambria Math" panose="02040503050406030204" pitchFamily="18" charset="0"/>
                      </a:rPr>
                      <m:t>Q</m:t>
                    </m:r>
                  </m:e>
                  <m:sup>
                    <m:r>
                      <a:rPr xmlns:a="http://schemas.openxmlformats.org/drawingml/2006/main" sz="2600" i="1">
                        <a:solidFill>
                          <a:srgbClr val="FF453A"/>
                        </a:solidFill>
                        <a:latin typeface="Cambria Math" panose="02040503050406030204" pitchFamily="18" charset="0"/>
                      </a:rPr>
                      <m:t>2</m:t>
                    </m:r>
                  </m:sup>
                </m:sSup>
              </m:oMath>
            </a14:m>
            <a:r>
              <a:t>, and we expect DIS will provide an opportunity to disentangle the correlations in determining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and </a:t>
            </a:r>
            <a14:m>
              <m:oMath>
                <m:sSub>
                  <m:e>
                    <m:r>
                      <m:rPr>
                        <m:sty m:val="p"/>
                      </m:rPr>
                      <a:rPr xmlns:a="http://schemas.openxmlformats.org/drawingml/2006/main" sz="2600" i="1">
                        <a:solidFill>
                          <a:srgbClr val="000000"/>
                        </a:solidFill>
                        <a:latin typeface="Cambria Math" panose="02040503050406030204" pitchFamily="18" charset="0"/>
                      </a:rPr>
                      <m:t>Ω</m:t>
                    </m:r>
                  </m:e>
                  <m:sub>
                    <m:r>
                      <a:rPr xmlns:a="http://schemas.openxmlformats.org/drawingml/2006/main" sz="2600" i="1">
                        <a:solidFill>
                          <a:srgbClr val="000000"/>
                        </a:solidFill>
                        <a:latin typeface="Cambria Math" panose="02040503050406030204" pitchFamily="18" charset="0"/>
                      </a:rPr>
                      <m:t>1</m:t>
                    </m:r>
                  </m:sub>
                </m:sSub>
              </m:oMath>
            </a14:m>
            <a:r>
              <a:t>, and allow </a:t>
            </a:r>
            <a:r>
              <a:rPr b="1"/>
              <a:t>independent</a:t>
            </a:r>
            <a:r>
              <a:t> high-precision determination of them.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Outline"/>
          <p:cNvSpPr txBox="1"/>
          <p:nvPr>
            <p:ph type="title"/>
          </p:nvPr>
        </p:nvSpPr>
        <p:spPr>
          <a:xfrm>
            <a:off x="952500" y="444500"/>
            <a:ext cx="11099800" cy="1321594"/>
          </a:xfrm>
          <a:prstGeom prst="rect">
            <a:avLst/>
          </a:prstGeom>
        </p:spPr>
        <p:txBody>
          <a:bodyPr/>
          <a:lstStyle/>
          <a:p>
            <a:pPr/>
            <a:r>
              <a:t>Outline</a:t>
            </a:r>
          </a:p>
        </p:txBody>
      </p:sp>
      <p:sp>
        <p:nvSpPr>
          <p:cNvPr id="151" name="Background and Motivation: Why and how we study…"/>
          <p:cNvSpPr txBox="1"/>
          <p:nvPr>
            <p:ph type="body" idx="1"/>
          </p:nvPr>
        </p:nvSpPr>
        <p:spPr>
          <a:xfrm>
            <a:off x="952500" y="1924685"/>
            <a:ext cx="11099800" cy="7003366"/>
          </a:xfrm>
          <a:prstGeom prst="rect">
            <a:avLst/>
          </a:prstGeom>
        </p:spPr>
        <p:txBody>
          <a:bodyPr/>
          <a:lstStyle/>
          <a:p>
            <a:pPr marL="444499" indent="-444499">
              <a:defRPr sz="5000"/>
            </a:pPr>
            <a:r>
              <a:t>Background and Motivation:</a:t>
            </a:r>
            <a:br/>
            <a:r>
              <a:rPr sz="4000"/>
              <a:t>Why and how we study </a:t>
            </a:r>
            <a14:m>
              <m:oMath>
                <m:sSubSup>
                  <m:e>
                    <m:r>
                      <a:rPr xmlns:a="http://schemas.openxmlformats.org/drawingml/2006/main" sz="4200" i="1">
                        <a:solidFill>
                          <a:srgbClr val="000000"/>
                        </a:solidFill>
                        <a:latin typeface="Cambria Math" panose="02040503050406030204" pitchFamily="18" charset="0"/>
                      </a:rPr>
                      <m:t>τ</m:t>
                    </m:r>
                  </m:e>
                  <m:sub>
                    <m:r>
                      <a:rPr xmlns:a="http://schemas.openxmlformats.org/drawingml/2006/main" sz="4200" i="1">
                        <a:solidFill>
                          <a:srgbClr val="000000"/>
                        </a:solidFill>
                        <a:latin typeface="Cambria Math" panose="02040503050406030204" pitchFamily="18" charset="0"/>
                      </a:rPr>
                      <m:t>1</m:t>
                    </m:r>
                  </m:sub>
                  <m:sup>
                    <m:r>
                      <a:rPr xmlns:a="http://schemas.openxmlformats.org/drawingml/2006/main" sz="4200" i="1">
                        <a:solidFill>
                          <a:srgbClr val="000000"/>
                        </a:solidFill>
                        <a:latin typeface="Cambria Math" panose="02040503050406030204" pitchFamily="18" charset="0"/>
                      </a:rPr>
                      <m:t>b</m:t>
                    </m:r>
                  </m:sup>
                </m:sSubSup>
              </m:oMath>
            </a14:m>
          </a:p>
          <a:p>
            <a:pPr marL="444499" indent="-444499">
              <a:defRPr sz="5000"/>
            </a:pPr>
            <a:r>
              <a:t>Theoretical Formalism</a:t>
            </a:r>
          </a:p>
          <a:p>
            <a:pPr marL="444499" indent="-444499">
              <a:defRPr sz="5000"/>
            </a:pPr>
            <a:r>
              <a:t>Results and comparison with HERA data</a:t>
            </a:r>
          </a:p>
          <a:p>
            <a:pPr marL="444499" indent="-444499">
              <a:defRPr sz="5000"/>
            </a:pPr>
            <a:r>
              <a:t>Summary</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Theoretical Formalism"/>
          <p:cNvSpPr txBox="1"/>
          <p:nvPr>
            <p:ph type="title"/>
          </p:nvPr>
        </p:nvSpPr>
        <p:spPr>
          <a:xfrm>
            <a:off x="734366" y="3211138"/>
            <a:ext cx="11536068" cy="4156031"/>
          </a:xfrm>
          <a:prstGeom prst="rect">
            <a:avLst/>
          </a:prstGeom>
        </p:spPr>
        <p:txBody>
          <a:bodyPr/>
          <a:lstStyle>
            <a:lvl1pPr>
              <a:defRPr sz="6500"/>
            </a:lvl1pPr>
          </a:lstStyle>
          <a:p>
            <a:pPr/>
            <a:r>
              <a:t>Theoretical Formalism</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Theoretical Formalism"/>
          <p:cNvSpPr txBox="1"/>
          <p:nvPr>
            <p:ph type="title"/>
          </p:nvPr>
        </p:nvSpPr>
        <p:spPr>
          <a:xfrm>
            <a:off x="952500" y="58450"/>
            <a:ext cx="11099800" cy="1245130"/>
          </a:xfrm>
          <a:prstGeom prst="rect">
            <a:avLst/>
          </a:prstGeom>
        </p:spPr>
        <p:txBody>
          <a:bodyPr/>
          <a:lstStyle>
            <a:lvl1pPr>
              <a:defRPr sz="6500"/>
            </a:lvl1pPr>
          </a:lstStyle>
          <a:p>
            <a:pPr/>
            <a:r>
              <a:t>Theoretical Formalism</a:t>
            </a:r>
          </a:p>
        </p:txBody>
      </p:sp>
      <p:sp>
        <p:nvSpPr>
          <p:cNvPr id="372" name="In this work, we compute the   distribution as follows:"/>
          <p:cNvSpPr txBox="1"/>
          <p:nvPr/>
        </p:nvSpPr>
        <p:spPr>
          <a:xfrm>
            <a:off x="519374" y="1239112"/>
            <a:ext cx="11966052" cy="569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In this work, we compute the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distribution as follows:</a:t>
            </a:r>
          </a:p>
        </p:txBody>
      </p:sp>
      <p:sp>
        <p:nvSpPr>
          <p:cNvPr id="373" name="Text"/>
          <p:cNvSpPr txBox="1"/>
          <p:nvPr/>
        </p:nvSpPr>
        <p:spPr>
          <a:xfrm>
            <a:off x="1896481" y="1968819"/>
            <a:ext cx="9211839" cy="9222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left"/>
                </m:oMathParaPr>
                <m:oMath>
                  <m:r>
                    <a:rPr xmlns:a="http://schemas.openxmlformats.org/drawingml/2006/main" sz="2600" i="1">
                      <a:solidFill>
                        <a:srgbClr val="000000"/>
                      </a:solidFill>
                      <a:latin typeface="Cambria Math" panose="02040503050406030204" pitchFamily="18" charset="0"/>
                    </a:rPr>
                    <m:t>σ</m:t>
                  </m:r>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d</m:t>
                  </m:r>
                  <m:r>
                    <a:rPr xmlns:a="http://schemas.openxmlformats.org/drawingml/2006/main" sz="2600" i="1">
                      <a:solidFill>
                        <a:srgbClr val="000000"/>
                      </a:solidFill>
                      <a:latin typeface="Cambria Math" panose="02040503050406030204" pitchFamily="18" charset="0"/>
                    </a:rPr>
                    <m:t>k</m:t>
                  </m:r>
                  <m:r>
                    <a:rPr xmlns:a="http://schemas.openxmlformats.org/drawingml/2006/main" sz="2600" i="1">
                      <a:solidFill>
                        <a:srgbClr val="000000"/>
                      </a:solidFill>
                      <a:latin typeface="Cambria Math" panose="02040503050406030204" pitchFamily="18" charset="0"/>
                    </a:rPr>
                    <m:t>[</m:t>
                  </m:r>
                </m:oMath>
              </m:oMathPara>
            </a14:m>
            <a14:m>
              <m:oMathPara>
                <m:oMathParaPr>
                  <m:jc m:val="left"/>
                </m:oMathParaPr>
                <m:oMath>
                  <m:sSubSup>
                    <m:e>
                      <m:r>
                        <a:rPr xmlns:a="http://schemas.openxmlformats.org/drawingml/2006/main" sz="2600" i="1">
                          <a:solidFill>
                            <a:srgbClr val="FF2600"/>
                          </a:solidFill>
                          <a:latin typeface="Cambria Math" panose="02040503050406030204" pitchFamily="18" charset="0"/>
                        </a:rPr>
                        <m:t>σ</m:t>
                      </m:r>
                    </m:e>
                    <m:sub>
                      <m:r>
                        <m:rPr>
                          <m:nor/>
                        </m:rPr>
                        <a:rPr xmlns:a="http://schemas.openxmlformats.org/drawingml/2006/main" sz="2600" i="1">
                          <a:solidFill>
                            <a:srgbClr val="FF2600"/>
                          </a:solidFill>
                          <a:latin typeface="Cambria Math" panose="02040503050406030204" pitchFamily="18" charset="0"/>
                        </a:rPr>
                        <m:t>PT</m:t>
                      </m:r>
                    </m:sub>
                    <m:sup>
                      <m:r>
                        <m:rPr>
                          <m:nor/>
                        </m:rPr>
                        <a:rPr xmlns:a="http://schemas.openxmlformats.org/drawingml/2006/main" sz="2600" i="1">
                          <a:solidFill>
                            <a:srgbClr val="FF2600"/>
                          </a:solidFill>
                          <a:latin typeface="Cambria Math" panose="02040503050406030204" pitchFamily="18" charset="0"/>
                        </a:rPr>
                        <m:t>s</m:t>
                      </m:r>
                    </m:sup>
                  </m:sSubSup>
                </m:oMath>
              </m:oMathPara>
            </a14:m>
            <a14:m>
              <m:oMathPara>
                <m:oMathParaPr>
                  <m:jc m:val="left"/>
                </m:oMathParaPr>
                <m:oMath>
                  <m:r>
                    <a:rPr xmlns:a="http://schemas.openxmlformats.org/drawingml/2006/main" sz="2600" i="1">
                      <a:solidFill>
                        <a:srgbClr val="000000"/>
                      </a:solidFill>
                      <a:latin typeface="Cambria Math" panose="02040503050406030204" pitchFamily="18" charset="0"/>
                    </a:rPr>
                    <m:t>+</m:t>
                  </m:r>
                </m:oMath>
              </m:oMathPara>
            </a14:m>
            <a14:m>
              <m:oMathPara>
                <m:oMathParaPr>
                  <m:jc m:val="left"/>
                </m:oMathParaPr>
                <m:oMath>
                  <m:sSubSup>
                    <m:e>
                      <m:r>
                        <a:rPr xmlns:a="http://schemas.openxmlformats.org/drawingml/2006/main" sz="2600" i="1">
                          <a:solidFill>
                            <a:srgbClr val="0432FF"/>
                          </a:solidFill>
                          <a:latin typeface="Cambria Math" panose="02040503050406030204" pitchFamily="18" charset="0"/>
                        </a:rPr>
                        <m:t>σ</m:t>
                      </m:r>
                    </m:e>
                    <m:sub>
                      <m:r>
                        <m:rPr>
                          <m:nor/>
                        </m:rPr>
                        <a:rPr xmlns:a="http://schemas.openxmlformats.org/drawingml/2006/main" sz="2600" i="1">
                          <a:solidFill>
                            <a:srgbClr val="0432FF"/>
                          </a:solidFill>
                          <a:latin typeface="Cambria Math" panose="02040503050406030204" pitchFamily="18" charset="0"/>
                        </a:rPr>
                        <m:t>PT</m:t>
                      </m:r>
                    </m:sub>
                    <m:sup>
                      <m:r>
                        <m:rPr>
                          <m:nor/>
                        </m:rPr>
                        <a:rPr xmlns:a="http://schemas.openxmlformats.org/drawingml/2006/main" sz="2600" i="1">
                          <a:solidFill>
                            <a:srgbClr val="0432FF"/>
                          </a:solidFill>
                          <a:latin typeface="Cambria Math" panose="02040503050406030204" pitchFamily="18" charset="0"/>
                        </a:rPr>
                        <m:t>ns</m:t>
                      </m:r>
                    </m:sup>
                  </m:sSubSup>
                </m:oMath>
              </m:oMathPara>
            </a14:m>
            <a14:m>
              <m:oMathPara>
                <m:oMathParaPr>
                  <m:jc m:val="left"/>
                </m:oMathParaPr>
                <m:oMath>
                  <m:r>
                    <a:rPr xmlns:a="http://schemas.openxmlformats.org/drawingml/2006/main" sz="2600" i="1">
                      <a:solidFill>
                        <a:srgbClr val="000000"/>
                      </a:solidFill>
                      <a:latin typeface="Cambria Math" panose="02040503050406030204" pitchFamily="18" charset="0"/>
                    </a:rPr>
                    <m:t>]</m:t>
                  </m:r>
                  <m:d>
                    <m:dPr>
                      <m:ctrlPr>
                        <a:rPr xmlns:a="http://schemas.openxmlformats.org/drawingml/2006/main" sz="2600" i="1">
                          <a:solidFill>
                            <a:srgbClr val="000000"/>
                          </a:solidFill>
                          <a:latin typeface="Cambria Math" panose="02040503050406030204" pitchFamily="18" charset="0"/>
                        </a:rPr>
                      </m:ctrlPr>
                    </m:dPr>
                    <m:e>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f>
                        <m:fPr>
                          <m:ctrlPr>
                            <a:rPr xmlns:a="http://schemas.openxmlformats.org/drawingml/2006/main" sz="2600" i="1">
                              <a:solidFill>
                                <a:srgbClr val="000000"/>
                              </a:solidFill>
                              <a:latin typeface="Cambria Math" panose="02040503050406030204" pitchFamily="18" charset="0"/>
                            </a:rPr>
                          </m:ctrlPr>
                          <m:type m:val="bar"/>
                        </m:fPr>
                        <m:num>
                          <m:r>
                            <a:rPr xmlns:a="http://schemas.openxmlformats.org/drawingml/2006/main" sz="2600" i="1">
                              <a:solidFill>
                                <a:srgbClr val="000000"/>
                              </a:solidFill>
                              <a:latin typeface="Cambria Math" panose="02040503050406030204" pitchFamily="18" charset="0"/>
                            </a:rPr>
                            <m:t>k</m:t>
                          </m:r>
                        </m:num>
                        <m:den>
                          <m:r>
                            <a:rPr xmlns:a="http://schemas.openxmlformats.org/drawingml/2006/main" sz="2600" i="1">
                              <a:solidFill>
                                <a:srgbClr val="000000"/>
                              </a:solidFill>
                              <a:latin typeface="Cambria Math" panose="02040503050406030204" pitchFamily="18" charset="0"/>
                            </a:rPr>
                            <m:t>Q</m:t>
                          </m:r>
                        </m:den>
                      </m:f>
                    </m:e>
                  </m:d>
                </m:oMath>
              </m:oMathPara>
            </a14:m>
            <a14:m>
              <m:oMathPara>
                <m:oMathParaPr>
                  <m:jc m:val="left"/>
                </m:oMathParaPr>
                <m:oMath>
                  <m:d>
                    <m:dPr>
                      <m:ctrlPr>
                        <a:rPr xmlns:a="http://schemas.openxmlformats.org/drawingml/2006/main" sz="2600" i="1">
                          <a:solidFill>
                            <a:srgbClr val="00A542"/>
                          </a:solidFill>
                          <a:latin typeface="Cambria Math" panose="02040503050406030204" pitchFamily="18" charset="0"/>
                        </a:rPr>
                      </m:ctrlPr>
                      <m:begChr m:val="["/>
                      <m:endChr m:val="]"/>
                    </m:dPr>
                    <m:e>
                      <m:sSup>
                        <m:e>
                          <m:r>
                            <a:rPr xmlns:a="http://schemas.openxmlformats.org/drawingml/2006/main" sz="2600" i="1">
                              <a:solidFill>
                                <a:srgbClr val="00A542"/>
                              </a:solidFill>
                              <a:latin typeface="Cambria Math" panose="02040503050406030204" pitchFamily="18" charset="0"/>
                            </a:rPr>
                            <m:t>e</m:t>
                          </m:r>
                        </m:e>
                        <m:sup>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2</m:t>
                          </m:r>
                          <m:r>
                            <a:rPr xmlns:a="http://schemas.openxmlformats.org/drawingml/2006/main" sz="2600" i="1">
                              <a:solidFill>
                                <a:srgbClr val="00A542"/>
                              </a:solidFill>
                              <a:latin typeface="Cambria Math" panose="02040503050406030204" pitchFamily="18" charset="0"/>
                            </a:rPr>
                            <m:t>δ</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R</m:t>
                          </m:r>
                          <m:r>
                            <a:rPr xmlns:a="http://schemas.openxmlformats.org/drawingml/2006/main" sz="2600" i="1">
                              <a:solidFill>
                                <a:srgbClr val="00A542"/>
                              </a:solidFill>
                              <a:latin typeface="Cambria Math" panose="02040503050406030204" pitchFamily="18" charset="0"/>
                            </a:rPr>
                            <m:t>,</m:t>
                          </m:r>
                          <m:sSub>
                            <m:e>
                              <m:r>
                                <a:rPr xmlns:a="http://schemas.openxmlformats.org/drawingml/2006/main" sz="2600" i="1">
                                  <a:solidFill>
                                    <a:srgbClr val="00A542"/>
                                  </a:solidFill>
                                  <a:latin typeface="Cambria Math" panose="02040503050406030204" pitchFamily="18" charset="0"/>
                                </a:rPr>
                                <m:t>μ</m:t>
                              </m:r>
                            </m:e>
                            <m:sub>
                              <m:r>
                                <a:rPr xmlns:a="http://schemas.openxmlformats.org/drawingml/2006/main" sz="2600" i="1">
                                  <a:solidFill>
                                    <a:srgbClr val="00A542"/>
                                  </a:solidFill>
                                  <a:latin typeface="Cambria Math" panose="02040503050406030204" pitchFamily="18" charset="0"/>
                                </a:rPr>
                                <m:t>S</m:t>
                              </m:r>
                            </m:sub>
                          </m:sSub>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d</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d</m:t>
                          </m:r>
                          <m:r>
                            <a:rPr xmlns:a="http://schemas.openxmlformats.org/drawingml/2006/main" sz="2600" i="1">
                              <a:solidFill>
                                <a:srgbClr val="00A542"/>
                              </a:solidFill>
                              <a:latin typeface="Cambria Math" panose="02040503050406030204" pitchFamily="18" charset="0"/>
                            </a:rPr>
                            <m:t>k</m:t>
                          </m:r>
                          <m:r>
                            <a:rPr xmlns:a="http://schemas.openxmlformats.org/drawingml/2006/main" sz="2600" i="1">
                              <a:solidFill>
                                <a:srgbClr val="00A542"/>
                              </a:solidFill>
                              <a:latin typeface="Cambria Math" panose="02040503050406030204" pitchFamily="18" charset="0"/>
                            </a:rPr>
                            <m:t>)</m:t>
                          </m:r>
                        </m:sup>
                      </m:sSup>
                      <m:r>
                        <a:rPr xmlns:a="http://schemas.openxmlformats.org/drawingml/2006/main" sz="2600" i="1">
                          <a:solidFill>
                            <a:srgbClr val="00A542"/>
                          </a:solidFill>
                          <a:latin typeface="Cambria Math" panose="02040503050406030204" pitchFamily="18" charset="0"/>
                        </a:rPr>
                        <m:t>F</m:t>
                      </m:r>
                      <m:d>
                        <m:dPr>
                          <m:ctrlPr>
                            <a:rPr xmlns:a="http://schemas.openxmlformats.org/drawingml/2006/main" sz="2600" i="1">
                              <a:solidFill>
                                <a:srgbClr val="00A542"/>
                              </a:solidFill>
                              <a:latin typeface="Cambria Math" panose="02040503050406030204" pitchFamily="18" charset="0"/>
                            </a:rPr>
                          </m:ctrlPr>
                        </m:dPr>
                        <m:e>
                          <m:r>
                            <a:rPr xmlns:a="http://schemas.openxmlformats.org/drawingml/2006/main" sz="2600" i="1">
                              <a:solidFill>
                                <a:srgbClr val="00A542"/>
                              </a:solidFill>
                              <a:latin typeface="Cambria Math" panose="02040503050406030204" pitchFamily="18" charset="0"/>
                            </a:rPr>
                            <m:t>k</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2</m:t>
                          </m:r>
                          <m:r>
                            <m:rPr>
                              <m:sty m:val="p"/>
                            </m:rPr>
                            <a:rPr xmlns:a="http://schemas.openxmlformats.org/drawingml/2006/main" sz="2600" i="1">
                              <a:solidFill>
                                <a:srgbClr val="00A542"/>
                              </a:solidFill>
                              <a:latin typeface="Cambria Math" panose="02040503050406030204" pitchFamily="18" charset="0"/>
                            </a:rPr>
                            <m:t>Δ</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R</m:t>
                          </m:r>
                          <m:r>
                            <a:rPr xmlns:a="http://schemas.openxmlformats.org/drawingml/2006/main" sz="2600" i="1">
                              <a:solidFill>
                                <a:srgbClr val="00A542"/>
                              </a:solidFill>
                              <a:latin typeface="Cambria Math" panose="02040503050406030204" pitchFamily="18" charset="0"/>
                            </a:rPr>
                            <m:t>,</m:t>
                          </m:r>
                          <m:sSub>
                            <m:e>
                              <m:r>
                                <a:rPr xmlns:a="http://schemas.openxmlformats.org/drawingml/2006/main" sz="2600" i="1">
                                  <a:solidFill>
                                    <a:srgbClr val="00A542"/>
                                  </a:solidFill>
                                  <a:latin typeface="Cambria Math" panose="02040503050406030204" pitchFamily="18" charset="0"/>
                                </a:rPr>
                                <m:t>μ</m:t>
                              </m:r>
                            </m:e>
                            <m:sub>
                              <m:r>
                                <a:rPr xmlns:a="http://schemas.openxmlformats.org/drawingml/2006/main" sz="2600" i="1">
                                  <a:solidFill>
                                    <a:srgbClr val="00A542"/>
                                  </a:solidFill>
                                  <a:latin typeface="Cambria Math" panose="02040503050406030204" pitchFamily="18" charset="0"/>
                                </a:rPr>
                                <m:t>S</m:t>
                              </m:r>
                            </m:sub>
                          </m:sSub>
                          <m:r>
                            <a:rPr xmlns:a="http://schemas.openxmlformats.org/drawingml/2006/main" sz="2600" i="1">
                              <a:solidFill>
                                <a:srgbClr val="00A542"/>
                              </a:solidFill>
                              <a:latin typeface="Cambria Math" panose="02040503050406030204" pitchFamily="18" charset="0"/>
                            </a:rPr>
                            <m:t>)</m:t>
                          </m:r>
                        </m:e>
                      </m:d>
                    </m:e>
                  </m:d>
                </m:oMath>
              </m:oMathPara>
            </a14:m>
            <a:endParaRPr>
              <a:solidFill>
                <a:srgbClr val="00A642"/>
              </a:solidFill>
            </a:endParaRPr>
          </a:p>
        </p:txBody>
      </p:sp>
      <p:sp>
        <p:nvSpPr>
          <p:cNvPr id="374" name=": Singular contribution (Leading Power in SCET)     Represents two-jet events, including all-order log resummation at N3LL level…"/>
          <p:cNvSpPr txBox="1"/>
          <p:nvPr/>
        </p:nvSpPr>
        <p:spPr>
          <a:xfrm>
            <a:off x="519374" y="3133894"/>
            <a:ext cx="12344782" cy="5913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lnSpc>
                <a:spcPct val="150000"/>
              </a:lnSpc>
              <a:spcBef>
                <a:spcPts val="2000"/>
              </a:spcBef>
              <a:buSzPct val="75000"/>
              <a:buChar char="•"/>
            </a:pPr>
            <a14:m>
              <m:oMath>
                <m:sSubSup>
                  <m:e>
                    <m:r>
                      <a:rPr xmlns:a="http://schemas.openxmlformats.org/drawingml/2006/main" sz="2600" i="1">
                        <a:solidFill>
                          <a:srgbClr val="FF2600"/>
                        </a:solidFill>
                        <a:latin typeface="Cambria Math" panose="02040503050406030204" pitchFamily="18" charset="0"/>
                      </a:rPr>
                      <m:t>σ</m:t>
                    </m:r>
                  </m:e>
                  <m:sub>
                    <m:r>
                      <m:rPr>
                        <m:nor/>
                      </m:rPr>
                      <a:rPr xmlns:a="http://schemas.openxmlformats.org/drawingml/2006/main" sz="2600" i="1">
                        <a:solidFill>
                          <a:srgbClr val="FF2600"/>
                        </a:solidFill>
                        <a:latin typeface="Cambria Math" panose="02040503050406030204" pitchFamily="18" charset="0"/>
                      </a:rPr>
                      <m:t>PT</m:t>
                    </m:r>
                  </m:sub>
                  <m:sup>
                    <m:r>
                      <m:rPr>
                        <m:nor/>
                      </m:rPr>
                      <a:rPr xmlns:a="http://schemas.openxmlformats.org/drawingml/2006/main" sz="2600" i="1">
                        <a:solidFill>
                          <a:srgbClr val="FF2600"/>
                        </a:solidFill>
                        <a:latin typeface="Cambria Math" panose="02040503050406030204" pitchFamily="18" charset="0"/>
                      </a:rPr>
                      <m:t>s</m:t>
                    </m:r>
                  </m:sup>
                </m:sSubSup>
              </m:oMath>
            </a14:m>
            <a:r>
              <a:t>: Singular contribution (Leading Power in SCET)</a:t>
            </a:r>
            <a:br/>
            <a:r>
              <a:t>    Represents two-jet events, including all-order log resummation at N</a:t>
            </a:r>
            <a:r>
              <a:rPr baseline="31999"/>
              <a:t>3</a:t>
            </a:r>
            <a:r>
              <a:t>LL level</a:t>
            </a:r>
          </a:p>
          <a:p>
            <a:pPr marL="370416" indent="-370416">
              <a:lnSpc>
                <a:spcPct val="150000"/>
              </a:lnSpc>
              <a:spcBef>
                <a:spcPts val="2000"/>
              </a:spcBef>
              <a:buSzPct val="75000"/>
              <a:buChar char="•"/>
            </a:pPr>
            <a14:m>
              <m:oMath>
                <m:sSubSup>
                  <m:e>
                    <m:r>
                      <a:rPr xmlns:a="http://schemas.openxmlformats.org/drawingml/2006/main" sz="2600" i="1">
                        <a:solidFill>
                          <a:srgbClr val="0432FF"/>
                        </a:solidFill>
                        <a:latin typeface="Cambria Math" panose="02040503050406030204" pitchFamily="18" charset="0"/>
                      </a:rPr>
                      <m:t>σ</m:t>
                    </m:r>
                  </m:e>
                  <m:sub>
                    <m:r>
                      <m:rPr>
                        <m:nor/>
                      </m:rPr>
                      <a:rPr xmlns:a="http://schemas.openxmlformats.org/drawingml/2006/main" sz="2600" i="1">
                        <a:solidFill>
                          <a:srgbClr val="0432FF"/>
                        </a:solidFill>
                        <a:latin typeface="Cambria Math" panose="02040503050406030204" pitchFamily="18" charset="0"/>
                      </a:rPr>
                      <m:t>PT</m:t>
                    </m:r>
                  </m:sub>
                  <m:sup>
                    <m:r>
                      <m:rPr>
                        <m:nor/>
                      </m:rPr>
                      <a:rPr xmlns:a="http://schemas.openxmlformats.org/drawingml/2006/main" sz="2600" i="1">
                        <a:solidFill>
                          <a:srgbClr val="0432FF"/>
                        </a:solidFill>
                        <a:latin typeface="Cambria Math" panose="02040503050406030204" pitchFamily="18" charset="0"/>
                      </a:rPr>
                      <m:t>ns</m:t>
                    </m:r>
                  </m:sup>
                </m:sSubSup>
              </m:oMath>
            </a14:m>
            <a:r>
              <a:t>: Nonsingular contribution (Power Suppressions)</a:t>
            </a:r>
            <a:br/>
            <a:r>
              <a:t>    Represents multi-jet events, estimated using full-QCD fixed-order up to </a:t>
            </a:r>
            <a14:m>
              <m:oMath>
                <m:r>
                  <m:rPr>
                    <m:scr m:val="script"/>
                  </m:rP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oMath>
            </a14:m>
          </a:p>
          <a:p>
            <a:pPr marL="370416" indent="-370416">
              <a:lnSpc>
                <a:spcPct val="150000"/>
              </a:lnSpc>
              <a:spcBef>
                <a:spcPts val="2000"/>
              </a:spcBef>
              <a:buSzPct val="75000"/>
              <a:buChar char="•"/>
            </a:pPr>
            <a14:m>
              <m:oMath>
                <m:sSup>
                  <m:e>
                    <m:r>
                      <a:rPr xmlns:a="http://schemas.openxmlformats.org/drawingml/2006/main" sz="2600" i="1">
                        <a:solidFill>
                          <a:srgbClr val="00A542"/>
                        </a:solidFill>
                        <a:latin typeface="Cambria Math" panose="02040503050406030204" pitchFamily="18" charset="0"/>
                      </a:rPr>
                      <m:t>e</m:t>
                    </m:r>
                  </m:e>
                  <m:sup>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2</m:t>
                    </m:r>
                    <m:r>
                      <a:rPr xmlns:a="http://schemas.openxmlformats.org/drawingml/2006/main" sz="2600" i="1">
                        <a:solidFill>
                          <a:srgbClr val="00A542"/>
                        </a:solidFill>
                        <a:latin typeface="Cambria Math" panose="02040503050406030204" pitchFamily="18" charset="0"/>
                      </a:rPr>
                      <m:t>δ</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R</m:t>
                    </m:r>
                    <m:r>
                      <a:rPr xmlns:a="http://schemas.openxmlformats.org/drawingml/2006/main" sz="2600" i="1">
                        <a:solidFill>
                          <a:srgbClr val="00A542"/>
                        </a:solidFill>
                        <a:latin typeface="Cambria Math" panose="02040503050406030204" pitchFamily="18" charset="0"/>
                      </a:rPr>
                      <m:t>,</m:t>
                    </m:r>
                    <m:sSub>
                      <m:e>
                        <m:r>
                          <a:rPr xmlns:a="http://schemas.openxmlformats.org/drawingml/2006/main" sz="2600" i="1">
                            <a:solidFill>
                              <a:srgbClr val="00A542"/>
                            </a:solidFill>
                            <a:latin typeface="Cambria Math" panose="02040503050406030204" pitchFamily="18" charset="0"/>
                          </a:rPr>
                          <m:t>μ</m:t>
                        </m:r>
                      </m:e>
                      <m:sub>
                        <m:r>
                          <a:rPr xmlns:a="http://schemas.openxmlformats.org/drawingml/2006/main" sz="2600" i="1">
                            <a:solidFill>
                              <a:srgbClr val="00A542"/>
                            </a:solidFill>
                            <a:latin typeface="Cambria Math" panose="02040503050406030204" pitchFamily="18" charset="0"/>
                          </a:rPr>
                          <m:t>S</m:t>
                        </m:r>
                      </m:sub>
                    </m:sSub>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d</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d</m:t>
                    </m:r>
                    <m:r>
                      <a:rPr xmlns:a="http://schemas.openxmlformats.org/drawingml/2006/main" sz="2600" i="1">
                        <a:solidFill>
                          <a:srgbClr val="00A542"/>
                        </a:solidFill>
                        <a:latin typeface="Cambria Math" panose="02040503050406030204" pitchFamily="18" charset="0"/>
                      </a:rPr>
                      <m:t>k</m:t>
                    </m:r>
                    <m:r>
                      <a:rPr xmlns:a="http://schemas.openxmlformats.org/drawingml/2006/main" sz="2600" i="1">
                        <a:solidFill>
                          <a:srgbClr val="00A542"/>
                        </a:solidFill>
                        <a:latin typeface="Cambria Math" panose="02040503050406030204" pitchFamily="18" charset="0"/>
                      </a:rPr>
                      <m:t>)</m:t>
                    </m:r>
                  </m:sup>
                </m:sSup>
                <m:r>
                  <a:rPr xmlns:a="http://schemas.openxmlformats.org/drawingml/2006/main" sz="2600" i="1">
                    <a:solidFill>
                      <a:srgbClr val="00A542"/>
                    </a:solidFill>
                    <a:latin typeface="Cambria Math" panose="02040503050406030204" pitchFamily="18" charset="0"/>
                  </a:rPr>
                  <m:t>F</m:t>
                </m:r>
                <m:d>
                  <m:dPr>
                    <m:ctrlPr>
                      <a:rPr xmlns:a="http://schemas.openxmlformats.org/drawingml/2006/main" sz="2600" i="1">
                        <a:solidFill>
                          <a:srgbClr val="00A542"/>
                        </a:solidFill>
                        <a:latin typeface="Cambria Math" panose="02040503050406030204" pitchFamily="18" charset="0"/>
                      </a:rPr>
                    </m:ctrlPr>
                  </m:dPr>
                  <m:e>
                    <m:r>
                      <a:rPr xmlns:a="http://schemas.openxmlformats.org/drawingml/2006/main" sz="2600" i="1">
                        <a:solidFill>
                          <a:srgbClr val="00A542"/>
                        </a:solidFill>
                        <a:latin typeface="Cambria Math" panose="02040503050406030204" pitchFamily="18" charset="0"/>
                      </a:rPr>
                      <m:t>k</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2</m:t>
                    </m:r>
                    <m:r>
                      <m:rPr>
                        <m:sty m:val="p"/>
                      </m:rPr>
                      <a:rPr xmlns:a="http://schemas.openxmlformats.org/drawingml/2006/main" sz="2600" i="1">
                        <a:solidFill>
                          <a:srgbClr val="00A542"/>
                        </a:solidFill>
                        <a:latin typeface="Cambria Math" panose="02040503050406030204" pitchFamily="18" charset="0"/>
                      </a:rPr>
                      <m:t>Δ</m:t>
                    </m:r>
                    <m:r>
                      <a:rPr xmlns:a="http://schemas.openxmlformats.org/drawingml/2006/main" sz="2600" i="1">
                        <a:solidFill>
                          <a:srgbClr val="00A542"/>
                        </a:solidFill>
                        <a:latin typeface="Cambria Math" panose="02040503050406030204" pitchFamily="18" charset="0"/>
                      </a:rPr>
                      <m:t>(</m:t>
                    </m:r>
                    <m:r>
                      <a:rPr xmlns:a="http://schemas.openxmlformats.org/drawingml/2006/main" sz="2600" i="1">
                        <a:solidFill>
                          <a:srgbClr val="00A542"/>
                        </a:solidFill>
                        <a:latin typeface="Cambria Math" panose="02040503050406030204" pitchFamily="18" charset="0"/>
                      </a:rPr>
                      <m:t>R</m:t>
                    </m:r>
                    <m:r>
                      <a:rPr xmlns:a="http://schemas.openxmlformats.org/drawingml/2006/main" sz="2600" i="1">
                        <a:solidFill>
                          <a:srgbClr val="00A542"/>
                        </a:solidFill>
                        <a:latin typeface="Cambria Math" panose="02040503050406030204" pitchFamily="18" charset="0"/>
                      </a:rPr>
                      <m:t>,</m:t>
                    </m:r>
                    <m:sSub>
                      <m:e>
                        <m:r>
                          <a:rPr xmlns:a="http://schemas.openxmlformats.org/drawingml/2006/main" sz="2600" i="1">
                            <a:solidFill>
                              <a:srgbClr val="00A542"/>
                            </a:solidFill>
                            <a:latin typeface="Cambria Math" panose="02040503050406030204" pitchFamily="18" charset="0"/>
                          </a:rPr>
                          <m:t>μ</m:t>
                        </m:r>
                      </m:e>
                      <m:sub>
                        <m:r>
                          <a:rPr xmlns:a="http://schemas.openxmlformats.org/drawingml/2006/main" sz="2600" i="1">
                            <a:solidFill>
                              <a:srgbClr val="00A542"/>
                            </a:solidFill>
                            <a:latin typeface="Cambria Math" panose="02040503050406030204" pitchFamily="18" charset="0"/>
                          </a:rPr>
                          <m:t>S</m:t>
                        </m:r>
                      </m:sub>
                    </m:sSub>
                    <m:r>
                      <a:rPr xmlns:a="http://schemas.openxmlformats.org/drawingml/2006/main" sz="2600" i="1">
                        <a:solidFill>
                          <a:srgbClr val="00A542"/>
                        </a:solidFill>
                        <a:latin typeface="Cambria Math" panose="02040503050406030204" pitchFamily="18" charset="0"/>
                      </a:rPr>
                      <m:t>)</m:t>
                    </m:r>
                  </m:e>
                </m:d>
              </m:oMath>
            </a14:m>
            <a:r>
              <a:t>:</a:t>
            </a:r>
            <a:r>
              <a:rPr>
                <a:solidFill>
                  <a:srgbClr val="00A642"/>
                </a:solidFill>
              </a:rPr>
              <a:t> </a:t>
            </a:r>
            <a:r>
              <a:t>Nonperturbative</a:t>
            </a:r>
            <a:r>
              <a:rPr>
                <a:solidFill>
                  <a:srgbClr val="00A642"/>
                </a:solidFill>
              </a:rPr>
              <a:t> </a:t>
            </a:r>
            <a:r>
              <a:t>hadronization corrections</a:t>
            </a:r>
            <a:br/>
            <a:r>
              <a:t>    Incorporates the nonperturbative shape function </a:t>
            </a:r>
            <a14:m>
              <m:oMath>
                <m:r>
                  <a:rPr xmlns:a="http://schemas.openxmlformats.org/drawingml/2006/main" sz="2600" i="1">
                    <a:solidFill>
                      <a:srgbClr val="000000"/>
                    </a:solidFill>
                    <a:latin typeface="Cambria Math" panose="02040503050406030204" pitchFamily="18" charset="0"/>
                  </a:rPr>
                  <m:t>F</m:t>
                </m:r>
              </m:oMath>
            </a14:m>
            <a:r>
              <a:t>, and employs </a:t>
            </a:r>
            <a14:m>
              <m:oMath>
                <m:r>
                  <a:rPr xmlns:a="http://schemas.openxmlformats.org/drawingml/2006/main" sz="2600" i="1">
                    <a:solidFill>
                      <a:srgbClr val="000000"/>
                    </a:solidFill>
                    <a:latin typeface="Cambria Math" panose="02040503050406030204" pitchFamily="18" charset="0"/>
                  </a:rPr>
                  <m:t>R</m:t>
                </m:r>
              </m:oMath>
            </a14:m>
            <a:r>
              <a:t>-gap scheme to subtract </a:t>
            </a:r>
            <a14:m>
              <m:oMath>
                <m:r>
                  <m:rPr>
                    <m:scr m:val="script"/>
                  </m:rP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m:t>
                </m:r>
                <m:sSub>
                  <m:e>
                    <m:r>
                      <m:rPr>
                        <m:sty m:val="p"/>
                      </m:rPr>
                      <a:rPr xmlns:a="http://schemas.openxmlformats.org/drawingml/2006/main" sz="2600" i="1">
                        <a:solidFill>
                          <a:srgbClr val="000000"/>
                        </a:solidFill>
                        <a:latin typeface="Cambria Math" panose="02040503050406030204" pitchFamily="18" charset="0"/>
                      </a:rPr>
                      <m:t>Λ</m:t>
                    </m:r>
                  </m:e>
                  <m:sub>
                    <m:r>
                      <m:rPr>
                        <m:nor/>
                      </m:rPr>
                      <a:rPr xmlns:a="http://schemas.openxmlformats.org/drawingml/2006/main" sz="2600" i="1">
                        <a:solidFill>
                          <a:srgbClr val="000000"/>
                        </a:solidFill>
                        <a:latin typeface="Cambria Math" panose="02040503050406030204" pitchFamily="18" charset="0"/>
                      </a:rPr>
                      <m:t>QCD</m:t>
                    </m:r>
                  </m:sub>
                </m:sSub>
                <m:r>
                  <a:rPr xmlns:a="http://schemas.openxmlformats.org/drawingml/2006/main" sz="2600" i="1">
                    <a:solidFill>
                      <a:srgbClr val="000000"/>
                    </a:solidFill>
                    <a:latin typeface="Cambria Math" panose="02040503050406030204" pitchFamily="18" charset="0"/>
                  </a:rPr>
                  <m:t>)</m:t>
                </m:r>
              </m:oMath>
            </a14:m>
            <a:r>
              <a:t> renormalon ambiguity.</a:t>
            </a:r>
          </a:p>
        </p:txBody>
      </p:sp>
      <p:sp>
        <p:nvSpPr>
          <p:cNvPr id="375" name="Line"/>
          <p:cNvSpPr/>
          <p:nvPr/>
        </p:nvSpPr>
        <p:spPr>
          <a:xfrm>
            <a:off x="969609" y="3742513"/>
            <a:ext cx="6687127" cy="1"/>
          </a:xfrm>
          <a:prstGeom prst="line">
            <a:avLst/>
          </a:prstGeom>
          <a:ln w="381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376" name="Line"/>
          <p:cNvSpPr/>
          <p:nvPr/>
        </p:nvSpPr>
        <p:spPr>
          <a:xfrm>
            <a:off x="969609" y="5302678"/>
            <a:ext cx="6687127" cy="1"/>
          </a:xfrm>
          <a:prstGeom prst="line">
            <a:avLst/>
          </a:prstGeom>
          <a:ln w="38100">
            <a:solidFill>
              <a:srgbClr val="0433FF"/>
            </a:solidFill>
            <a:miter lim="400000"/>
          </a:ln>
        </p:spPr>
        <p:txBody>
          <a:bodyPr lIns="50800" tIns="50800" rIns="50800" bIns="50800" anchor="ctr"/>
          <a:lstStyle/>
          <a:p>
            <a:pPr algn="ctr">
              <a:defRPr sz="2400">
                <a:latin typeface="+mn-lt"/>
                <a:ea typeface="+mn-ea"/>
                <a:cs typeface="+mn-cs"/>
                <a:sym typeface="Helvetica Light"/>
              </a:defRPr>
            </a:pPr>
          </a:p>
        </p:txBody>
      </p:sp>
      <p:sp>
        <p:nvSpPr>
          <p:cNvPr id="377" name="Line"/>
          <p:cNvSpPr/>
          <p:nvPr/>
        </p:nvSpPr>
        <p:spPr>
          <a:xfrm>
            <a:off x="969609" y="6705915"/>
            <a:ext cx="9753207" cy="1"/>
          </a:xfrm>
          <a:prstGeom prst="line">
            <a:avLst/>
          </a:prstGeom>
          <a:ln w="38100">
            <a:solidFill>
              <a:srgbClr val="49A34F"/>
            </a:solidFill>
            <a:miter lim="400000"/>
          </a:ln>
        </p:spPr>
        <p:txBody>
          <a:bodyPr lIns="50800" tIns="50800" rIns="50800" bIns="50800" anchor="ctr"/>
          <a:lstStyle/>
          <a:p>
            <a:pPr algn="ctr">
              <a:defRPr sz="2400">
                <a:latin typeface="+mn-lt"/>
                <a:ea typeface="+mn-ea"/>
                <a:cs typeface="+mn-cs"/>
                <a:sym typeface="Helvetica Light"/>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 Singular contribution"/>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rPr>
                <a:solidFill>
                  <a:srgbClr val="FF2600"/>
                </a:solidFill>
              </a:rPr>
              <a:t>: </a:t>
            </a:r>
            <a:r>
              <a:t>Singular contribution</a:t>
            </a:r>
            <a:endParaRPr sz="6500">
              <a:solidFill>
                <a:srgbClr val="FF2600"/>
              </a:solidFill>
            </a:endParaRPr>
          </a:p>
        </p:txBody>
      </p:sp>
      <p:sp>
        <p:nvSpPr>
          <p:cNvPr id="380" name="If we compute the   distributions in QCD perturbation theory, we find"/>
          <p:cNvSpPr txBox="1"/>
          <p:nvPr/>
        </p:nvSpPr>
        <p:spPr>
          <a:xfrm>
            <a:off x="519374" y="1435782"/>
            <a:ext cx="11966052" cy="569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If we compute the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distributions in QCD perturbation theory, we find</a:t>
            </a:r>
          </a:p>
        </p:txBody>
      </p:sp>
      <p:sp>
        <p:nvSpPr>
          <p:cNvPr id="38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2" name="Equation"/>
          <p:cNvSpPr txBox="1"/>
          <p:nvPr/>
        </p:nvSpPr>
        <p:spPr>
          <a:xfrm>
            <a:off x="2769705" y="3083830"/>
            <a:ext cx="2988627" cy="35216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m:rPr>
                      <m:sty m:val="p"/>
                    </m:rPr>
                    <a:rPr xmlns:a="http://schemas.openxmlformats.org/drawingml/2006/main" sz="2500" i="1">
                      <a:solidFill>
                        <a:srgbClr val="000000"/>
                      </a:solidFill>
                      <a:latin typeface="Cambria Math" panose="02040503050406030204" pitchFamily="18" charset="0"/>
                    </a:rPr>
                    <m:t>ln</m:t>
                  </m:r>
                  <m:r>
                    <a:rPr xmlns:a="http://schemas.openxmlformats.org/drawingml/2006/main" sz="2500" i="1">
                      <a:solidFill>
                        <a:srgbClr val="000000"/>
                      </a:solidFill>
                      <a:latin typeface="Cambria Math" panose="02040503050406030204" pitchFamily="18" charset="0"/>
                    </a:rPr>
                    <m:t>σ</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sSup>
                    <m:e>
                      <m:r>
                        <m:rPr>
                          <m:sty m:val="p"/>
                        </m:rPr>
                        <a:rPr xmlns:a="http://schemas.openxmlformats.org/drawingml/2006/main" sz="2500" i="1">
                          <a:solidFill>
                            <a:srgbClr val="000000"/>
                          </a:solidFill>
                          <a:latin typeface="Cambria Math" panose="02040503050406030204" pitchFamily="18" charset="0"/>
                        </a:rPr>
                        <m:t>ln</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r>
                    <m:rPr>
                      <m:sty m:val="p"/>
                    </m:rPr>
                    <a:rPr xmlns:a="http://schemas.openxmlformats.org/drawingml/2006/main" sz="2500" i="1">
                      <a:solidFill>
                        <a:srgbClr val="000000"/>
                      </a:solidFill>
                      <a:latin typeface="Cambria Math" panose="02040503050406030204" pitchFamily="18" charset="0"/>
                    </a:rPr>
                    <m:t>ln</m:t>
                  </m:r>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383" name="Equation"/>
          <p:cNvSpPr txBox="1"/>
          <p:nvPr/>
        </p:nvSpPr>
        <p:spPr>
          <a:xfrm>
            <a:off x="3703888" y="3727089"/>
            <a:ext cx="2966614" cy="35216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sSup>
                    <m:e>
                      <m:r>
                        <m:rPr>
                          <m:sty m:val="p"/>
                        </m:rPr>
                        <a:rPr xmlns:a="http://schemas.openxmlformats.org/drawingml/2006/main" sz="2500" i="1">
                          <a:solidFill>
                            <a:srgbClr val="000000"/>
                          </a:solidFill>
                          <a:latin typeface="Cambria Math" panose="02040503050406030204" pitchFamily="18" charset="0"/>
                        </a:rPr>
                        <m:t>ln</m:t>
                      </m:r>
                    </m:e>
                    <m:sup>
                      <m:r>
                        <a:rPr xmlns:a="http://schemas.openxmlformats.org/drawingml/2006/main" sz="2500" i="1">
                          <a:solidFill>
                            <a:srgbClr val="000000"/>
                          </a:solidFill>
                          <a:latin typeface="Cambria Math" panose="02040503050406030204" pitchFamily="18" charset="0"/>
                        </a:rPr>
                        <m:t>3</m:t>
                      </m:r>
                    </m:sup>
                  </m:sSup>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sSup>
                    <m:e>
                      <m:r>
                        <m:rPr>
                          <m:sty m:val="p"/>
                        </m:rPr>
                        <a:rPr xmlns:a="http://schemas.openxmlformats.org/drawingml/2006/main" sz="2500" i="1">
                          <a:solidFill>
                            <a:srgbClr val="000000"/>
                          </a:solidFill>
                          <a:latin typeface="Cambria Math" panose="02040503050406030204" pitchFamily="18" charset="0"/>
                        </a:rPr>
                        <m:t>ln</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r>
                    <m:rPr>
                      <m:sty m:val="p"/>
                    </m:rPr>
                    <a:rPr xmlns:a="http://schemas.openxmlformats.org/drawingml/2006/main" sz="2500" i="1">
                      <a:solidFill>
                        <a:srgbClr val="000000"/>
                      </a:solidFill>
                      <a:latin typeface="Cambria Math" panose="02040503050406030204" pitchFamily="18" charset="0"/>
                    </a:rPr>
                    <m:t>ln</m:t>
                  </m:r>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384" name="Equation"/>
          <p:cNvSpPr txBox="1"/>
          <p:nvPr/>
        </p:nvSpPr>
        <p:spPr>
          <a:xfrm>
            <a:off x="3703888" y="4370347"/>
            <a:ext cx="3875812" cy="35216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up>
                      <m:r>
                        <a:rPr xmlns:a="http://schemas.openxmlformats.org/drawingml/2006/main" sz="2500" i="1">
                          <a:solidFill>
                            <a:srgbClr val="000000"/>
                          </a:solidFill>
                          <a:latin typeface="Cambria Math" panose="02040503050406030204" pitchFamily="18" charset="0"/>
                        </a:rPr>
                        <m:t>3</m:t>
                      </m:r>
                    </m:sup>
                  </m:sSubSup>
                  <m:r>
                    <a:rPr xmlns:a="http://schemas.openxmlformats.org/drawingml/2006/main" sz="2500" i="1">
                      <a:solidFill>
                        <a:srgbClr val="000000"/>
                      </a:solidFill>
                      <a:latin typeface="Cambria Math" panose="02040503050406030204" pitchFamily="18" charset="0"/>
                    </a:rPr>
                    <m:t>(</m:t>
                  </m:r>
                  <m:sSup>
                    <m:e>
                      <m:r>
                        <m:rPr>
                          <m:sty m:val="p"/>
                        </m:rPr>
                        <a:rPr xmlns:a="http://schemas.openxmlformats.org/drawingml/2006/main" sz="2500" i="1">
                          <a:solidFill>
                            <a:srgbClr val="000000"/>
                          </a:solidFill>
                          <a:latin typeface="Cambria Math" panose="02040503050406030204" pitchFamily="18" charset="0"/>
                        </a:rPr>
                        <m:t>ln</m:t>
                      </m:r>
                    </m:e>
                    <m:sup>
                      <m:r>
                        <a:rPr xmlns:a="http://schemas.openxmlformats.org/drawingml/2006/main" sz="2500" i="1">
                          <a:solidFill>
                            <a:srgbClr val="000000"/>
                          </a:solidFill>
                          <a:latin typeface="Cambria Math" panose="02040503050406030204" pitchFamily="18" charset="0"/>
                        </a:rPr>
                        <m:t>4</m:t>
                      </m:r>
                    </m:sup>
                  </m:sSup>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sSup>
                    <m:e>
                      <m:r>
                        <m:rPr>
                          <m:sty m:val="p"/>
                        </m:rPr>
                        <a:rPr xmlns:a="http://schemas.openxmlformats.org/drawingml/2006/main" sz="2500" i="1">
                          <a:solidFill>
                            <a:srgbClr val="000000"/>
                          </a:solidFill>
                          <a:latin typeface="Cambria Math" panose="02040503050406030204" pitchFamily="18" charset="0"/>
                        </a:rPr>
                        <m:t>ln</m:t>
                      </m:r>
                    </m:e>
                    <m:sup>
                      <m:r>
                        <a:rPr xmlns:a="http://schemas.openxmlformats.org/drawingml/2006/main" sz="2500" i="1">
                          <a:solidFill>
                            <a:srgbClr val="000000"/>
                          </a:solidFill>
                          <a:latin typeface="Cambria Math" panose="02040503050406030204" pitchFamily="18" charset="0"/>
                        </a:rPr>
                        <m:t>3</m:t>
                      </m:r>
                    </m:sup>
                  </m:sSup>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sSup>
                    <m:e>
                      <m:r>
                        <m:rPr>
                          <m:sty m:val="p"/>
                        </m:rPr>
                        <a:rPr xmlns:a="http://schemas.openxmlformats.org/drawingml/2006/main" sz="2500" i="1">
                          <a:solidFill>
                            <a:srgbClr val="000000"/>
                          </a:solidFill>
                          <a:latin typeface="Cambria Math" panose="02040503050406030204" pitchFamily="18" charset="0"/>
                        </a:rPr>
                        <m:t>ln</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r>
                    <m:rPr>
                      <m:sty m:val="p"/>
                    </m:rPr>
                    <a:rPr xmlns:a="http://schemas.openxmlformats.org/drawingml/2006/main" sz="2500" i="1">
                      <a:solidFill>
                        <a:srgbClr val="000000"/>
                      </a:solidFill>
                      <a:latin typeface="Cambria Math" panose="02040503050406030204" pitchFamily="18" charset="0"/>
                    </a:rPr>
                    <m:t>ln</m:t>
                  </m:r>
                  <m:r>
                    <a:rPr xmlns:a="http://schemas.openxmlformats.org/drawingml/2006/main" sz="2500" i="1">
                      <a:solidFill>
                        <a:srgbClr val="000000"/>
                      </a:solidFill>
                      <a:latin typeface="Cambria Math" panose="02040503050406030204" pitchFamily="18" charset="0"/>
                    </a:rPr>
                    <m:t>τ</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385" name="Equation"/>
          <p:cNvSpPr txBox="1"/>
          <p:nvPr/>
        </p:nvSpPr>
        <p:spPr>
          <a:xfrm>
            <a:off x="3704704" y="5013606"/>
            <a:ext cx="479602" cy="18669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386" name="Equation"/>
          <p:cNvSpPr txBox="1"/>
          <p:nvPr/>
        </p:nvSpPr>
        <p:spPr>
          <a:xfrm>
            <a:off x="8022416" y="3968797"/>
            <a:ext cx="3097694" cy="29207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m:rPr>
                      <m:nor/>
                    </m:rPr>
                    <a:rPr xmlns:a="http://schemas.openxmlformats.org/drawingml/2006/main" sz="2500" i="1">
                      <a:solidFill>
                        <a:srgbClr val="000000"/>
                      </a:solidFill>
                      <a:latin typeface="Cambria Math" panose="02040503050406030204" pitchFamily="18" charset="0"/>
                    </a:rPr>
                    <m:t>non logaritmic terms)</m:t>
                  </m:r>
                </m:oMath>
              </m:oMathPara>
            </a14:m>
            <a:endParaRPr sz="2500"/>
          </a:p>
        </p:txBody>
      </p:sp>
      <p:sp>
        <p:nvSpPr>
          <p:cNvPr id="387" name="Rounded Rectangle"/>
          <p:cNvSpPr/>
          <p:nvPr/>
        </p:nvSpPr>
        <p:spPr>
          <a:xfrm>
            <a:off x="4304020" y="2904750"/>
            <a:ext cx="649981" cy="2420171"/>
          </a:xfrm>
          <a:prstGeom prst="roundRect">
            <a:avLst>
              <a:gd name="adj" fmla="val 29309"/>
            </a:avLst>
          </a:prstGeom>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388" name="Rounded Rectangle"/>
          <p:cNvSpPr/>
          <p:nvPr/>
        </p:nvSpPr>
        <p:spPr>
          <a:xfrm>
            <a:off x="5146493" y="2904750"/>
            <a:ext cx="745772" cy="2420171"/>
          </a:xfrm>
          <a:prstGeom prst="roundRect">
            <a:avLst>
              <a:gd name="adj" fmla="val 25544"/>
            </a:avLst>
          </a:prstGeom>
          <a:ln w="25400">
            <a:solidFill>
              <a:srgbClr val="458C32"/>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389" name="Rounded Rectangle"/>
          <p:cNvSpPr/>
          <p:nvPr/>
        </p:nvSpPr>
        <p:spPr>
          <a:xfrm>
            <a:off x="6084756" y="3641446"/>
            <a:ext cx="649982" cy="1683475"/>
          </a:xfrm>
          <a:prstGeom prst="roundRect">
            <a:avLst>
              <a:gd name="adj" fmla="val 29309"/>
            </a:avLst>
          </a:prstGeom>
          <a:ln w="25400">
            <a:solidFill>
              <a:srgbClr val="0433FF"/>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0433FF"/>
                </a:solidFill>
                <a:latin typeface="+mn-lt"/>
                <a:ea typeface="+mn-ea"/>
                <a:cs typeface="+mn-cs"/>
                <a:sym typeface="Helvetica Light"/>
              </a:defRPr>
            </a:pPr>
          </a:p>
        </p:txBody>
      </p:sp>
      <p:sp>
        <p:nvSpPr>
          <p:cNvPr id="390" name="Rounded Rectangle"/>
          <p:cNvSpPr/>
          <p:nvPr/>
        </p:nvSpPr>
        <p:spPr>
          <a:xfrm>
            <a:off x="7015098" y="4267227"/>
            <a:ext cx="557168" cy="1057694"/>
          </a:xfrm>
          <a:prstGeom prst="roundRect">
            <a:avLst>
              <a:gd name="adj" fmla="val 34191"/>
            </a:avLst>
          </a:prstGeom>
          <a:ln w="25400">
            <a:solidFill>
              <a:srgbClr val="FF26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391" name="Leading Log  (LL)"/>
          <p:cNvSpPr txBox="1"/>
          <p:nvPr/>
        </p:nvSpPr>
        <p:spPr>
          <a:xfrm>
            <a:off x="4189107" y="5469823"/>
            <a:ext cx="879807"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1800"/>
            </a:pPr>
            <a:r>
              <a:t>Leading Log </a:t>
            </a:r>
            <a:br/>
            <a:r>
              <a:t>(LL)</a:t>
            </a:r>
          </a:p>
        </p:txBody>
      </p:sp>
      <p:sp>
        <p:nvSpPr>
          <p:cNvPr id="392" name="Next-to-Leading Log  (NLL)"/>
          <p:cNvSpPr txBox="1"/>
          <p:nvPr/>
        </p:nvSpPr>
        <p:spPr>
          <a:xfrm>
            <a:off x="5019144" y="5469823"/>
            <a:ext cx="1000469"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1800">
                <a:solidFill>
                  <a:srgbClr val="458C32"/>
                </a:solidFill>
              </a:defRPr>
            </a:pPr>
            <a:r>
              <a:t>Next-to-Leading Log </a:t>
            </a:r>
            <a:br/>
            <a:r>
              <a:t>(NLL)</a:t>
            </a:r>
          </a:p>
        </p:txBody>
      </p:sp>
      <p:sp>
        <p:nvSpPr>
          <p:cNvPr id="393" name="NNLL"/>
          <p:cNvSpPr txBox="1"/>
          <p:nvPr/>
        </p:nvSpPr>
        <p:spPr>
          <a:xfrm>
            <a:off x="5969844" y="5484516"/>
            <a:ext cx="879807"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800">
                <a:solidFill>
                  <a:srgbClr val="1432F5"/>
                </a:solidFill>
              </a:defRPr>
            </a:lvl1pPr>
          </a:lstStyle>
          <a:p>
            <a:pPr/>
            <a:r>
              <a:t>NNLL</a:t>
            </a:r>
          </a:p>
        </p:txBody>
      </p:sp>
      <p:sp>
        <p:nvSpPr>
          <p:cNvPr id="394" name="N3LL"/>
          <p:cNvSpPr txBox="1"/>
          <p:nvPr/>
        </p:nvSpPr>
        <p:spPr>
          <a:xfrm>
            <a:off x="6853778" y="5484516"/>
            <a:ext cx="879807"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1800">
                <a:solidFill>
                  <a:srgbClr val="EA4025"/>
                </a:solidFill>
              </a:defRPr>
            </a:pPr>
            <a:r>
              <a:t>N</a:t>
            </a:r>
            <a:r>
              <a:rPr baseline="31999"/>
              <a:t>3</a:t>
            </a:r>
            <a:r>
              <a:t>LL</a:t>
            </a:r>
          </a:p>
        </p:txBody>
      </p:sp>
      <p:sp>
        <p:nvSpPr>
          <p:cNvPr id="395" name="With power counting  ,"/>
          <p:cNvSpPr txBox="1"/>
          <p:nvPr/>
        </p:nvSpPr>
        <p:spPr>
          <a:xfrm>
            <a:off x="793331" y="6574036"/>
            <a:ext cx="3102312" cy="668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With power counting </a:t>
            </a:r>
            <a14:m>
              <m:oMath>
                <m:r>
                  <m:rPr>
                    <m:sty m:val="p"/>
                  </m:rPr>
                  <a:rPr xmlns:a="http://schemas.openxmlformats.org/drawingml/2006/main" sz="1850" i="1">
                    <a:solidFill>
                      <a:srgbClr val="000000"/>
                    </a:solidFill>
                    <a:latin typeface="Cambria Math" panose="02040503050406030204" pitchFamily="18" charset="0"/>
                  </a:rPr>
                  <m:t>ln</m:t>
                </m:r>
                <m:r>
                  <a:rPr xmlns:a="http://schemas.openxmlformats.org/drawingml/2006/main" sz="1850" i="1">
                    <a:solidFill>
                      <a:srgbClr val="000000"/>
                    </a:solidFill>
                    <a:latin typeface="Cambria Math" panose="02040503050406030204" pitchFamily="18" charset="0"/>
                  </a:rPr>
                  <m:t>τ</m:t>
                </m:r>
                <m:r>
                  <a:rPr xmlns:a="http://schemas.openxmlformats.org/drawingml/2006/main" sz="1850" i="1">
                    <a:solidFill>
                      <a:srgbClr val="000000"/>
                    </a:solidFill>
                    <a:latin typeface="Cambria Math" panose="02040503050406030204" pitchFamily="18" charset="0"/>
                  </a:rPr>
                  <m:t>∼</m:t>
                </m:r>
                <m:f>
                  <m:fPr>
                    <m:ctrlPr>
                      <a:rPr xmlns:a="http://schemas.openxmlformats.org/drawingml/2006/main" sz="1850" i="1">
                        <a:solidFill>
                          <a:srgbClr val="000000"/>
                        </a:solidFill>
                        <a:latin typeface="Cambria Math" panose="02040503050406030204" pitchFamily="18" charset="0"/>
                      </a:rPr>
                    </m:ctrlPr>
                    <m:type m:val="bar"/>
                  </m:fPr>
                  <m:num>
                    <m:r>
                      <a:rPr xmlns:a="http://schemas.openxmlformats.org/drawingml/2006/main" sz="1850" i="1">
                        <a:solidFill>
                          <a:srgbClr val="000000"/>
                        </a:solidFill>
                        <a:latin typeface="Cambria Math" panose="02040503050406030204" pitchFamily="18" charset="0"/>
                      </a:rPr>
                      <m:t>1</m:t>
                    </m:r>
                  </m:num>
                  <m:den>
                    <m:sSub>
                      <m:e>
                        <m:r>
                          <a:rPr xmlns:a="http://schemas.openxmlformats.org/drawingml/2006/main" sz="1850" i="1">
                            <a:solidFill>
                              <a:srgbClr val="000000"/>
                            </a:solidFill>
                            <a:latin typeface="Cambria Math" panose="02040503050406030204" pitchFamily="18" charset="0"/>
                          </a:rPr>
                          <m:t>α</m:t>
                        </m:r>
                      </m:e>
                      <m:sub>
                        <m:r>
                          <a:rPr xmlns:a="http://schemas.openxmlformats.org/drawingml/2006/main" sz="1850" i="1">
                            <a:solidFill>
                              <a:srgbClr val="000000"/>
                            </a:solidFill>
                            <a:latin typeface="Cambria Math" panose="02040503050406030204" pitchFamily="18" charset="0"/>
                          </a:rPr>
                          <m:t>s</m:t>
                        </m:r>
                      </m:sub>
                    </m:sSub>
                  </m:den>
                </m:f>
              </m:oMath>
            </a14:m>
            <a:r>
              <a:t>,</a:t>
            </a:r>
          </a:p>
        </p:txBody>
      </p:sp>
      <p:sp>
        <p:nvSpPr>
          <p:cNvPr id="396" name="Equation"/>
          <p:cNvSpPr txBox="1"/>
          <p:nvPr/>
        </p:nvSpPr>
        <p:spPr>
          <a:xfrm>
            <a:off x="4515022" y="6638518"/>
            <a:ext cx="227977" cy="53955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1800" i="1">
                          <a:solidFill>
                            <a:srgbClr val="000000"/>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1</m:t>
                      </m:r>
                    </m:num>
                    <m:den>
                      <m:sSub>
                        <m:e>
                          <m:r>
                            <a:rPr xmlns:a="http://schemas.openxmlformats.org/drawingml/2006/main" sz="1800" i="1">
                              <a:solidFill>
                                <a:srgbClr val="000000"/>
                              </a:solidFill>
                              <a:latin typeface="Cambria Math" panose="02040503050406030204" pitchFamily="18" charset="0"/>
                            </a:rPr>
                            <m:t>α</m:t>
                          </m:r>
                        </m:e>
                        <m:sub>
                          <m:r>
                            <a:rPr xmlns:a="http://schemas.openxmlformats.org/drawingml/2006/main" sz="1800" i="1">
                              <a:solidFill>
                                <a:srgbClr val="000000"/>
                              </a:solidFill>
                              <a:latin typeface="Cambria Math" panose="02040503050406030204" pitchFamily="18" charset="0"/>
                            </a:rPr>
                            <m:t>s</m:t>
                          </m:r>
                        </m:sub>
                      </m:sSub>
                    </m:den>
                  </m:f>
                </m:oMath>
              </m:oMathPara>
            </a14:m>
          </a:p>
        </p:txBody>
      </p:sp>
      <p:sp>
        <p:nvSpPr>
          <p:cNvPr id="397" name="Equation"/>
          <p:cNvSpPr txBox="1"/>
          <p:nvPr/>
        </p:nvSpPr>
        <p:spPr>
          <a:xfrm>
            <a:off x="5487032" y="6831026"/>
            <a:ext cx="64694" cy="15453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1800" i="1">
                      <a:solidFill>
                        <a:srgbClr val="458C31"/>
                      </a:solidFill>
                      <a:latin typeface="Cambria Math" panose="02040503050406030204" pitchFamily="18" charset="0"/>
                    </a:rPr>
                    <m:t>1</m:t>
                  </m:r>
                </m:oMath>
              </m:oMathPara>
            </a14:m>
            <a:endParaRPr>
              <a:solidFill>
                <a:srgbClr val="458C32"/>
              </a:solidFill>
            </a:endParaRPr>
          </a:p>
        </p:txBody>
      </p:sp>
      <p:sp>
        <p:nvSpPr>
          <p:cNvPr id="398" name="Equation"/>
          <p:cNvSpPr txBox="1"/>
          <p:nvPr/>
        </p:nvSpPr>
        <p:spPr>
          <a:xfrm>
            <a:off x="6295759" y="6853656"/>
            <a:ext cx="171388" cy="16007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1800" i="1">
                          <a:solidFill>
                            <a:srgbClr val="1431F5"/>
                          </a:solidFill>
                          <a:latin typeface="Cambria Math" panose="02040503050406030204" pitchFamily="18" charset="0"/>
                        </a:rPr>
                        <m:t>α</m:t>
                      </m:r>
                    </m:e>
                    <m:sub>
                      <m:r>
                        <a:rPr xmlns:a="http://schemas.openxmlformats.org/drawingml/2006/main" sz="1800" i="1">
                          <a:solidFill>
                            <a:srgbClr val="1431F5"/>
                          </a:solidFill>
                          <a:latin typeface="Cambria Math" panose="02040503050406030204" pitchFamily="18" charset="0"/>
                        </a:rPr>
                        <m:t>s</m:t>
                      </m:r>
                    </m:sub>
                  </m:sSub>
                </m:oMath>
              </m:oMathPara>
            </a14:m>
            <a:endParaRPr>
              <a:solidFill>
                <a:srgbClr val="1432F5"/>
              </a:solidFill>
            </a:endParaRPr>
          </a:p>
        </p:txBody>
      </p:sp>
      <p:sp>
        <p:nvSpPr>
          <p:cNvPr id="399" name="Equation"/>
          <p:cNvSpPr txBox="1"/>
          <p:nvPr/>
        </p:nvSpPr>
        <p:spPr>
          <a:xfrm>
            <a:off x="7211179" y="6781513"/>
            <a:ext cx="208837" cy="25356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1800" i="1">
                          <a:solidFill>
                            <a:srgbClr val="EA4025"/>
                          </a:solidFill>
                          <a:latin typeface="Cambria Math" panose="02040503050406030204" pitchFamily="18" charset="0"/>
                        </a:rPr>
                        <m:t>α</m:t>
                      </m:r>
                    </m:e>
                    <m:sub>
                      <m:r>
                        <a:rPr xmlns:a="http://schemas.openxmlformats.org/drawingml/2006/main" sz="1800" i="1">
                          <a:solidFill>
                            <a:srgbClr val="EA4025"/>
                          </a:solidFill>
                          <a:latin typeface="Cambria Math" panose="02040503050406030204" pitchFamily="18" charset="0"/>
                        </a:rPr>
                        <m:t>s</m:t>
                      </m:r>
                    </m:sub>
                    <m:sup>
                      <m:r>
                        <a:rPr xmlns:a="http://schemas.openxmlformats.org/drawingml/2006/main" sz="1800" i="1">
                          <a:solidFill>
                            <a:srgbClr val="EA4025"/>
                          </a:solidFill>
                          <a:latin typeface="Cambria Math" panose="02040503050406030204" pitchFamily="18" charset="0"/>
                        </a:rPr>
                        <m:t>2</m:t>
                      </m:r>
                    </m:sup>
                  </m:sSubSup>
                </m:oMath>
              </m:oMathPara>
            </a14:m>
            <a:endParaRPr>
              <a:solidFill>
                <a:srgbClr val="EA4025"/>
              </a:solidFill>
            </a:endParaRPr>
          </a:p>
        </p:txBody>
      </p:sp>
      <p:pic>
        <p:nvPicPr>
          <p:cNvPr id="400" name="Line Line" descr="Line Line"/>
          <p:cNvPicPr>
            <a:picLocks noChangeAspect="0"/>
          </p:cNvPicPr>
          <p:nvPr/>
        </p:nvPicPr>
        <p:blipFill>
          <a:blip r:embed="rId2">
            <a:extLst/>
          </a:blip>
          <a:stretch>
            <a:fillRect/>
          </a:stretch>
        </p:blipFill>
        <p:spPr>
          <a:xfrm>
            <a:off x="2756332" y="2747894"/>
            <a:ext cx="4861726" cy="76201"/>
          </a:xfrm>
          <a:prstGeom prst="rect">
            <a:avLst/>
          </a:prstGeom>
        </p:spPr>
      </p:pic>
      <p:pic>
        <p:nvPicPr>
          <p:cNvPr id="402" name="Line Line" descr="Line Line"/>
          <p:cNvPicPr>
            <a:picLocks noChangeAspect="0"/>
          </p:cNvPicPr>
          <p:nvPr/>
        </p:nvPicPr>
        <p:blipFill>
          <a:blip r:embed="rId3">
            <a:extLst/>
          </a:blip>
          <a:stretch>
            <a:fillRect/>
          </a:stretch>
        </p:blipFill>
        <p:spPr>
          <a:xfrm>
            <a:off x="7852793" y="2747894"/>
            <a:ext cx="3436939" cy="76201"/>
          </a:xfrm>
          <a:prstGeom prst="rect">
            <a:avLst/>
          </a:prstGeom>
        </p:spPr>
      </p:pic>
      <p:sp>
        <p:nvSpPr>
          <p:cNvPr id="404" name="Singular (diverge as  )"/>
          <p:cNvSpPr txBox="1"/>
          <p:nvPr/>
        </p:nvSpPr>
        <p:spPr>
          <a:xfrm>
            <a:off x="3873609" y="2230509"/>
            <a:ext cx="2880167" cy="408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Singular (diverge as </a:t>
            </a:r>
            <a14:m>
              <m:oMath>
                <m:r>
                  <a:rPr xmlns:a="http://schemas.openxmlformats.org/drawingml/2006/main" sz="2100" i="1">
                    <a:solidFill>
                      <a:srgbClr val="000000"/>
                    </a:solidFill>
                    <a:latin typeface="Cambria Math" panose="02040503050406030204" pitchFamily="18" charset="0"/>
                  </a:rPr>
                  <m:t>τ</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0</m:t>
                </m:r>
              </m:oMath>
            </a14:m>
            <a:r>
              <a:t>)</a:t>
            </a:r>
          </a:p>
        </p:txBody>
      </p:sp>
      <p:sp>
        <p:nvSpPr>
          <p:cNvPr id="405" name="Nonsingular (regular as  )"/>
          <p:cNvSpPr txBox="1"/>
          <p:nvPr/>
        </p:nvSpPr>
        <p:spPr>
          <a:xfrm>
            <a:off x="7920959" y="2230509"/>
            <a:ext cx="3300607" cy="408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Nonsingular (regular as </a:t>
            </a:r>
            <a14:m>
              <m:oMath>
                <m:r>
                  <a:rPr xmlns:a="http://schemas.openxmlformats.org/drawingml/2006/main" sz="2100" i="1">
                    <a:solidFill>
                      <a:srgbClr val="000000"/>
                    </a:solidFill>
                    <a:latin typeface="Cambria Math" panose="02040503050406030204" pitchFamily="18" charset="0"/>
                  </a:rPr>
                  <m:t>τ</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0</m:t>
                </m:r>
              </m:oMath>
            </a14:m>
            <a:r>
              <a:t>)</a:t>
            </a:r>
          </a:p>
        </p:txBody>
      </p:sp>
      <p:sp>
        <p:nvSpPr>
          <p:cNvPr id="406" name="In the narrow-jet limit ( ), the log spoils the PT convergence, so should be resummed to all-order in  ."/>
          <p:cNvSpPr txBox="1"/>
          <p:nvPr/>
        </p:nvSpPr>
        <p:spPr>
          <a:xfrm>
            <a:off x="519374" y="7258075"/>
            <a:ext cx="11966052" cy="10830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In the narrow-jet limit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0</m:t>
                </m:r>
              </m:oMath>
            </a14:m>
            <a:r>
              <a:t>), the log spoils the PT convergence, so should be resummed to all-order in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a:t>
            </a:r>
          </a:p>
        </p:txBody>
      </p:sp>
      <p:sp>
        <p:nvSpPr>
          <p:cNvPr id="407" name="Equation"/>
          <p:cNvSpPr txBox="1"/>
          <p:nvPr/>
        </p:nvSpPr>
        <p:spPr>
          <a:xfrm>
            <a:off x="9009134" y="4664323"/>
            <a:ext cx="171388" cy="16007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1800" i="1">
                          <a:solidFill>
                            <a:srgbClr val="1431F5"/>
                          </a:solidFill>
                          <a:latin typeface="Cambria Math" panose="02040503050406030204" pitchFamily="18" charset="0"/>
                        </a:rPr>
                        <m:t>α</m:t>
                      </m:r>
                    </m:e>
                    <m:sub>
                      <m:r>
                        <a:rPr xmlns:a="http://schemas.openxmlformats.org/drawingml/2006/main" sz="1800" i="1">
                          <a:solidFill>
                            <a:srgbClr val="1431F5"/>
                          </a:solidFill>
                          <a:latin typeface="Cambria Math" panose="02040503050406030204" pitchFamily="18" charset="0"/>
                        </a:rPr>
                        <m:t>s</m:t>
                      </m:r>
                    </m:sub>
                  </m:sSub>
                </m:oMath>
              </m:oMathPara>
            </a14:m>
            <a:endParaRPr>
              <a:solidFill>
                <a:srgbClr val="1432F5"/>
              </a:solidFill>
            </a:endParaRPr>
          </a:p>
        </p:txBody>
      </p:sp>
      <p:sp>
        <p:nvSpPr>
          <p:cNvPr id="408" name="Equation"/>
          <p:cNvSpPr txBox="1"/>
          <p:nvPr/>
        </p:nvSpPr>
        <p:spPr>
          <a:xfrm>
            <a:off x="9924555" y="4592179"/>
            <a:ext cx="208836" cy="25356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1800" i="1">
                          <a:solidFill>
                            <a:srgbClr val="EA4025"/>
                          </a:solidFill>
                          <a:latin typeface="Cambria Math" panose="02040503050406030204" pitchFamily="18" charset="0"/>
                        </a:rPr>
                        <m:t>α</m:t>
                      </m:r>
                    </m:e>
                    <m:sub>
                      <m:r>
                        <a:rPr xmlns:a="http://schemas.openxmlformats.org/drawingml/2006/main" sz="1800" i="1">
                          <a:solidFill>
                            <a:srgbClr val="EA4025"/>
                          </a:solidFill>
                          <a:latin typeface="Cambria Math" panose="02040503050406030204" pitchFamily="18" charset="0"/>
                        </a:rPr>
                        <m:t>s</m:t>
                      </m:r>
                    </m:sub>
                    <m:sup>
                      <m:r>
                        <a:rPr xmlns:a="http://schemas.openxmlformats.org/drawingml/2006/main" sz="1800" i="1">
                          <a:solidFill>
                            <a:srgbClr val="EA4025"/>
                          </a:solidFill>
                          <a:latin typeface="Cambria Math" panose="02040503050406030204" pitchFamily="18" charset="0"/>
                        </a:rPr>
                        <m:t>2</m:t>
                      </m:r>
                    </m:sup>
                  </m:sSubSup>
                </m:oMath>
              </m:oMathPara>
            </a14:m>
            <a:endParaRPr>
              <a:solidFill>
                <a:srgbClr val="EA4025"/>
              </a:solidFill>
            </a:endParaRPr>
          </a:p>
        </p:txBody>
      </p:sp>
      <p:sp>
        <p:nvSpPr>
          <p:cNvPr id="409" name="Needs factorization theorem! (Soft-collinear effective theory)"/>
          <p:cNvSpPr txBox="1"/>
          <p:nvPr/>
        </p:nvSpPr>
        <p:spPr>
          <a:xfrm>
            <a:off x="982864" y="8797060"/>
            <a:ext cx="11514854" cy="809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spcBef>
                <a:spcPts val="2000"/>
              </a:spcBef>
            </a:pPr>
            <a14:m>
              <m:oMath>
                <m:r>
                  <a:rPr xmlns:a="http://schemas.openxmlformats.org/drawingml/2006/main" sz="2600" i="1">
                    <a:solidFill>
                      <a:srgbClr val="000000"/>
                    </a:solidFill>
                    <a:latin typeface="Cambria Math" panose="02040503050406030204" pitchFamily="18" charset="0"/>
                  </a:rPr>
                  <m:t>→</m:t>
                </m:r>
              </m:oMath>
            </a14:m>
            <a:r>
              <a:t> Needs </a:t>
            </a:r>
            <a:r>
              <a:rPr b="1"/>
              <a:t>factorization theorem</a:t>
            </a:r>
            <a:r>
              <a:t>! (Soft-collinear effective theory)</a:t>
            </a:r>
          </a:p>
        </p:txBody>
      </p:sp>
      <p:sp>
        <p:nvSpPr>
          <p:cNvPr id="410" name="The logs arise from the ratios of largely separated physical scales (collinear, soft modes)"/>
          <p:cNvSpPr txBox="1"/>
          <p:nvPr/>
        </p:nvSpPr>
        <p:spPr>
          <a:xfrm>
            <a:off x="982864" y="8208346"/>
            <a:ext cx="11857202" cy="809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spcBef>
                <a:spcPts val="2000"/>
              </a:spcBef>
            </a:pPr>
            <a14:m>
              <m:oMath>
                <m:r>
                  <a:rPr xmlns:a="http://schemas.openxmlformats.org/drawingml/2006/main" sz="2600" i="1">
                    <a:solidFill>
                      <a:srgbClr val="000000"/>
                    </a:solidFill>
                    <a:latin typeface="Cambria Math" panose="02040503050406030204" pitchFamily="18" charset="0"/>
                  </a:rPr>
                  <m:t>→</m:t>
                </m:r>
              </m:oMath>
            </a14:m>
            <a:r>
              <a:t> The logs arise from the ratios of largely separated physical scales (collinear, soft modes)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Image" descr="Image"/>
          <p:cNvPicPr>
            <a:picLocks noChangeAspect="1"/>
          </p:cNvPicPr>
          <p:nvPr/>
        </p:nvPicPr>
        <p:blipFill>
          <a:blip r:embed="rId2">
            <a:extLst/>
          </a:blip>
          <a:stretch>
            <a:fillRect/>
          </a:stretch>
        </p:blipFill>
        <p:spPr>
          <a:xfrm>
            <a:off x="542059" y="1436048"/>
            <a:ext cx="4632699" cy="4911247"/>
          </a:xfrm>
          <a:prstGeom prst="rect">
            <a:avLst/>
          </a:prstGeom>
          <a:ln w="12700">
            <a:miter lim="400000"/>
          </a:ln>
        </p:spPr>
      </p:pic>
      <p:sp>
        <p:nvSpPr>
          <p:cNvPr id="413" name=": Momentum scales"/>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rPr>
                <a:solidFill>
                  <a:srgbClr val="FF2600"/>
                </a:solidFill>
              </a:rPr>
              <a:t>: </a:t>
            </a:r>
            <a:r>
              <a:t>Momentum scales</a:t>
            </a:r>
            <a:endParaRPr sz="6500">
              <a:solidFill>
                <a:srgbClr val="FF2600"/>
              </a:solidFill>
            </a:endParaRPr>
          </a:p>
        </p:txBody>
      </p:sp>
      <p:sp>
        <p:nvSpPr>
          <p:cNvPr id="41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5" name="With this power counting (at leading power), the  -collinear fields do not directly interact with the  -collinear fields. (Factorization!)"/>
          <p:cNvSpPr txBox="1"/>
          <p:nvPr/>
        </p:nvSpPr>
        <p:spPr>
          <a:xfrm>
            <a:off x="6354781" y="2877099"/>
            <a:ext cx="6257789" cy="13931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With this power counting (at leading power), the </a:t>
            </a:r>
            <a14:m>
              <m:oMath>
                <m:sSub>
                  <m:e>
                    <m:r>
                      <a:rPr xmlns:a="http://schemas.openxmlformats.org/drawingml/2006/main" sz="2600" i="1">
                        <a:solidFill>
                          <a:srgbClr val="000000"/>
                        </a:solidFill>
                        <a:latin typeface="Cambria Math" panose="02040503050406030204" pitchFamily="18" charset="0"/>
                      </a:rPr>
                      <m:t>n</m:t>
                    </m:r>
                  </m:e>
                  <m:sub>
                    <m:r>
                      <a:rPr xmlns:a="http://schemas.openxmlformats.org/drawingml/2006/main" sz="2600" i="1">
                        <a:solidFill>
                          <a:srgbClr val="000000"/>
                        </a:solidFill>
                        <a:latin typeface="Cambria Math" panose="02040503050406030204" pitchFamily="18" charset="0"/>
                      </a:rPr>
                      <m:t>z</m:t>
                    </m:r>
                  </m:sub>
                </m:sSub>
              </m:oMath>
            </a14:m>
            <a:r>
              <a:t>-collinear fields do not directly interact with the </a:t>
            </a:r>
            <a14:m>
              <m:oMath>
                <m:sSub>
                  <m:e>
                    <m:bar>
                      <m:barPr>
                        <m:ctrlPr>
                          <a:rPr xmlns:a="http://schemas.openxmlformats.org/drawingml/2006/main" sz="2600" i="1">
                            <a:solidFill>
                              <a:srgbClr val="000000"/>
                            </a:solidFill>
                            <a:latin typeface="Cambria Math" panose="02040503050406030204" pitchFamily="18" charset="0"/>
                          </a:rPr>
                        </m:ctrlPr>
                        <m:pos m:val="top"/>
                      </m:barPr>
                      <m:e>
                        <m:r>
                          <a:rPr xmlns:a="http://schemas.openxmlformats.org/drawingml/2006/main" sz="2600" i="1">
                            <a:solidFill>
                              <a:srgbClr val="000000"/>
                            </a:solidFill>
                            <a:latin typeface="Cambria Math" panose="02040503050406030204" pitchFamily="18" charset="0"/>
                          </a:rPr>
                          <m:t>n</m:t>
                        </m:r>
                      </m:e>
                    </m:bar>
                  </m:e>
                  <m:sub>
                    <m:r>
                      <a:rPr xmlns:a="http://schemas.openxmlformats.org/drawingml/2006/main" sz="2600" i="1">
                        <a:solidFill>
                          <a:srgbClr val="000000"/>
                        </a:solidFill>
                        <a:latin typeface="Cambria Math" panose="02040503050406030204" pitchFamily="18" charset="0"/>
                      </a:rPr>
                      <m:t>z</m:t>
                    </m:r>
                  </m:sub>
                </m:sSub>
              </m:oMath>
            </a14:m>
            <a:r>
              <a:t>-collinear fields. (</a:t>
            </a:r>
            <a:r>
              <a:rPr i="1"/>
              <a:t>Factorization</a:t>
            </a:r>
            <a:r>
              <a:t>!)</a:t>
            </a:r>
          </a:p>
        </p:txBody>
      </p:sp>
      <p:sp>
        <p:nvSpPr>
          <p:cNvPr id="416" name="Line"/>
          <p:cNvSpPr/>
          <p:nvPr/>
        </p:nvSpPr>
        <p:spPr>
          <a:xfrm flipH="1">
            <a:off x="3516389" y="3606764"/>
            <a:ext cx="359524" cy="359524"/>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417" name="-collinear"/>
          <p:cNvSpPr txBox="1"/>
          <p:nvPr/>
        </p:nvSpPr>
        <p:spPr>
          <a:xfrm>
            <a:off x="3652703" y="3097945"/>
            <a:ext cx="2594948" cy="428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14:m>
              <m:oMath>
                <m:sSub>
                  <m:e>
                    <m:r>
                      <a:rPr xmlns:a="http://schemas.openxmlformats.org/drawingml/2006/main" sz="2100" i="1">
                        <a:solidFill>
                          <a:srgbClr val="000000"/>
                        </a:solidFill>
                        <a:latin typeface="Cambria Math" panose="02040503050406030204" pitchFamily="18" charset="0"/>
                      </a:rPr>
                      <m:t>n</m:t>
                    </m:r>
                  </m:e>
                  <m:sub>
                    <m:r>
                      <a:rPr xmlns:a="http://schemas.openxmlformats.org/drawingml/2006/main" sz="2100" i="1">
                        <a:solidFill>
                          <a:srgbClr val="000000"/>
                        </a:solidFill>
                        <a:latin typeface="Cambria Math" panose="02040503050406030204" pitchFamily="18" charset="0"/>
                      </a:rPr>
                      <m:t>z</m:t>
                    </m:r>
                  </m:sub>
                </m:sSub>
              </m:oMath>
            </a14:m>
            <a:r>
              <a:t>-collinear</a:t>
            </a:r>
            <a14:m>
              <m:oMath>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Q</m:t>
                </m:r>
                <m:r>
                  <a:rPr xmlns:a="http://schemas.openxmlformats.org/drawingml/2006/main" sz="2100" i="1">
                    <a:solidFill>
                      <a:srgbClr val="000000"/>
                    </a:solidFill>
                    <a:latin typeface="Cambria Math" panose="02040503050406030204" pitchFamily="18" charset="0"/>
                  </a:rPr>
                  <m:t>(</m:t>
                </m:r>
                <m:sSup>
                  <m:e>
                    <m:r>
                      <a:rPr xmlns:a="http://schemas.openxmlformats.org/drawingml/2006/main" sz="2100" i="1">
                        <a:solidFill>
                          <a:srgbClr val="000000"/>
                        </a:solidFill>
                        <a:latin typeface="Cambria Math" panose="02040503050406030204" pitchFamily="18" charset="0"/>
                      </a:rPr>
                      <m:t>λ</m:t>
                    </m:r>
                  </m:e>
                  <m:sup>
                    <m:r>
                      <a:rPr xmlns:a="http://schemas.openxmlformats.org/drawingml/2006/main" sz="2100" i="1">
                        <a:solidFill>
                          <a:srgbClr val="000000"/>
                        </a:solidFill>
                        <a:latin typeface="Cambria Math" panose="02040503050406030204" pitchFamily="18" charset="0"/>
                      </a:rPr>
                      <m:t>2</m:t>
                    </m:r>
                  </m:sup>
                </m:sSup>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λ</m:t>
                </m:r>
                <m:r>
                  <a:rPr xmlns:a="http://schemas.openxmlformats.org/drawingml/2006/main" sz="2100" i="1">
                    <a:solidFill>
                      <a:srgbClr val="000000"/>
                    </a:solidFill>
                    <a:latin typeface="Cambria Math" panose="02040503050406030204" pitchFamily="18" charset="0"/>
                  </a:rPr>
                  <m:t>)</m:t>
                </m:r>
              </m:oMath>
            </a14:m>
          </a:p>
        </p:txBody>
      </p:sp>
      <p:sp>
        <p:nvSpPr>
          <p:cNvPr id="418" name="Equation"/>
          <p:cNvSpPr txBox="1"/>
          <p:nvPr/>
        </p:nvSpPr>
        <p:spPr>
          <a:xfrm>
            <a:off x="5468272" y="1547925"/>
            <a:ext cx="1694057" cy="31226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1,0,0,1</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19" name="Equation"/>
          <p:cNvSpPr txBox="1"/>
          <p:nvPr/>
        </p:nvSpPr>
        <p:spPr>
          <a:xfrm>
            <a:off x="5468272" y="2035823"/>
            <a:ext cx="2068256" cy="31226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n</m:t>
                          </m:r>
                        </m:e>
                      </m:ba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1,0,0,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20" name="Line"/>
          <p:cNvSpPr/>
          <p:nvPr/>
        </p:nvSpPr>
        <p:spPr>
          <a:xfrm>
            <a:off x="2254102" y="3219775"/>
            <a:ext cx="188766" cy="403128"/>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421" name="-collinear"/>
          <p:cNvSpPr txBox="1"/>
          <p:nvPr/>
        </p:nvSpPr>
        <p:spPr>
          <a:xfrm>
            <a:off x="895544" y="2754525"/>
            <a:ext cx="2650030" cy="428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14:m>
              <m:oMath>
                <m:sSub>
                  <m:e>
                    <m:bar>
                      <m:barPr>
                        <m:ctrlPr>
                          <a:rPr xmlns:a="http://schemas.openxmlformats.org/drawingml/2006/main" sz="2100" i="1">
                            <a:solidFill>
                              <a:srgbClr val="000000"/>
                            </a:solidFill>
                            <a:latin typeface="Cambria Math" panose="02040503050406030204" pitchFamily="18" charset="0"/>
                          </a:rPr>
                        </m:ctrlPr>
                        <m:pos m:val="top"/>
                      </m:barPr>
                      <m:e>
                        <m:r>
                          <a:rPr xmlns:a="http://schemas.openxmlformats.org/drawingml/2006/main" sz="2100" i="1">
                            <a:solidFill>
                              <a:srgbClr val="000000"/>
                            </a:solidFill>
                            <a:latin typeface="Cambria Math" panose="02040503050406030204" pitchFamily="18" charset="0"/>
                          </a:rPr>
                          <m:t>n</m:t>
                        </m:r>
                      </m:e>
                    </m:bar>
                  </m:e>
                  <m:sub>
                    <m:r>
                      <a:rPr xmlns:a="http://schemas.openxmlformats.org/drawingml/2006/main" sz="2100" i="1">
                        <a:solidFill>
                          <a:srgbClr val="000000"/>
                        </a:solidFill>
                        <a:latin typeface="Cambria Math" panose="02040503050406030204" pitchFamily="18" charset="0"/>
                      </a:rPr>
                      <m:t>z</m:t>
                    </m:r>
                  </m:sub>
                </m:sSub>
              </m:oMath>
            </a14:m>
            <a:r>
              <a:t>-collinear</a:t>
            </a:r>
            <a14:m>
              <m:oMath>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Q</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sSup>
                  <m:e>
                    <m:r>
                      <a:rPr xmlns:a="http://schemas.openxmlformats.org/drawingml/2006/main" sz="2100" i="1">
                        <a:solidFill>
                          <a:srgbClr val="000000"/>
                        </a:solidFill>
                        <a:latin typeface="Cambria Math" panose="02040503050406030204" pitchFamily="18" charset="0"/>
                      </a:rPr>
                      <m:t>λ</m:t>
                    </m:r>
                  </m:e>
                  <m:sup>
                    <m:r>
                      <a:rPr xmlns:a="http://schemas.openxmlformats.org/drawingml/2006/main" sz="2100" i="1">
                        <a:solidFill>
                          <a:srgbClr val="000000"/>
                        </a:solidFill>
                        <a:latin typeface="Cambria Math" panose="02040503050406030204" pitchFamily="18" charset="0"/>
                      </a:rPr>
                      <m:t>2</m:t>
                    </m:r>
                  </m:sup>
                </m:sSup>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λ</m:t>
                </m:r>
                <m:r>
                  <a:rPr xmlns:a="http://schemas.openxmlformats.org/drawingml/2006/main" sz="2100" i="1">
                    <a:solidFill>
                      <a:srgbClr val="000000"/>
                    </a:solidFill>
                    <a:latin typeface="Cambria Math" panose="02040503050406030204" pitchFamily="18" charset="0"/>
                  </a:rPr>
                  <m:t>)</m:t>
                </m:r>
              </m:oMath>
            </a14:m>
          </a:p>
        </p:txBody>
      </p:sp>
      <p:sp>
        <p:nvSpPr>
          <p:cNvPr id="422" name="Line"/>
          <p:cNvSpPr/>
          <p:nvPr/>
        </p:nvSpPr>
        <p:spPr>
          <a:xfrm flipV="1">
            <a:off x="2858408" y="4408628"/>
            <a:ext cx="1" cy="37508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423" name="Text"/>
          <p:cNvSpPr txBox="1"/>
          <p:nvPr/>
        </p:nvSpPr>
        <p:spPr>
          <a:xfrm>
            <a:off x="8340540" y="1278381"/>
            <a:ext cx="3139006" cy="4912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left"/>
                </m:oMathParaPr>
                <m:oMath>
                  <m:sSup>
                    <m:e>
                      <m:r>
                        <a:rPr xmlns:a="http://schemas.openxmlformats.org/drawingml/2006/main" sz="2600" i="1">
                          <a:solidFill>
                            <a:srgbClr val="000000"/>
                          </a:solidFill>
                          <a:latin typeface="Cambria Math" panose="02040503050406030204" pitchFamily="18" charset="0"/>
                        </a:rPr>
                        <m:t>p</m:t>
                      </m:r>
                    </m:e>
                    <m:sup>
                      <m:r>
                        <a:rPr xmlns:a="http://schemas.openxmlformats.org/drawingml/2006/main" sz="2600" i="1">
                          <a:solidFill>
                            <a:srgbClr val="000000"/>
                          </a:solidFill>
                          <a:latin typeface="Cambria Math" panose="02040503050406030204" pitchFamily="18" charset="0"/>
                        </a:rPr>
                        <m:t>μ</m:t>
                      </m:r>
                    </m:sup>
                  </m:s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n</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p</m:t>
                  </m:r>
                  <m:r>
                    <a:rPr xmlns:a="http://schemas.openxmlformats.org/drawingml/2006/main" sz="2600" i="1">
                      <a:solidFill>
                        <a:srgbClr val="000000"/>
                      </a:solidFill>
                      <a:latin typeface="Cambria Math" panose="02040503050406030204" pitchFamily="18" charset="0"/>
                    </a:rPr>
                    <m:t>,</m:t>
                  </m:r>
                  <m:bar>
                    <m:barPr>
                      <m:ctrlPr>
                        <a:rPr xmlns:a="http://schemas.openxmlformats.org/drawingml/2006/main" sz="2600" i="1">
                          <a:solidFill>
                            <a:srgbClr val="000000"/>
                          </a:solidFill>
                          <a:latin typeface="Cambria Math" panose="02040503050406030204" pitchFamily="18" charset="0"/>
                        </a:rPr>
                      </m:ctrlPr>
                      <m:pos m:val="top"/>
                    </m:barPr>
                    <m:e>
                      <m:r>
                        <a:rPr xmlns:a="http://schemas.openxmlformats.org/drawingml/2006/main" sz="2600" i="1">
                          <a:solidFill>
                            <a:srgbClr val="000000"/>
                          </a:solidFill>
                          <a:latin typeface="Cambria Math" panose="02040503050406030204" pitchFamily="18" charset="0"/>
                        </a:rPr>
                        <m:t>n</m:t>
                      </m:r>
                    </m:e>
                  </m:ba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p</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oMath>
              </m:oMathPara>
            </a14:m>
          </a:p>
        </p:txBody>
      </p:sp>
      <p:sp>
        <p:nvSpPr>
          <p:cNvPr id="424" name="Soft"/>
          <p:cNvSpPr txBox="1"/>
          <p:nvPr/>
        </p:nvSpPr>
        <p:spPr>
          <a:xfrm>
            <a:off x="1885841" y="4846271"/>
            <a:ext cx="2139785" cy="4080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Soft</a:t>
            </a:r>
            <a14:m>
              <m:oMath>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Q</m:t>
                </m:r>
                <m:r>
                  <a:rPr xmlns:a="http://schemas.openxmlformats.org/drawingml/2006/main" sz="2100" i="1">
                    <a:solidFill>
                      <a:srgbClr val="000000"/>
                    </a:solidFill>
                    <a:latin typeface="Cambria Math" panose="02040503050406030204" pitchFamily="18" charset="0"/>
                  </a:rPr>
                  <m:t>(</m:t>
                </m:r>
                <m:sSup>
                  <m:e>
                    <m:r>
                      <a:rPr xmlns:a="http://schemas.openxmlformats.org/drawingml/2006/main" sz="2100" i="1">
                        <a:solidFill>
                          <a:srgbClr val="000000"/>
                        </a:solidFill>
                        <a:latin typeface="Cambria Math" panose="02040503050406030204" pitchFamily="18" charset="0"/>
                      </a:rPr>
                      <m:t>λ</m:t>
                    </m:r>
                  </m:e>
                  <m:sup>
                    <m:r>
                      <a:rPr xmlns:a="http://schemas.openxmlformats.org/drawingml/2006/main" sz="2100" i="1">
                        <a:solidFill>
                          <a:srgbClr val="000000"/>
                        </a:solidFill>
                        <a:latin typeface="Cambria Math" panose="02040503050406030204" pitchFamily="18" charset="0"/>
                      </a:rPr>
                      <m:t>2</m:t>
                    </m:r>
                  </m:sup>
                </m:sSup>
                <m:r>
                  <a:rPr xmlns:a="http://schemas.openxmlformats.org/drawingml/2006/main" sz="2100" i="1">
                    <a:solidFill>
                      <a:srgbClr val="000000"/>
                    </a:solidFill>
                    <a:latin typeface="Cambria Math" panose="02040503050406030204" pitchFamily="18" charset="0"/>
                  </a:rPr>
                  <m:t>,</m:t>
                </m:r>
                <m:sSup>
                  <m:e>
                    <m:r>
                      <a:rPr xmlns:a="http://schemas.openxmlformats.org/drawingml/2006/main" sz="2100" i="1">
                        <a:solidFill>
                          <a:srgbClr val="000000"/>
                        </a:solidFill>
                        <a:latin typeface="Cambria Math" panose="02040503050406030204" pitchFamily="18" charset="0"/>
                      </a:rPr>
                      <m:t>λ</m:t>
                    </m:r>
                  </m:e>
                  <m:sup>
                    <m:r>
                      <a:rPr xmlns:a="http://schemas.openxmlformats.org/drawingml/2006/main" sz="2100" i="1">
                        <a:solidFill>
                          <a:srgbClr val="000000"/>
                        </a:solidFill>
                        <a:latin typeface="Cambria Math" panose="02040503050406030204" pitchFamily="18" charset="0"/>
                      </a:rPr>
                      <m:t>2</m:t>
                    </m:r>
                  </m:sup>
                </m:sSup>
                <m:r>
                  <a:rPr xmlns:a="http://schemas.openxmlformats.org/drawingml/2006/main" sz="2100" i="1">
                    <a:solidFill>
                      <a:srgbClr val="000000"/>
                    </a:solidFill>
                    <a:latin typeface="Cambria Math" panose="02040503050406030204" pitchFamily="18" charset="0"/>
                  </a:rPr>
                  <m:t>,</m:t>
                </m:r>
                <m:sSup>
                  <m:e>
                    <m:r>
                      <a:rPr xmlns:a="http://schemas.openxmlformats.org/drawingml/2006/main" sz="2100" i="1">
                        <a:solidFill>
                          <a:srgbClr val="000000"/>
                        </a:solidFill>
                        <a:latin typeface="Cambria Math" panose="02040503050406030204" pitchFamily="18" charset="0"/>
                      </a:rPr>
                      <m:t>λ</m:t>
                    </m:r>
                  </m:e>
                  <m:sup>
                    <m:r>
                      <a:rPr xmlns:a="http://schemas.openxmlformats.org/drawingml/2006/main" sz="2100" i="1">
                        <a:solidFill>
                          <a:srgbClr val="000000"/>
                        </a:solidFill>
                        <a:latin typeface="Cambria Math" panose="02040503050406030204" pitchFamily="18" charset="0"/>
                      </a:rPr>
                      <m:t>2</m:t>
                    </m:r>
                  </m:sup>
                </m:sSup>
                <m:r>
                  <a:rPr xmlns:a="http://schemas.openxmlformats.org/drawingml/2006/main" sz="2100" i="1">
                    <a:solidFill>
                      <a:srgbClr val="000000"/>
                    </a:solidFill>
                    <a:latin typeface="Cambria Math" panose="02040503050406030204" pitchFamily="18" charset="0"/>
                  </a:rPr>
                  <m:t>)</m:t>
                </m:r>
              </m:oMath>
            </a14:m>
          </a:p>
        </p:txBody>
      </p:sp>
      <p:sp>
        <p:nvSpPr>
          <p:cNvPr id="425" name="Text"/>
          <p:cNvSpPr txBox="1"/>
          <p:nvPr/>
        </p:nvSpPr>
        <p:spPr>
          <a:xfrm>
            <a:off x="8279081" y="1885157"/>
            <a:ext cx="1641811" cy="9436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left"/>
                </m:oMathParaPr>
                <m:oMath>
                  <m:r>
                    <a:rPr xmlns:a="http://schemas.openxmlformats.org/drawingml/2006/main" sz="2600" i="1">
                      <a:solidFill>
                        <a:srgbClr val="000000"/>
                      </a:solidFill>
                      <a:latin typeface="Cambria Math" panose="02040503050406030204" pitchFamily="18" charset="0"/>
                    </a:rPr>
                    <m:t>λ</m:t>
                  </m:r>
                  <m:r>
                    <a:rPr xmlns:a="http://schemas.openxmlformats.org/drawingml/2006/main" sz="2600" i="1">
                      <a:solidFill>
                        <a:srgbClr val="000000"/>
                      </a:solidFill>
                      <a:latin typeface="Cambria Math" panose="02040503050406030204" pitchFamily="18" charset="0"/>
                    </a:rPr>
                    <m:t>=</m:t>
                  </m:r>
                  <m:f>
                    <m:fPr>
                      <m:ctrlPr>
                        <a:rPr xmlns:a="http://schemas.openxmlformats.org/drawingml/2006/main" sz="2600" i="1">
                          <a:solidFill>
                            <a:srgbClr val="000000"/>
                          </a:solidFill>
                          <a:latin typeface="Cambria Math" panose="02040503050406030204" pitchFamily="18" charset="0"/>
                        </a:rPr>
                      </m:ctrlPr>
                      <m:type m:val="bar"/>
                    </m:fPr>
                    <m:num>
                      <m:sSub>
                        <m:e>
                          <m:r>
                            <a:rPr xmlns:a="http://schemas.openxmlformats.org/drawingml/2006/main" sz="2600" i="1">
                              <a:solidFill>
                                <a:srgbClr val="000000"/>
                              </a:solidFill>
                              <a:latin typeface="Cambria Math" panose="02040503050406030204" pitchFamily="18" charset="0"/>
                            </a:rPr>
                            <m:t>λ</m:t>
                          </m:r>
                        </m:e>
                        <m:sub>
                          <m:r>
                            <m:rPr>
                              <m:nor/>
                            </m:rPr>
                            <a:rPr xmlns:a="http://schemas.openxmlformats.org/drawingml/2006/main" sz="2600" i="1">
                              <a:solidFill>
                                <a:srgbClr val="000000"/>
                              </a:solidFill>
                              <a:latin typeface="Cambria Math" panose="02040503050406030204" pitchFamily="18" charset="0"/>
                            </a:rPr>
                            <m:t>QCD</m:t>
                          </m:r>
                        </m:sub>
                      </m:sSub>
                    </m:num>
                    <m:den>
                      <m:r>
                        <a:rPr xmlns:a="http://schemas.openxmlformats.org/drawingml/2006/main" sz="2600" i="1">
                          <a:solidFill>
                            <a:srgbClr val="000000"/>
                          </a:solidFill>
                          <a:latin typeface="Cambria Math" panose="02040503050406030204" pitchFamily="18" charset="0"/>
                        </a:rPr>
                        <m:t>Q</m:t>
                      </m:r>
                    </m:den>
                  </m:f>
                </m:oMath>
              </m:oMathPara>
            </a14:m>
          </a:p>
        </p:txBody>
      </p:sp>
      <p:sp>
        <p:nvSpPr>
          <p:cNvPr id="426" name="They interact at the hard collision points .…"/>
          <p:cNvSpPr txBox="1"/>
          <p:nvPr/>
        </p:nvSpPr>
        <p:spPr>
          <a:xfrm>
            <a:off x="5168375" y="4353721"/>
            <a:ext cx="7456487" cy="19498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They interact at the hard collision points</a:t>
            </a:r>
            <a14:m>
              <m:oMath>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1,1,1</m:t>
                </m:r>
                <m:r>
                  <a:rPr xmlns:a="http://schemas.openxmlformats.org/drawingml/2006/main" sz="2600" i="1">
                    <a:solidFill>
                      <a:srgbClr val="000000"/>
                    </a:solidFill>
                    <a:latin typeface="Cambria Math" panose="02040503050406030204" pitchFamily="18" charset="0"/>
                  </a:rPr>
                  <m:t>)</m:t>
                </m:r>
              </m:oMath>
            </a14:m>
            <a:r>
              <a:t>.</a:t>
            </a:r>
          </a:p>
          <a:p>
            <a:pPr marL="370416" indent="-370416">
              <a:spcBef>
                <a:spcPts val="2000"/>
              </a:spcBef>
              <a:buSzPct val="75000"/>
              <a:buChar char="•"/>
            </a:pPr>
            <a:r>
              <a:t>They could indirectly interact in terms of the soft radiations</a:t>
            </a:r>
            <a14:m>
              <m:oMath>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λ</m:t>
                    </m:r>
                  </m:e>
                  <m:sup>
                    <m:r>
                      <a:rPr xmlns:a="http://schemas.openxmlformats.org/drawingml/2006/main" sz="2600" i="1">
                        <a:solidFill>
                          <a:srgbClr val="000000"/>
                        </a:solidFill>
                        <a:latin typeface="Cambria Math" panose="02040503050406030204" pitchFamily="18" charset="0"/>
                      </a:rPr>
                      <m:t>2</m:t>
                    </m:r>
                  </m:sup>
                </m:sSup>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λ</m:t>
                    </m:r>
                  </m:e>
                  <m:sup>
                    <m:r>
                      <a:rPr xmlns:a="http://schemas.openxmlformats.org/drawingml/2006/main" sz="2600" i="1">
                        <a:solidFill>
                          <a:srgbClr val="000000"/>
                        </a:solidFill>
                        <a:latin typeface="Cambria Math" panose="02040503050406030204" pitchFamily="18" charset="0"/>
                      </a:rPr>
                      <m:t>2</m:t>
                    </m:r>
                  </m:sup>
                </m:sSup>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λ</m:t>
                    </m:r>
                  </m:e>
                  <m:sup>
                    <m:r>
                      <a:rPr xmlns:a="http://schemas.openxmlformats.org/drawingml/2006/main" sz="2600" i="1">
                        <a:solidFill>
                          <a:srgbClr val="000000"/>
                        </a:solidFill>
                        <a:latin typeface="Cambria Math" panose="02040503050406030204" pitchFamily="18" charset="0"/>
                      </a:rPr>
                      <m:t>2</m:t>
                    </m:r>
                  </m:sup>
                </m:sSup>
                <m:r>
                  <a:rPr xmlns:a="http://schemas.openxmlformats.org/drawingml/2006/main" sz="2600" i="1">
                    <a:solidFill>
                      <a:srgbClr val="000000"/>
                    </a:solidFill>
                    <a:latin typeface="Cambria Math" panose="02040503050406030204" pitchFamily="18" charset="0"/>
                  </a:rPr>
                  <m:t>)</m:t>
                </m:r>
              </m:oMath>
            </a14:m>
            <a:r>
              <a:t>, which fill the rapidity gap between </a:t>
            </a:r>
            <a14:m>
              <m:oMath>
                <m:sSub>
                  <m:e>
                    <m:r>
                      <a:rPr xmlns:a="http://schemas.openxmlformats.org/drawingml/2006/main" sz="2600" i="1">
                        <a:solidFill>
                          <a:srgbClr val="000000"/>
                        </a:solidFill>
                        <a:latin typeface="Cambria Math" panose="02040503050406030204" pitchFamily="18" charset="0"/>
                      </a:rPr>
                      <m:t>n</m:t>
                    </m:r>
                  </m:e>
                  <m:sub>
                    <m:r>
                      <a:rPr xmlns:a="http://schemas.openxmlformats.org/drawingml/2006/main" sz="2600" i="1">
                        <a:solidFill>
                          <a:srgbClr val="000000"/>
                        </a:solidFill>
                        <a:latin typeface="Cambria Math" panose="02040503050406030204" pitchFamily="18" charset="0"/>
                      </a:rPr>
                      <m:t>z</m:t>
                    </m:r>
                  </m:sub>
                </m:sSub>
              </m:oMath>
            </a14:m>
            <a:r>
              <a:t> and </a:t>
            </a:r>
            <a14:m>
              <m:oMath>
                <m:sSub>
                  <m:e>
                    <m:bar>
                      <m:barPr>
                        <m:ctrlPr>
                          <a:rPr xmlns:a="http://schemas.openxmlformats.org/drawingml/2006/main" sz="2600" i="1">
                            <a:solidFill>
                              <a:srgbClr val="000000"/>
                            </a:solidFill>
                            <a:latin typeface="Cambria Math" panose="02040503050406030204" pitchFamily="18" charset="0"/>
                          </a:rPr>
                        </m:ctrlPr>
                        <m:pos m:val="top"/>
                      </m:barPr>
                      <m:e>
                        <m:r>
                          <a:rPr xmlns:a="http://schemas.openxmlformats.org/drawingml/2006/main" sz="2600" i="1">
                            <a:solidFill>
                              <a:srgbClr val="000000"/>
                            </a:solidFill>
                            <a:latin typeface="Cambria Math" panose="02040503050406030204" pitchFamily="18" charset="0"/>
                          </a:rPr>
                          <m:t>n</m:t>
                        </m:r>
                      </m:e>
                    </m:bar>
                  </m:e>
                  <m:sub>
                    <m:r>
                      <a:rPr xmlns:a="http://schemas.openxmlformats.org/drawingml/2006/main" sz="2600" i="1">
                        <a:solidFill>
                          <a:srgbClr val="000000"/>
                        </a:solidFill>
                        <a:latin typeface="Cambria Math" panose="02040503050406030204" pitchFamily="18" charset="0"/>
                      </a:rPr>
                      <m:t>z</m:t>
                    </m:r>
                  </m:sub>
                </m:sSub>
              </m:oMath>
            </a14:m>
            <a:r>
              <a:t>.</a:t>
            </a:r>
          </a:p>
        </p:txBody>
      </p:sp>
      <p:sp>
        <p:nvSpPr>
          <p:cNvPr id="427" name="The effective Lagrangian describing the collinear and soft degrees of freedoms can be obtained from the original QCD Lagrangian:"/>
          <p:cNvSpPr txBox="1"/>
          <p:nvPr/>
        </p:nvSpPr>
        <p:spPr>
          <a:xfrm>
            <a:off x="519374" y="6574036"/>
            <a:ext cx="11966052" cy="9436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The effective Lagrangian describing the collinear and soft degrees of freedoms can be obtained from the original QCD Lagrangian:</a:t>
            </a:r>
          </a:p>
        </p:txBody>
      </p:sp>
      <p:sp>
        <p:nvSpPr>
          <p:cNvPr id="428" name="Equation"/>
          <p:cNvSpPr txBox="1"/>
          <p:nvPr/>
        </p:nvSpPr>
        <p:spPr>
          <a:xfrm>
            <a:off x="2377984" y="7788160"/>
            <a:ext cx="8248832" cy="85128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3000" i="1">
                          <a:solidFill>
                            <a:srgbClr val="000000"/>
                          </a:solidFill>
                          <a:latin typeface="Cambria Math" panose="02040503050406030204" pitchFamily="18" charset="0"/>
                        </a:rPr>
                        <m:t>L</m:t>
                      </m:r>
                    </m:e>
                    <m:sub>
                      <m:r>
                        <m:rPr>
                          <m:nor/>
                        </m:rPr>
                        <a:rPr xmlns:a="http://schemas.openxmlformats.org/drawingml/2006/main" sz="3000" i="1">
                          <a:solidFill>
                            <a:srgbClr val="000000"/>
                          </a:solidFill>
                          <a:latin typeface="Cambria Math" panose="02040503050406030204" pitchFamily="18" charset="0"/>
                        </a:rPr>
                        <m:t>QCD</m:t>
                      </m:r>
                    </m:sub>
                  </m:sSub>
                  <m:limUpp>
                    <m:e>
                      <m:limLow>
                        <m:e>
                          <m:r>
                            <a:rPr xmlns:a="http://schemas.openxmlformats.org/drawingml/2006/main" sz="3000" i="1">
                              <a:solidFill>
                                <a:srgbClr val="000000"/>
                              </a:solidFill>
                              <a:latin typeface="Cambria Math" panose="02040503050406030204" pitchFamily="18" charset="0"/>
                            </a:rPr>
                            <m:t>→</m:t>
                          </m:r>
                        </m:e>
                        <m:lim>
                          <m:r>
                            <m:rPr>
                              <m:nor/>
                            </m:rPr>
                            <a:rPr xmlns:a="http://schemas.openxmlformats.org/drawingml/2006/main" sz="3000" i="1">
                              <a:solidFill>
                                <a:srgbClr val="000000"/>
                              </a:solidFill>
                              <a:latin typeface="Cambria Math" panose="02040503050406030204" pitchFamily="18" charset="0"/>
                            </a:rPr>
                            <m:t>irrelevant modes</m:t>
                          </m:r>
                        </m:lim>
                      </m:limLow>
                    </m:e>
                    <m:lim>
                      <m:r>
                        <m:rPr>
                          <m:nor/>
                        </m:rPr>
                        <a:rPr xmlns:a="http://schemas.openxmlformats.org/drawingml/2006/main" sz="3000" i="1">
                          <a:solidFill>
                            <a:srgbClr val="000000"/>
                          </a:solidFill>
                          <a:latin typeface="Cambria Math" panose="02040503050406030204" pitchFamily="18" charset="0"/>
                        </a:rPr>
                        <m:t>Integrate out</m:t>
                      </m:r>
                    </m:lim>
                  </m:limUpp>
                  <m:sSubSup>
                    <m:e>
                      <m:r>
                        <m:rPr>
                          <m:scr m:val="script"/>
                        </m:rPr>
                        <a:rPr xmlns:a="http://schemas.openxmlformats.org/drawingml/2006/main" sz="3000" i="1">
                          <a:solidFill>
                            <a:srgbClr val="000000"/>
                          </a:solidFill>
                          <a:latin typeface="Cambria Math" panose="02040503050406030204" pitchFamily="18" charset="0"/>
                        </a:rPr>
                        <m:t>L</m:t>
                      </m:r>
                    </m:e>
                    <m:sub>
                      <m:r>
                        <m:rPr>
                          <m:nor/>
                        </m:rPr>
                        <a:rPr xmlns:a="http://schemas.openxmlformats.org/drawingml/2006/main" sz="3000" i="1">
                          <a:solidFill>
                            <a:srgbClr val="000000"/>
                          </a:solidFill>
                          <a:latin typeface="Cambria Math" panose="02040503050406030204" pitchFamily="18" charset="0"/>
                        </a:rPr>
                        <m:t>EFT</m:t>
                      </m:r>
                    </m:sub>
                    <m: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0</m:t>
                      </m:r>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sSub>
                    <m:e>
                      <m:r>
                        <m:rPr>
                          <m:scr m:val="script"/>
                        </m:rPr>
                        <a:rPr xmlns:a="http://schemas.openxmlformats.org/drawingml/2006/main" sz="3000" i="1">
                          <a:solidFill>
                            <a:srgbClr val="000000"/>
                          </a:solidFill>
                          <a:latin typeface="Cambria Math" panose="02040503050406030204" pitchFamily="18" charset="0"/>
                        </a:rPr>
                        <m:t>L</m:t>
                      </m:r>
                    </m:e>
                    <m:sub>
                      <m:r>
                        <a:rPr xmlns:a="http://schemas.openxmlformats.org/drawingml/2006/main" sz="3000" i="1">
                          <a:solidFill>
                            <a:srgbClr val="000000"/>
                          </a:solidFill>
                          <a:latin typeface="Cambria Math" panose="02040503050406030204" pitchFamily="18" charset="0"/>
                        </a:rPr>
                        <m:t>n</m:t>
                      </m:r>
                    </m:sub>
                  </m:sSub>
                  <m:r>
                    <a:rPr xmlns:a="http://schemas.openxmlformats.org/drawingml/2006/main" sz="3000" i="1">
                      <a:solidFill>
                        <a:srgbClr val="000000"/>
                      </a:solidFill>
                      <a:latin typeface="Cambria Math" panose="02040503050406030204" pitchFamily="18" charset="0"/>
                    </a:rPr>
                    <m:t>+</m:t>
                  </m:r>
                  <m:sSub>
                    <m:e>
                      <m:r>
                        <m:rPr>
                          <m:scr m:val="script"/>
                        </m:rPr>
                        <a:rPr xmlns:a="http://schemas.openxmlformats.org/drawingml/2006/main" sz="3000" i="1">
                          <a:solidFill>
                            <a:srgbClr val="000000"/>
                          </a:solidFill>
                          <a:latin typeface="Cambria Math" panose="02040503050406030204" pitchFamily="18" charset="0"/>
                        </a:rPr>
                        <m:t>L</m:t>
                      </m:r>
                    </m:e>
                    <m:sub>
                      <m:bar>
                        <m:barPr>
                          <m:ctrlPr>
                            <a:rPr xmlns:a="http://schemas.openxmlformats.org/drawingml/2006/main" sz="3000" i="1">
                              <a:solidFill>
                                <a:srgbClr val="000000"/>
                              </a:solidFill>
                              <a:latin typeface="Cambria Math" panose="02040503050406030204" pitchFamily="18" charset="0"/>
                            </a:rPr>
                          </m:ctrlPr>
                          <m:pos m:val="top"/>
                        </m:barPr>
                        <m:e>
                          <m:r>
                            <a:rPr xmlns:a="http://schemas.openxmlformats.org/drawingml/2006/main" sz="3000" i="1">
                              <a:solidFill>
                                <a:srgbClr val="000000"/>
                              </a:solidFill>
                              <a:latin typeface="Cambria Math" panose="02040503050406030204" pitchFamily="18" charset="0"/>
                            </a:rPr>
                            <m:t>n</m:t>
                          </m:r>
                        </m:e>
                      </m:bar>
                    </m:sub>
                  </m:sSub>
                  <m:r>
                    <a:rPr xmlns:a="http://schemas.openxmlformats.org/drawingml/2006/main" sz="3000" i="1">
                      <a:solidFill>
                        <a:srgbClr val="000000"/>
                      </a:solidFill>
                      <a:latin typeface="Cambria Math" panose="02040503050406030204" pitchFamily="18" charset="0"/>
                    </a:rPr>
                    <m:t>+</m:t>
                  </m:r>
                  <m:sSub>
                    <m:e>
                      <m:r>
                        <m:rPr>
                          <m:scr m:val="script"/>
                        </m:rPr>
                        <a:rPr xmlns:a="http://schemas.openxmlformats.org/drawingml/2006/main" sz="3000" i="1">
                          <a:solidFill>
                            <a:srgbClr val="000000"/>
                          </a:solidFill>
                          <a:latin typeface="Cambria Math" panose="02040503050406030204" pitchFamily="18" charset="0"/>
                        </a:rPr>
                        <m:t>L</m:t>
                      </m:r>
                    </m:e>
                    <m:sub>
                      <m:r>
                        <m:rPr>
                          <m:nor/>
                        </m:rPr>
                        <a:rPr xmlns:a="http://schemas.openxmlformats.org/drawingml/2006/main" sz="3000" i="1">
                          <a:solidFill>
                            <a:srgbClr val="000000"/>
                          </a:solidFill>
                          <a:latin typeface="Cambria Math" panose="02040503050406030204" pitchFamily="18" charset="0"/>
                        </a:rPr>
                        <m:t>soft</m:t>
                      </m:r>
                    </m:sub>
                  </m:sSub>
                </m:oMath>
              </m:oMathPara>
            </a14:m>
            <a:endParaRPr sz="3000"/>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 Factorization Theorem"/>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rPr>
                <a:solidFill>
                  <a:srgbClr val="FF2600"/>
                </a:solidFill>
              </a:rPr>
              <a:t>: </a:t>
            </a:r>
            <a:r>
              <a:t>Factorization Theorem</a:t>
            </a:r>
            <a:endParaRPr sz="6500">
              <a:solidFill>
                <a:srgbClr val="FF2600"/>
              </a:solidFill>
            </a:endParaRPr>
          </a:p>
        </p:txBody>
      </p:sp>
      <p:sp>
        <p:nvSpPr>
          <p:cNvPr id="43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2" name="Let us derive the factorization theorem for  .…"/>
          <p:cNvSpPr txBox="1"/>
          <p:nvPr/>
        </p:nvSpPr>
        <p:spPr>
          <a:xfrm>
            <a:off x="519374" y="1362283"/>
            <a:ext cx="11966052" cy="1245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Let us derive the factorization theorem for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a:t>
            </a:r>
          </a:p>
          <a:p>
            <a:pPr marL="370416" indent="-370416">
              <a:spcBef>
                <a:spcPts val="2000"/>
              </a:spcBef>
              <a:buSzPct val="75000"/>
              <a:buChar char="•"/>
            </a:pPr>
            <a:r>
              <a:t>Let us start in QCD: </a:t>
            </a:r>
          </a:p>
        </p:txBody>
      </p:sp>
      <p:sp>
        <p:nvSpPr>
          <p:cNvPr id="433" name="Equation"/>
          <p:cNvSpPr txBox="1"/>
          <p:nvPr/>
        </p:nvSpPr>
        <p:spPr>
          <a:xfrm>
            <a:off x="4196199" y="2254875"/>
            <a:ext cx="4612401" cy="82261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σ</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num>
                    <m:den>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L</m:t>
                      </m:r>
                    </m:e>
                    <m:sub>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ν</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W</m:t>
                      </m:r>
                    </m:e>
                    <m:sup>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ν</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34" name="Leptonic tensor"/>
          <p:cNvSpPr txBox="1"/>
          <p:nvPr/>
        </p:nvSpPr>
        <p:spPr>
          <a:xfrm>
            <a:off x="5955295" y="2924481"/>
            <a:ext cx="1094210"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800"/>
            </a:lvl1pPr>
          </a:lstStyle>
          <a:p>
            <a:pPr/>
            <a:r>
              <a:t>Leptonic tensor</a:t>
            </a:r>
          </a:p>
        </p:txBody>
      </p:sp>
      <p:sp>
        <p:nvSpPr>
          <p:cNvPr id="435" name="Hadronic tensor"/>
          <p:cNvSpPr txBox="1"/>
          <p:nvPr/>
        </p:nvSpPr>
        <p:spPr>
          <a:xfrm>
            <a:off x="7483568" y="2924481"/>
            <a:ext cx="1094210"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800"/>
            </a:lvl1pPr>
          </a:lstStyle>
          <a:p>
            <a:pPr/>
            <a:r>
              <a:t>Hadronic tensor</a:t>
            </a:r>
          </a:p>
        </p:txBody>
      </p:sp>
      <p:sp>
        <p:nvSpPr>
          <p:cNvPr id="436" name="Equation"/>
          <p:cNvSpPr txBox="1"/>
          <p:nvPr/>
        </p:nvSpPr>
        <p:spPr>
          <a:xfrm>
            <a:off x="1292806" y="3890252"/>
            <a:ext cx="7520868" cy="72040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500" i="1">
                          <a:solidFill>
                            <a:srgbClr val="000000"/>
                          </a:solidFill>
                          <a:latin typeface="Cambria Math" panose="02040503050406030204" pitchFamily="18" charset="0"/>
                        </a:rPr>
                        <m:t>W</m:t>
                      </m:r>
                    </m:e>
                    <m:sup>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ν</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4</m:t>
                      </m:r>
                    </m:sup>
                  </m:sSup>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P</m:t>
                  </m:r>
                  <m:r>
                    <a:rPr xmlns:a="http://schemas.openxmlformats.org/drawingml/2006/main" sz="2500" i="1">
                      <a:solidFill>
                        <a:srgbClr val="000000"/>
                      </a:solidFill>
                      <a:latin typeface="Cambria Math" panose="02040503050406030204" pitchFamily="18" charset="0"/>
                    </a:rPr>
                    <m:t>|</m:t>
                  </m:r>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q</m:t>
                      </m:r>
                    </m:e>
                  </m:bar>
                  <m:sSup>
                    <m:e>
                      <m:r>
                        <a:rPr xmlns:a="http://schemas.openxmlformats.org/drawingml/2006/main" sz="2500" i="1">
                          <a:solidFill>
                            <a:srgbClr val="000000"/>
                          </a:solidFill>
                          <a:latin typeface="Cambria Math" panose="02040503050406030204" pitchFamily="18" charset="0"/>
                        </a:rPr>
                        <m:t>γ</m:t>
                      </m:r>
                    </m:e>
                    <m:sup>
                      <m:r>
                        <a:rPr xmlns:a="http://schemas.openxmlformats.org/drawingml/2006/main" sz="2500" i="1">
                          <a:solidFill>
                            <a:srgbClr val="000000"/>
                          </a:solidFill>
                          <a:latin typeface="Cambria Math" panose="02040503050406030204" pitchFamily="18" charset="0"/>
                        </a:rPr>
                        <m:t>μ</m:t>
                      </m:r>
                    </m:sup>
                  </m:sSup>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Sup>
                    <m:e>
                      <m:limUpp>
                        <m:e>
                          <m:r>
                            <a:rPr xmlns:a="http://schemas.openxmlformats.org/drawingml/2006/main" sz="2500" i="1">
                              <a:solidFill>
                                <a:srgbClr val="000000"/>
                              </a:solidFill>
                              <a:latin typeface="Cambria Math" panose="02040503050406030204" pitchFamily="18" charset="0"/>
                            </a:rPr>
                            <m:t>τ</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q</m:t>
                      </m:r>
                    </m:e>
                  </m:bar>
                  <m:sSup>
                    <m:e>
                      <m:r>
                        <a:rPr xmlns:a="http://schemas.openxmlformats.org/drawingml/2006/main" sz="2500" i="1">
                          <a:solidFill>
                            <a:srgbClr val="000000"/>
                          </a:solidFill>
                          <a:latin typeface="Cambria Math" panose="02040503050406030204" pitchFamily="18" charset="0"/>
                        </a:rPr>
                        <m:t>γ</m:t>
                      </m:r>
                    </m:e>
                    <m:sup>
                      <m:r>
                        <a:rPr xmlns:a="http://schemas.openxmlformats.org/drawingml/2006/main" sz="2500" i="1">
                          <a:solidFill>
                            <a:srgbClr val="000000"/>
                          </a:solidFill>
                          <a:latin typeface="Cambria Math" panose="02040503050406030204" pitchFamily="18" charset="0"/>
                        </a:rPr>
                        <m:t>ν</m:t>
                      </m:r>
                    </m:sup>
                  </m:sSup>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P</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37" name="with"/>
          <p:cNvSpPr txBox="1"/>
          <p:nvPr/>
        </p:nvSpPr>
        <p:spPr>
          <a:xfrm>
            <a:off x="9286781" y="3993867"/>
            <a:ext cx="3244770" cy="5131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 </a:t>
            </a:r>
            <a14:m>
              <m:oMath>
                <m:sSubSup>
                  <m:e>
                    <m:limUpp>
                      <m:e>
                        <m:r>
                          <a:rPr xmlns:a="http://schemas.openxmlformats.org/drawingml/2006/main" sz="2600" i="1">
                            <a:solidFill>
                              <a:srgbClr val="000000"/>
                            </a:solidFill>
                            <a:latin typeface="Cambria Math" panose="02040503050406030204" pitchFamily="18" charset="0"/>
                          </a:rPr>
                          <m:t>τ</m:t>
                        </m:r>
                      </m:e>
                      <m:lim>
                        <m:r>
                          <a:rPr xmlns:a="http://schemas.openxmlformats.org/drawingml/2006/main" sz="2600" i="1">
                            <a:solidFill>
                              <a:srgbClr val="000000"/>
                            </a:solidFill>
                            <a:latin typeface="Cambria Math" panose="02040503050406030204" pitchFamily="18" charset="0"/>
                          </a:rPr>
                          <m:t>̂</m:t>
                        </m:r>
                      </m:lim>
                    </m:limUpp>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oMath>
            </a14:m>
          </a:p>
        </p:txBody>
      </p:sp>
      <p:sp>
        <p:nvSpPr>
          <p:cNvPr id="438" name="We match the operators in   onto 2-jet operators in SCET:"/>
          <p:cNvSpPr txBox="1"/>
          <p:nvPr/>
        </p:nvSpPr>
        <p:spPr>
          <a:xfrm>
            <a:off x="519374" y="5307116"/>
            <a:ext cx="11966052"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We match the operators in </a:t>
            </a:r>
            <a14:m>
              <m:oMath>
                <m:sSup>
                  <m:e>
                    <m:r>
                      <a:rPr xmlns:a="http://schemas.openxmlformats.org/drawingml/2006/main" sz="2600" i="1">
                        <a:solidFill>
                          <a:srgbClr val="000000"/>
                        </a:solidFill>
                        <a:latin typeface="Cambria Math" panose="02040503050406030204" pitchFamily="18" charset="0"/>
                      </a:rPr>
                      <m:t>W</m:t>
                    </m:r>
                  </m:e>
                  <m:sup>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ν</m:t>
                    </m:r>
                  </m:sup>
                </m:sSup>
              </m:oMath>
            </a14:m>
            <a:r>
              <a:t> onto 2-jet operators in SCET:</a:t>
            </a:r>
          </a:p>
        </p:txBody>
      </p:sp>
      <p:sp>
        <p:nvSpPr>
          <p:cNvPr id="439" name="Equation"/>
          <p:cNvSpPr txBox="1"/>
          <p:nvPr/>
        </p:nvSpPr>
        <p:spPr>
          <a:xfrm>
            <a:off x="1124302" y="5963279"/>
            <a:ext cx="5818405" cy="88487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500" i="1">
                          <a:solidFill>
                            <a:srgbClr val="000000"/>
                          </a:solidFill>
                          <a:latin typeface="Cambria Math" panose="02040503050406030204" pitchFamily="18" charset="0"/>
                        </a:rPr>
                        <m:t>W</m:t>
                      </m:r>
                    </m:e>
                    <m:sup>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ν</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4</m:t>
                      </m:r>
                    </m:sup>
                  </m:sSup>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limLow>
                    <m:e>
                      <m:r>
                        <a:rPr xmlns:a="http://schemas.openxmlformats.org/drawingml/2006/main" sz="2500" i="1">
                          <a:solidFill>
                            <a:srgbClr val="000000"/>
                          </a:solidFill>
                          <a:latin typeface="Cambria Math" panose="02040503050406030204" pitchFamily="18" charset="0"/>
                        </a:rPr>
                        <m:t>∑</m:t>
                      </m:r>
                    </m:e>
                    <m:lim>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1</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2</m:t>
                          </m:r>
                        </m:sub>
                      </m:sSub>
                    </m:lim>
                  </m:limLow>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3</m:t>
                      </m:r>
                    </m:sup>
                  </m:sSup>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Sub>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3</m:t>
                      </m:r>
                    </m:sup>
                  </m:sSup>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2</m:t>
                      </m:r>
                    </m:sub>
                  </m:sSub>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2</m:t>
                          </m:r>
                        </m:sub>
                      </m:sSub>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sup>
                  </m:sSup>
                </m:oMath>
              </m:oMathPara>
            </a14:m>
            <a:endParaRPr sz="2500"/>
          </a:p>
        </p:txBody>
      </p:sp>
      <p:sp>
        <p:nvSpPr>
          <p:cNvPr id="440" name="Equation"/>
          <p:cNvSpPr txBox="1"/>
          <p:nvPr/>
        </p:nvSpPr>
        <p:spPr>
          <a:xfrm>
            <a:off x="6974642" y="6235606"/>
            <a:ext cx="2480804" cy="34021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FF9200"/>
                          </a:solidFill>
                          <a:latin typeface="Cambria Math" panose="02040503050406030204" pitchFamily="18" charset="0"/>
                        </a:rPr>
                        <m:t>C</m:t>
                      </m:r>
                    </m:e>
                    <m:sub>
                      <m:r>
                        <a:rPr xmlns:a="http://schemas.openxmlformats.org/drawingml/2006/main" sz="2500" i="1">
                          <a:solidFill>
                            <a:srgbClr val="FF9200"/>
                          </a:solidFill>
                          <a:latin typeface="Cambria Math" panose="02040503050406030204" pitchFamily="18" charset="0"/>
                        </a:rPr>
                        <m:t>μ</m:t>
                      </m:r>
                    </m:sub>
                    <m:sup>
                      <m:r>
                        <a:rPr xmlns:a="http://schemas.openxmlformats.org/drawingml/2006/main" sz="2500" i="1">
                          <a:solidFill>
                            <a:srgbClr val="FF9200"/>
                          </a:solidFill>
                          <a:latin typeface="Cambria Math" panose="02040503050406030204" pitchFamily="18" charset="0"/>
                        </a:rPr>
                        <m:t>*</m:t>
                      </m:r>
                    </m:sup>
                  </m:sSubSup>
                  <m:r>
                    <a:rPr xmlns:a="http://schemas.openxmlformats.org/drawingml/2006/main" sz="2500" i="1">
                      <a:solidFill>
                        <a:srgbClr val="FF9200"/>
                      </a:solidFill>
                      <a:latin typeface="Cambria Math" panose="02040503050406030204" pitchFamily="18" charset="0"/>
                    </a:rPr>
                    <m:t>(</m:t>
                  </m:r>
                  <m:sSub>
                    <m:e>
                      <m:limUpp>
                        <m:e>
                          <m:r>
                            <a:rPr xmlns:a="http://schemas.openxmlformats.org/drawingml/2006/main" sz="2500" i="1">
                              <a:solidFill>
                                <a:srgbClr val="FF9200"/>
                              </a:solidFill>
                              <a:latin typeface="Cambria Math" panose="02040503050406030204" pitchFamily="18" charset="0"/>
                            </a:rPr>
                            <m:t>p</m:t>
                          </m:r>
                        </m:e>
                        <m:lim>
                          <m:r>
                            <a:rPr xmlns:a="http://schemas.openxmlformats.org/drawingml/2006/main" sz="2500" i="1">
                              <a:solidFill>
                                <a:srgbClr val="FF9200"/>
                              </a:solidFill>
                              <a:latin typeface="Cambria Math" panose="02040503050406030204" pitchFamily="18" charset="0"/>
                            </a:rPr>
                            <m:t>˜</m:t>
                          </m:r>
                        </m:lim>
                      </m:limUpp>
                    </m:e>
                    <m:sub>
                      <m:r>
                        <a:rPr xmlns:a="http://schemas.openxmlformats.org/drawingml/2006/main" sz="2500" i="1">
                          <a:solidFill>
                            <a:srgbClr val="FF9200"/>
                          </a:solidFill>
                          <a:latin typeface="Cambria Math" panose="02040503050406030204" pitchFamily="18" charset="0"/>
                        </a:rPr>
                        <m:t>1</m:t>
                      </m:r>
                    </m:sub>
                  </m:sSub>
                  <m:r>
                    <a:rPr xmlns:a="http://schemas.openxmlformats.org/drawingml/2006/main" sz="2500" i="1">
                      <a:solidFill>
                        <a:srgbClr val="FF9200"/>
                      </a:solidFill>
                      <a:latin typeface="Cambria Math" panose="02040503050406030204" pitchFamily="18" charset="0"/>
                    </a:rPr>
                    <m:t>,</m:t>
                  </m:r>
                  <m:sSub>
                    <m:e>
                      <m:limUpp>
                        <m:e>
                          <m:r>
                            <a:rPr xmlns:a="http://schemas.openxmlformats.org/drawingml/2006/main" sz="2500" i="1">
                              <a:solidFill>
                                <a:srgbClr val="FF9200"/>
                              </a:solidFill>
                              <a:latin typeface="Cambria Math" panose="02040503050406030204" pitchFamily="18" charset="0"/>
                            </a:rPr>
                            <m:t>p</m:t>
                          </m:r>
                        </m:e>
                        <m:lim>
                          <m:r>
                            <a:rPr xmlns:a="http://schemas.openxmlformats.org/drawingml/2006/main" sz="2500" i="1">
                              <a:solidFill>
                                <a:srgbClr val="FF9200"/>
                              </a:solidFill>
                              <a:latin typeface="Cambria Math" panose="02040503050406030204" pitchFamily="18" charset="0"/>
                            </a:rPr>
                            <m:t>˜</m:t>
                          </m:r>
                        </m:lim>
                      </m:limUpp>
                    </m:e>
                    <m:sub>
                      <m:r>
                        <a:rPr xmlns:a="http://schemas.openxmlformats.org/drawingml/2006/main" sz="2500" i="1">
                          <a:solidFill>
                            <a:srgbClr val="FF9200"/>
                          </a:solidFill>
                          <a:latin typeface="Cambria Math" panose="02040503050406030204" pitchFamily="18" charset="0"/>
                        </a:rPr>
                        <m:t>2</m:t>
                      </m:r>
                    </m:sub>
                  </m:sSub>
                  <m:r>
                    <a:rPr xmlns:a="http://schemas.openxmlformats.org/drawingml/2006/main" sz="2500" i="1">
                      <a:solidFill>
                        <a:srgbClr val="FF9200"/>
                      </a:solidFill>
                      <a:latin typeface="Cambria Math" panose="02040503050406030204" pitchFamily="18" charset="0"/>
                    </a:rPr>
                    <m:t>)</m:t>
                  </m:r>
                  <m:sSub>
                    <m:e>
                      <m:r>
                        <a:rPr xmlns:a="http://schemas.openxmlformats.org/drawingml/2006/main" sz="2500" i="1">
                          <a:solidFill>
                            <a:srgbClr val="FF9200"/>
                          </a:solidFill>
                          <a:latin typeface="Cambria Math" panose="02040503050406030204" pitchFamily="18" charset="0"/>
                        </a:rPr>
                        <m:t>C</m:t>
                      </m:r>
                    </m:e>
                    <m:sub>
                      <m:r>
                        <a:rPr xmlns:a="http://schemas.openxmlformats.org/drawingml/2006/main" sz="2500" i="1">
                          <a:solidFill>
                            <a:srgbClr val="FF9200"/>
                          </a:solidFill>
                          <a:latin typeface="Cambria Math" panose="02040503050406030204" pitchFamily="18" charset="0"/>
                        </a:rPr>
                        <m:t>μ</m:t>
                      </m:r>
                    </m:sub>
                  </m:sSub>
                  <m:r>
                    <a:rPr xmlns:a="http://schemas.openxmlformats.org/drawingml/2006/main" sz="2500" i="1">
                      <a:solidFill>
                        <a:srgbClr val="FF9200"/>
                      </a:solidFill>
                      <a:latin typeface="Cambria Math" panose="02040503050406030204" pitchFamily="18" charset="0"/>
                    </a:rPr>
                    <m:t>(</m:t>
                  </m:r>
                  <m:sSub>
                    <m:e>
                      <m:limUpp>
                        <m:e>
                          <m:r>
                            <a:rPr xmlns:a="http://schemas.openxmlformats.org/drawingml/2006/main" sz="2500" i="1">
                              <a:solidFill>
                                <a:srgbClr val="FF9200"/>
                              </a:solidFill>
                              <a:latin typeface="Cambria Math" panose="02040503050406030204" pitchFamily="18" charset="0"/>
                            </a:rPr>
                            <m:t>p</m:t>
                          </m:r>
                        </m:e>
                        <m:lim>
                          <m:r>
                            <a:rPr xmlns:a="http://schemas.openxmlformats.org/drawingml/2006/main" sz="2500" i="1">
                              <a:solidFill>
                                <a:srgbClr val="FF9200"/>
                              </a:solidFill>
                              <a:latin typeface="Cambria Math" panose="02040503050406030204" pitchFamily="18" charset="0"/>
                            </a:rPr>
                            <m:t>˜</m:t>
                          </m:r>
                        </m:lim>
                      </m:limUpp>
                    </m:e>
                    <m:sub>
                      <m:r>
                        <a:rPr xmlns:a="http://schemas.openxmlformats.org/drawingml/2006/main" sz="2500" i="1">
                          <a:solidFill>
                            <a:srgbClr val="FF9200"/>
                          </a:solidFill>
                          <a:latin typeface="Cambria Math" panose="02040503050406030204" pitchFamily="18" charset="0"/>
                        </a:rPr>
                        <m:t>1</m:t>
                      </m:r>
                    </m:sub>
                  </m:sSub>
                  <m:r>
                    <a:rPr xmlns:a="http://schemas.openxmlformats.org/drawingml/2006/main" sz="2500" i="1">
                      <a:solidFill>
                        <a:srgbClr val="FF9200"/>
                      </a:solidFill>
                      <a:latin typeface="Cambria Math" panose="02040503050406030204" pitchFamily="18" charset="0"/>
                    </a:rPr>
                    <m:t>,</m:t>
                  </m:r>
                  <m:sSub>
                    <m:e>
                      <m:limUpp>
                        <m:e>
                          <m:r>
                            <a:rPr xmlns:a="http://schemas.openxmlformats.org/drawingml/2006/main" sz="2500" i="1">
                              <a:solidFill>
                                <a:srgbClr val="FF9200"/>
                              </a:solidFill>
                              <a:latin typeface="Cambria Math" panose="02040503050406030204" pitchFamily="18" charset="0"/>
                            </a:rPr>
                            <m:t>p</m:t>
                          </m:r>
                        </m:e>
                        <m:lim>
                          <m:r>
                            <a:rPr xmlns:a="http://schemas.openxmlformats.org/drawingml/2006/main" sz="2500" i="1">
                              <a:solidFill>
                                <a:srgbClr val="FF9200"/>
                              </a:solidFill>
                              <a:latin typeface="Cambria Math" panose="02040503050406030204" pitchFamily="18" charset="0"/>
                            </a:rPr>
                            <m:t>˜</m:t>
                          </m:r>
                        </m:lim>
                      </m:limUpp>
                    </m:e>
                    <m:sub>
                      <m:r>
                        <a:rPr xmlns:a="http://schemas.openxmlformats.org/drawingml/2006/main" sz="2500" i="1">
                          <a:solidFill>
                            <a:srgbClr val="FF9200"/>
                          </a:solidFill>
                          <a:latin typeface="Cambria Math" panose="02040503050406030204" pitchFamily="18" charset="0"/>
                        </a:rPr>
                        <m:t>2</m:t>
                      </m:r>
                    </m:sub>
                  </m:sSub>
                  <m:r>
                    <a:rPr xmlns:a="http://schemas.openxmlformats.org/drawingml/2006/main" sz="2500" i="1">
                      <a:solidFill>
                        <a:srgbClr val="FF9200"/>
                      </a:solidFill>
                      <a:latin typeface="Cambria Math" panose="02040503050406030204" pitchFamily="18" charset="0"/>
                    </a:rPr>
                    <m:t>)</m:t>
                  </m:r>
                </m:oMath>
              </m:oMathPara>
            </a14:m>
            <a:endParaRPr sz="2500">
              <a:solidFill>
                <a:srgbClr val="FF9300"/>
              </a:solidFill>
            </a:endParaRPr>
          </a:p>
        </p:txBody>
      </p:sp>
      <p:sp>
        <p:nvSpPr>
          <p:cNvPr id="441" name="Wilson coefficients (matching coefficients between QCD and SCET)"/>
          <p:cNvSpPr txBox="1"/>
          <p:nvPr/>
        </p:nvSpPr>
        <p:spPr>
          <a:xfrm>
            <a:off x="9741968" y="5954865"/>
            <a:ext cx="2890935"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solidFill>
                  <a:srgbClr val="FF9300"/>
                </a:solidFill>
              </a:defRPr>
            </a:pPr>
            <a:r>
              <a:t>Wilson coefficients</a:t>
            </a:r>
            <a:br/>
            <a:r>
              <a:t>(matching coefficients between QCD and SCET) </a:t>
            </a:r>
          </a:p>
        </p:txBody>
      </p:sp>
      <p:sp>
        <p:nvSpPr>
          <p:cNvPr id="442" name="Equation"/>
          <p:cNvSpPr txBox="1"/>
          <p:nvPr/>
        </p:nvSpPr>
        <p:spPr>
          <a:xfrm>
            <a:off x="3170090" y="7038185"/>
            <a:ext cx="2944357" cy="35534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b>
                  </m:sSub>
                  <m:r>
                    <a:rPr xmlns:a="http://schemas.openxmlformats.org/drawingml/2006/main" sz="2500" i="1">
                      <a:solidFill>
                        <a:srgbClr val="000000"/>
                      </a:solidFill>
                      <a:latin typeface="Cambria Math" panose="02040503050406030204" pitchFamily="18" charset="0"/>
                    </a:rPr>
                    <m:t>|</m:t>
                  </m:r>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χ</m:t>
                          </m:r>
                        </m:e>
                      </m:ba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2</m:t>
                          </m:r>
                        </m:sub>
                      </m:sSub>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2</m:t>
                          </m:r>
                        </m:sub>
                      </m:sSub>
                    </m:sub>
                  </m:sSub>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χ</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1</m:t>
                          </m:r>
                        </m:sub>
                      </m:sSub>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Sub>
                    </m:sub>
                  </m:sSub>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43" name="Equation"/>
          <p:cNvSpPr txBox="1"/>
          <p:nvPr/>
        </p:nvSpPr>
        <p:spPr>
          <a:xfrm>
            <a:off x="3211147" y="7678041"/>
            <a:ext cx="2862244" cy="40414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Sup>
                    <m:e>
                      <m:limUpp>
                        <m:e>
                          <m:r>
                            <a:rPr xmlns:a="http://schemas.openxmlformats.org/drawingml/2006/main" sz="2500" i="1">
                              <a:solidFill>
                                <a:srgbClr val="000000"/>
                              </a:solidFill>
                              <a:latin typeface="Cambria Math" panose="02040503050406030204" pitchFamily="18" charset="0"/>
                            </a:rPr>
                            <m:t>τ</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up>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1</m:t>
                          </m:r>
                        </m:sub>
                      </m:sSub>
                    </m:sup>
                  </m:sSubSup>
                  <m:r>
                    <a:rPr xmlns:a="http://schemas.openxmlformats.org/drawingml/2006/main" sz="2500" i="1">
                      <a:solidFill>
                        <a:srgbClr val="000000"/>
                      </a:solidFill>
                      <a:latin typeface="Cambria Math" panose="02040503050406030204" pitchFamily="18" charset="0"/>
                    </a:rPr>
                    <m:t>-</m:t>
                  </m:r>
                  <m:sSubSup>
                    <m:e>
                      <m:limUpp>
                        <m:e>
                          <m:r>
                            <a:rPr xmlns:a="http://schemas.openxmlformats.org/drawingml/2006/main" sz="2500" i="1">
                              <a:solidFill>
                                <a:srgbClr val="000000"/>
                              </a:solidFill>
                              <a:latin typeface="Cambria Math" panose="02040503050406030204" pitchFamily="18" charset="0"/>
                            </a:rPr>
                            <m:t>τ</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up>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2</m:t>
                          </m:r>
                        </m:sub>
                      </m:sSub>
                    </m:sup>
                  </m:sSubSup>
                  <m:r>
                    <a:rPr xmlns:a="http://schemas.openxmlformats.org/drawingml/2006/main" sz="2500" i="1">
                      <a:solidFill>
                        <a:srgbClr val="000000"/>
                      </a:solidFill>
                      <a:latin typeface="Cambria Math" panose="02040503050406030204" pitchFamily="18" charset="0"/>
                    </a:rPr>
                    <m:t>-</m:t>
                  </m:r>
                  <m:sSubSup>
                    <m:e>
                      <m:limUpp>
                        <m:e>
                          <m:r>
                            <a:rPr xmlns:a="http://schemas.openxmlformats.org/drawingml/2006/main" sz="2500" i="1">
                              <a:solidFill>
                                <a:srgbClr val="000000"/>
                              </a:solidFill>
                              <a:latin typeface="Cambria Math" panose="02040503050406030204" pitchFamily="18" charset="0"/>
                            </a:rPr>
                            <m:t>τ</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s</m:t>
                      </m:r>
                    </m:sup>
                  </m:sSub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44" name="Equation"/>
          <p:cNvSpPr txBox="1"/>
          <p:nvPr/>
        </p:nvSpPr>
        <p:spPr>
          <a:xfrm>
            <a:off x="3215983" y="8366693"/>
            <a:ext cx="2480987" cy="35534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χ</m:t>
                          </m:r>
                        </m:e>
                      </m:ba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1</m:t>
                          </m:r>
                        </m:sub>
                      </m:sSub>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Sub>
                    </m:sub>
                  </m:sSub>
                  <m:sSub>
                    <m:e>
                      <m:r>
                        <a:rPr xmlns:a="http://schemas.openxmlformats.org/drawingml/2006/main" sz="2500" i="1">
                          <a:solidFill>
                            <a:srgbClr val="000000"/>
                          </a:solidFill>
                          <a:latin typeface="Cambria Math" panose="02040503050406030204" pitchFamily="18" charset="0"/>
                        </a:rPr>
                        <m:t>χ</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2</m:t>
                          </m:r>
                        </m:sub>
                      </m:sSub>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2</m:t>
                          </m:r>
                        </m:sub>
                      </m:sSub>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b>
                  </m:sSub>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45" name="Collinear jet operator in SCET"/>
          <p:cNvSpPr txBox="1"/>
          <p:nvPr/>
        </p:nvSpPr>
        <p:spPr>
          <a:xfrm>
            <a:off x="7614039" y="7312698"/>
            <a:ext cx="407840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Collinear jet operator in SCET</a:t>
            </a:r>
          </a:p>
        </p:txBody>
      </p:sp>
      <p:sp>
        <p:nvSpPr>
          <p:cNvPr id="446" name="Equation"/>
          <p:cNvSpPr txBox="1"/>
          <p:nvPr/>
        </p:nvSpPr>
        <p:spPr>
          <a:xfrm>
            <a:off x="8749407" y="7917740"/>
            <a:ext cx="1280697" cy="29825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χ</m:t>
                      </m:r>
                    </m:e>
                    <m:sub>
                      <m:r>
                        <a:rPr xmlns:a="http://schemas.openxmlformats.org/drawingml/2006/main" sz="2500" i="1">
                          <a:solidFill>
                            <a:srgbClr val="000000"/>
                          </a:solidFill>
                          <a:latin typeface="Cambria Math" panose="02040503050406030204" pitchFamily="18" charset="0"/>
                        </a:rPr>
                        <m:t>n</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W</m:t>
                      </m:r>
                    </m:e>
                    <m:sub>
                      <m:r>
                        <a:rPr xmlns:a="http://schemas.openxmlformats.org/drawingml/2006/main" sz="2500" i="1">
                          <a:solidFill>
                            <a:srgbClr val="000000"/>
                          </a:solidFill>
                          <a:latin typeface="Cambria Math" panose="02040503050406030204" pitchFamily="18" charset="0"/>
                        </a:rPr>
                        <m:t>n</m:t>
                      </m:r>
                    </m:sub>
                  </m:sSub>
                  <m:sSub>
                    <m:e>
                      <m:r>
                        <a:rPr xmlns:a="http://schemas.openxmlformats.org/drawingml/2006/main" sz="2500" i="1">
                          <a:solidFill>
                            <a:srgbClr val="000000"/>
                          </a:solidFill>
                          <a:latin typeface="Cambria Math" panose="02040503050406030204" pitchFamily="18" charset="0"/>
                        </a:rPr>
                        <m:t>ξ</m:t>
                      </m:r>
                    </m:e>
                    <m:sub>
                      <m:r>
                        <a:rPr xmlns:a="http://schemas.openxmlformats.org/drawingml/2006/main" sz="2500" i="1">
                          <a:solidFill>
                            <a:srgbClr val="000000"/>
                          </a:solidFill>
                          <a:latin typeface="Cambria Math" panose="02040503050406030204" pitchFamily="18" charset="0"/>
                        </a:rPr>
                        <m:t>n</m:t>
                      </m:r>
                    </m:sub>
                  </m:sSub>
                </m:oMath>
              </m:oMathPara>
            </a14:m>
            <a:endParaRPr sz="2500"/>
          </a:p>
        </p:txBody>
      </p:sp>
      <p:sp>
        <p:nvSpPr>
          <p:cNvPr id="447" name="Line"/>
          <p:cNvSpPr/>
          <p:nvPr/>
        </p:nvSpPr>
        <p:spPr>
          <a:xfrm flipH="1">
            <a:off x="9073762" y="8205001"/>
            <a:ext cx="359524" cy="359524"/>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448" name="Line"/>
          <p:cNvSpPr/>
          <p:nvPr/>
        </p:nvSpPr>
        <p:spPr>
          <a:xfrm>
            <a:off x="10106072" y="8205001"/>
            <a:ext cx="359524" cy="359524"/>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449" name="Collinear quark field"/>
          <p:cNvSpPr txBox="1"/>
          <p:nvPr/>
        </p:nvSpPr>
        <p:spPr>
          <a:xfrm>
            <a:off x="10117134" y="8610182"/>
            <a:ext cx="274468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Collinear quark field</a:t>
            </a:r>
          </a:p>
        </p:txBody>
      </p:sp>
      <p:sp>
        <p:nvSpPr>
          <p:cNvPr id="450" name="Collinear Wilson line (from hard or   lines)"/>
          <p:cNvSpPr txBox="1"/>
          <p:nvPr/>
        </p:nvSpPr>
        <p:spPr>
          <a:xfrm>
            <a:off x="6626628" y="8519474"/>
            <a:ext cx="2906524" cy="853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Collinear Wilson line</a:t>
            </a:r>
            <a:br/>
            <a:r>
              <a:t>(from hard or </a:t>
            </a:r>
            <a14:m>
              <m:oMath>
                <m:bar>
                  <m:barPr>
                    <m:ctrlPr>
                      <a:rPr xmlns:a="http://schemas.openxmlformats.org/drawingml/2006/main" sz="2600" i="1">
                        <a:solidFill>
                          <a:srgbClr val="000000"/>
                        </a:solidFill>
                        <a:latin typeface="Cambria Math" panose="02040503050406030204" pitchFamily="18" charset="0"/>
                      </a:rPr>
                    </m:ctrlPr>
                    <m:pos m:val="top"/>
                  </m:barPr>
                  <m:e>
                    <m:r>
                      <a:rPr xmlns:a="http://schemas.openxmlformats.org/drawingml/2006/main" sz="2600" i="1">
                        <a:solidFill>
                          <a:srgbClr val="000000"/>
                        </a:solidFill>
                        <a:latin typeface="Cambria Math" panose="02040503050406030204" pitchFamily="18" charset="0"/>
                      </a:rPr>
                      <m:t>n</m:t>
                    </m:r>
                  </m:e>
                </m:bar>
              </m:oMath>
            </a14:m>
            <a:r>
              <a:t> lines)</a:t>
            </a:r>
          </a:p>
        </p:txBody>
      </p:sp>
      <p:sp>
        <p:nvSpPr>
          <p:cNvPr id="451" name="Line"/>
          <p:cNvSpPr/>
          <p:nvPr/>
        </p:nvSpPr>
        <p:spPr>
          <a:xfrm>
            <a:off x="5093174" y="4520386"/>
            <a:ext cx="975119" cy="1"/>
          </a:xfrm>
          <a:prstGeom prst="line">
            <a:avLst/>
          </a:prstGeom>
          <a:ln w="25400">
            <a:solidFill>
              <a:srgbClr val="0000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452" name="Equation"/>
          <p:cNvSpPr txBox="1"/>
          <p:nvPr/>
        </p:nvSpPr>
        <p:spPr>
          <a:xfrm>
            <a:off x="5093174" y="4687878"/>
            <a:ext cx="975119" cy="27146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J</m:t>
                      </m:r>
                    </m:e>
                    <m:sup>
                      <m:r>
                        <a:rPr xmlns:a="http://schemas.openxmlformats.org/drawingml/2006/main" sz="2500" i="1">
                          <a:solidFill>
                            <a:srgbClr val="000000"/>
                          </a:solidFill>
                          <a:latin typeface="Cambria Math" panose="02040503050406030204" pitchFamily="18" charset="0"/>
                        </a:rPr>
                        <m:t>μ</m:t>
                      </m:r>
                    </m:sup>
                  </m:sSup>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53" name="Equation"/>
          <p:cNvSpPr txBox="1"/>
          <p:nvPr/>
        </p:nvSpPr>
        <p:spPr>
          <a:xfrm>
            <a:off x="7453209" y="4687067"/>
            <a:ext cx="908838" cy="27308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J</m:t>
                      </m:r>
                    </m:e>
                    <m:sup>
                      <m:r>
                        <a:rPr xmlns:a="http://schemas.openxmlformats.org/drawingml/2006/main" sz="2500" i="1">
                          <a:solidFill>
                            <a:srgbClr val="000000"/>
                          </a:solidFill>
                          <a:latin typeface="Cambria Math" panose="02040503050406030204" pitchFamily="18" charset="0"/>
                        </a:rPr>
                        <m:t>ν</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54" name="Line"/>
          <p:cNvSpPr/>
          <p:nvPr/>
        </p:nvSpPr>
        <p:spPr>
          <a:xfrm>
            <a:off x="7420068" y="4520386"/>
            <a:ext cx="975119" cy="1"/>
          </a:xfrm>
          <a:prstGeom prst="line">
            <a:avLst/>
          </a:prstGeom>
          <a:ln w="25400">
            <a:solidFill>
              <a:srgbClr val="000000"/>
            </a:solidFill>
            <a:miter lim="400000"/>
          </a:ln>
        </p:spPr>
        <p:txBody>
          <a:bodyPr lIns="50800" tIns="50800" rIns="50800" bIns="50800" anchor="ctr"/>
          <a:lstStyle/>
          <a:p>
            <a:pPr algn="ctr">
              <a:defRPr sz="2400">
                <a:latin typeface="+mn-lt"/>
                <a:ea typeface="+mn-ea"/>
                <a:cs typeface="+mn-cs"/>
                <a:sym typeface="Helvetica Light"/>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 Factorization Theorem"/>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rPr>
                <a:solidFill>
                  <a:srgbClr val="FF2600"/>
                </a:solidFill>
              </a:rPr>
              <a:t>: </a:t>
            </a:r>
            <a:r>
              <a:t>Factorization Theorem</a:t>
            </a:r>
            <a:endParaRPr sz="6500">
              <a:solidFill>
                <a:srgbClr val="FF2600"/>
              </a:solidFill>
            </a:endParaRPr>
          </a:p>
        </p:txBody>
      </p:sp>
      <p:sp>
        <p:nvSpPr>
          <p:cNvPr id="45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8" name="Even though we factorized the   and   collinear fields, they still interact with the soft fields through the LP SCET Lagrangian, and we can decouple the collinear fields from the soft fields by redefining the collinear fields using soft Wilson lines as f"/>
          <p:cNvSpPr txBox="1"/>
          <p:nvPr/>
        </p:nvSpPr>
        <p:spPr>
          <a:xfrm>
            <a:off x="331179" y="1456220"/>
            <a:ext cx="11966052" cy="13533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Even though we factorized the </a:t>
            </a:r>
            <a14:m>
              <m:oMath>
                <m:r>
                  <a:rPr xmlns:a="http://schemas.openxmlformats.org/drawingml/2006/main" sz="2600" i="1">
                    <a:solidFill>
                      <a:srgbClr val="000000"/>
                    </a:solidFill>
                    <a:latin typeface="Cambria Math" panose="02040503050406030204" pitchFamily="18" charset="0"/>
                  </a:rPr>
                  <m:t>n</m:t>
                </m:r>
              </m:oMath>
            </a14:m>
            <a:r>
              <a:t> and </a:t>
            </a:r>
            <a14:m>
              <m:oMath>
                <m:bar>
                  <m:barPr>
                    <m:ctrlPr>
                      <a:rPr xmlns:a="http://schemas.openxmlformats.org/drawingml/2006/main" sz="2600" i="1">
                        <a:solidFill>
                          <a:srgbClr val="000000"/>
                        </a:solidFill>
                        <a:latin typeface="Cambria Math" panose="02040503050406030204" pitchFamily="18" charset="0"/>
                      </a:rPr>
                    </m:ctrlPr>
                    <m:pos m:val="top"/>
                  </m:barPr>
                  <m:e>
                    <m:r>
                      <a:rPr xmlns:a="http://schemas.openxmlformats.org/drawingml/2006/main" sz="2600" i="1">
                        <a:solidFill>
                          <a:srgbClr val="000000"/>
                        </a:solidFill>
                        <a:latin typeface="Cambria Math" panose="02040503050406030204" pitchFamily="18" charset="0"/>
                      </a:rPr>
                      <m:t>n</m:t>
                    </m:r>
                  </m:e>
                </m:bar>
              </m:oMath>
            </a14:m>
            <a:r>
              <a:t> collinear fields, they still interact with the soft fields through the LP SCET Lagrangian, and we can decouple the collinear fields from the soft fields by redefining the collinear fields using soft Wilson lines as follows:</a:t>
            </a:r>
          </a:p>
        </p:txBody>
      </p:sp>
      <p:sp>
        <p:nvSpPr>
          <p:cNvPr id="459" name="Equation"/>
          <p:cNvSpPr txBox="1"/>
          <p:nvPr/>
        </p:nvSpPr>
        <p:spPr>
          <a:xfrm>
            <a:off x="954926" y="3909605"/>
            <a:ext cx="5790740" cy="88487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W</m:t>
                      </m:r>
                    </m:e>
                    <m:sub>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ν</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4</m:t>
                      </m:r>
                    </m:sup>
                  </m:sSup>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limLow>
                    <m:e>
                      <m:r>
                        <a:rPr xmlns:a="http://schemas.openxmlformats.org/drawingml/2006/main" sz="2500" i="1">
                          <a:solidFill>
                            <a:srgbClr val="000000"/>
                          </a:solidFill>
                          <a:latin typeface="Cambria Math" panose="02040503050406030204" pitchFamily="18" charset="0"/>
                        </a:rPr>
                        <m:t>∑</m:t>
                      </m:r>
                    </m:e>
                    <m:lim>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1</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2</m:t>
                          </m:r>
                        </m:sub>
                      </m:sSub>
                    </m:lim>
                  </m:limLow>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3</m:t>
                      </m:r>
                    </m:sup>
                  </m:sSup>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Sub>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3</m:t>
                      </m:r>
                    </m:sup>
                  </m:sSup>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2</m:t>
                      </m:r>
                    </m:sub>
                  </m:sSub>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2</m:t>
                          </m:r>
                        </m:sub>
                      </m:sSub>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x</m:t>
                          </m:r>
                        </m:e>
                        <m:sup>
                          <m:r>
                            <a:rPr xmlns:a="http://schemas.openxmlformats.org/drawingml/2006/main" sz="2500" i="1">
                              <a:solidFill>
                                <a:srgbClr val="000000"/>
                              </a:solidFill>
                              <a:latin typeface="Cambria Math" panose="02040503050406030204" pitchFamily="18" charset="0"/>
                            </a:rPr>
                            <m:t>′</m:t>
                          </m:r>
                        </m:sup>
                      </m:sSup>
                    </m:sup>
                  </m:sSup>
                </m:oMath>
              </m:oMathPara>
            </a14:m>
            <a:endParaRPr sz="2500"/>
          </a:p>
        </p:txBody>
      </p:sp>
      <p:sp>
        <p:nvSpPr>
          <p:cNvPr id="460" name="Equation"/>
          <p:cNvSpPr txBox="1"/>
          <p:nvPr/>
        </p:nvSpPr>
        <p:spPr>
          <a:xfrm>
            <a:off x="6805267" y="4181933"/>
            <a:ext cx="2480804" cy="34021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FF9200"/>
                          </a:solidFill>
                          <a:latin typeface="Cambria Math" panose="02040503050406030204" pitchFamily="18" charset="0"/>
                        </a:rPr>
                        <m:t>C</m:t>
                      </m:r>
                    </m:e>
                    <m:sub>
                      <m:r>
                        <a:rPr xmlns:a="http://schemas.openxmlformats.org/drawingml/2006/main" sz="2500" i="1">
                          <a:solidFill>
                            <a:srgbClr val="FF9200"/>
                          </a:solidFill>
                          <a:latin typeface="Cambria Math" panose="02040503050406030204" pitchFamily="18" charset="0"/>
                        </a:rPr>
                        <m:t>μ</m:t>
                      </m:r>
                    </m:sub>
                    <m:sup>
                      <m:r>
                        <a:rPr xmlns:a="http://schemas.openxmlformats.org/drawingml/2006/main" sz="2500" i="1">
                          <a:solidFill>
                            <a:srgbClr val="FF9200"/>
                          </a:solidFill>
                          <a:latin typeface="Cambria Math" panose="02040503050406030204" pitchFamily="18" charset="0"/>
                        </a:rPr>
                        <m:t>*</m:t>
                      </m:r>
                    </m:sup>
                  </m:sSubSup>
                  <m:r>
                    <a:rPr xmlns:a="http://schemas.openxmlformats.org/drawingml/2006/main" sz="2500" i="1">
                      <a:solidFill>
                        <a:srgbClr val="FF9200"/>
                      </a:solidFill>
                      <a:latin typeface="Cambria Math" panose="02040503050406030204" pitchFamily="18" charset="0"/>
                    </a:rPr>
                    <m:t>(</m:t>
                  </m:r>
                  <m:sSub>
                    <m:e>
                      <m:limUpp>
                        <m:e>
                          <m:r>
                            <a:rPr xmlns:a="http://schemas.openxmlformats.org/drawingml/2006/main" sz="2500" i="1">
                              <a:solidFill>
                                <a:srgbClr val="FF9200"/>
                              </a:solidFill>
                              <a:latin typeface="Cambria Math" panose="02040503050406030204" pitchFamily="18" charset="0"/>
                            </a:rPr>
                            <m:t>p</m:t>
                          </m:r>
                        </m:e>
                        <m:lim>
                          <m:r>
                            <a:rPr xmlns:a="http://schemas.openxmlformats.org/drawingml/2006/main" sz="2500" i="1">
                              <a:solidFill>
                                <a:srgbClr val="FF9200"/>
                              </a:solidFill>
                              <a:latin typeface="Cambria Math" panose="02040503050406030204" pitchFamily="18" charset="0"/>
                            </a:rPr>
                            <m:t>˜</m:t>
                          </m:r>
                        </m:lim>
                      </m:limUpp>
                    </m:e>
                    <m:sub>
                      <m:r>
                        <a:rPr xmlns:a="http://schemas.openxmlformats.org/drawingml/2006/main" sz="2500" i="1">
                          <a:solidFill>
                            <a:srgbClr val="FF9200"/>
                          </a:solidFill>
                          <a:latin typeface="Cambria Math" panose="02040503050406030204" pitchFamily="18" charset="0"/>
                        </a:rPr>
                        <m:t>1</m:t>
                      </m:r>
                    </m:sub>
                  </m:sSub>
                  <m:r>
                    <a:rPr xmlns:a="http://schemas.openxmlformats.org/drawingml/2006/main" sz="2500" i="1">
                      <a:solidFill>
                        <a:srgbClr val="FF9200"/>
                      </a:solidFill>
                      <a:latin typeface="Cambria Math" panose="02040503050406030204" pitchFamily="18" charset="0"/>
                    </a:rPr>
                    <m:t>,</m:t>
                  </m:r>
                  <m:sSub>
                    <m:e>
                      <m:limUpp>
                        <m:e>
                          <m:r>
                            <a:rPr xmlns:a="http://schemas.openxmlformats.org/drawingml/2006/main" sz="2500" i="1">
                              <a:solidFill>
                                <a:srgbClr val="FF9200"/>
                              </a:solidFill>
                              <a:latin typeface="Cambria Math" panose="02040503050406030204" pitchFamily="18" charset="0"/>
                            </a:rPr>
                            <m:t>p</m:t>
                          </m:r>
                        </m:e>
                        <m:lim>
                          <m:r>
                            <a:rPr xmlns:a="http://schemas.openxmlformats.org/drawingml/2006/main" sz="2500" i="1">
                              <a:solidFill>
                                <a:srgbClr val="FF9200"/>
                              </a:solidFill>
                              <a:latin typeface="Cambria Math" panose="02040503050406030204" pitchFamily="18" charset="0"/>
                            </a:rPr>
                            <m:t>˜</m:t>
                          </m:r>
                        </m:lim>
                      </m:limUpp>
                    </m:e>
                    <m:sub>
                      <m:r>
                        <a:rPr xmlns:a="http://schemas.openxmlformats.org/drawingml/2006/main" sz="2500" i="1">
                          <a:solidFill>
                            <a:srgbClr val="FF9200"/>
                          </a:solidFill>
                          <a:latin typeface="Cambria Math" panose="02040503050406030204" pitchFamily="18" charset="0"/>
                        </a:rPr>
                        <m:t>2</m:t>
                      </m:r>
                    </m:sub>
                  </m:sSub>
                  <m:r>
                    <a:rPr xmlns:a="http://schemas.openxmlformats.org/drawingml/2006/main" sz="2500" i="1">
                      <a:solidFill>
                        <a:srgbClr val="FF9200"/>
                      </a:solidFill>
                      <a:latin typeface="Cambria Math" panose="02040503050406030204" pitchFamily="18" charset="0"/>
                    </a:rPr>
                    <m:t>)</m:t>
                  </m:r>
                  <m:sSub>
                    <m:e>
                      <m:r>
                        <a:rPr xmlns:a="http://schemas.openxmlformats.org/drawingml/2006/main" sz="2500" i="1">
                          <a:solidFill>
                            <a:srgbClr val="FF9200"/>
                          </a:solidFill>
                          <a:latin typeface="Cambria Math" panose="02040503050406030204" pitchFamily="18" charset="0"/>
                        </a:rPr>
                        <m:t>C</m:t>
                      </m:r>
                    </m:e>
                    <m:sub>
                      <m:r>
                        <a:rPr xmlns:a="http://schemas.openxmlformats.org/drawingml/2006/main" sz="2500" i="1">
                          <a:solidFill>
                            <a:srgbClr val="FF9200"/>
                          </a:solidFill>
                          <a:latin typeface="Cambria Math" panose="02040503050406030204" pitchFamily="18" charset="0"/>
                        </a:rPr>
                        <m:t>μ</m:t>
                      </m:r>
                    </m:sub>
                  </m:sSub>
                  <m:r>
                    <a:rPr xmlns:a="http://schemas.openxmlformats.org/drawingml/2006/main" sz="2500" i="1">
                      <a:solidFill>
                        <a:srgbClr val="FF9200"/>
                      </a:solidFill>
                      <a:latin typeface="Cambria Math" panose="02040503050406030204" pitchFamily="18" charset="0"/>
                    </a:rPr>
                    <m:t>(</m:t>
                  </m:r>
                  <m:sSub>
                    <m:e>
                      <m:limUpp>
                        <m:e>
                          <m:r>
                            <a:rPr xmlns:a="http://schemas.openxmlformats.org/drawingml/2006/main" sz="2500" i="1">
                              <a:solidFill>
                                <a:srgbClr val="FF9200"/>
                              </a:solidFill>
                              <a:latin typeface="Cambria Math" panose="02040503050406030204" pitchFamily="18" charset="0"/>
                            </a:rPr>
                            <m:t>p</m:t>
                          </m:r>
                        </m:e>
                        <m:lim>
                          <m:r>
                            <a:rPr xmlns:a="http://schemas.openxmlformats.org/drawingml/2006/main" sz="2500" i="1">
                              <a:solidFill>
                                <a:srgbClr val="FF9200"/>
                              </a:solidFill>
                              <a:latin typeface="Cambria Math" panose="02040503050406030204" pitchFamily="18" charset="0"/>
                            </a:rPr>
                            <m:t>˜</m:t>
                          </m:r>
                        </m:lim>
                      </m:limUpp>
                    </m:e>
                    <m:sub>
                      <m:r>
                        <a:rPr xmlns:a="http://schemas.openxmlformats.org/drawingml/2006/main" sz="2500" i="1">
                          <a:solidFill>
                            <a:srgbClr val="FF9200"/>
                          </a:solidFill>
                          <a:latin typeface="Cambria Math" panose="02040503050406030204" pitchFamily="18" charset="0"/>
                        </a:rPr>
                        <m:t>1</m:t>
                      </m:r>
                    </m:sub>
                  </m:sSub>
                  <m:r>
                    <a:rPr xmlns:a="http://schemas.openxmlformats.org/drawingml/2006/main" sz="2500" i="1">
                      <a:solidFill>
                        <a:srgbClr val="FF9200"/>
                      </a:solidFill>
                      <a:latin typeface="Cambria Math" panose="02040503050406030204" pitchFamily="18" charset="0"/>
                    </a:rPr>
                    <m:t>,</m:t>
                  </m:r>
                  <m:sSub>
                    <m:e>
                      <m:limUpp>
                        <m:e>
                          <m:r>
                            <a:rPr xmlns:a="http://schemas.openxmlformats.org/drawingml/2006/main" sz="2500" i="1">
                              <a:solidFill>
                                <a:srgbClr val="FF9200"/>
                              </a:solidFill>
                              <a:latin typeface="Cambria Math" panose="02040503050406030204" pitchFamily="18" charset="0"/>
                            </a:rPr>
                            <m:t>p</m:t>
                          </m:r>
                        </m:e>
                        <m:lim>
                          <m:r>
                            <a:rPr xmlns:a="http://schemas.openxmlformats.org/drawingml/2006/main" sz="2500" i="1">
                              <a:solidFill>
                                <a:srgbClr val="FF9200"/>
                              </a:solidFill>
                              <a:latin typeface="Cambria Math" panose="02040503050406030204" pitchFamily="18" charset="0"/>
                            </a:rPr>
                            <m:t>˜</m:t>
                          </m:r>
                        </m:lim>
                      </m:limUpp>
                    </m:e>
                    <m:sub>
                      <m:r>
                        <a:rPr xmlns:a="http://schemas.openxmlformats.org/drawingml/2006/main" sz="2500" i="1">
                          <a:solidFill>
                            <a:srgbClr val="FF9200"/>
                          </a:solidFill>
                          <a:latin typeface="Cambria Math" panose="02040503050406030204" pitchFamily="18" charset="0"/>
                        </a:rPr>
                        <m:t>2</m:t>
                      </m:r>
                    </m:sub>
                  </m:sSub>
                  <m:r>
                    <a:rPr xmlns:a="http://schemas.openxmlformats.org/drawingml/2006/main" sz="2500" i="1">
                      <a:solidFill>
                        <a:srgbClr val="FF9200"/>
                      </a:solidFill>
                      <a:latin typeface="Cambria Math" panose="02040503050406030204" pitchFamily="18" charset="0"/>
                    </a:rPr>
                    <m:t>)</m:t>
                  </m:r>
                </m:oMath>
              </m:oMathPara>
            </a14:m>
            <a:endParaRPr sz="2500">
              <a:solidFill>
                <a:srgbClr val="FF9300"/>
              </a:solidFill>
            </a:endParaRPr>
          </a:p>
        </p:txBody>
      </p:sp>
      <p:sp>
        <p:nvSpPr>
          <p:cNvPr id="461" name="Wilson coefficients (matching coefficients between QCD and SCET)"/>
          <p:cNvSpPr txBox="1"/>
          <p:nvPr/>
        </p:nvSpPr>
        <p:spPr>
          <a:xfrm>
            <a:off x="9572593" y="3901192"/>
            <a:ext cx="2890935"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solidFill>
                  <a:srgbClr val="FF9300"/>
                </a:solidFill>
              </a:defRPr>
            </a:pPr>
            <a:r>
              <a:t>Wilson coefficients</a:t>
            </a:r>
            <a:br/>
            <a:r>
              <a:t>(matching coefficients between QCD and SCET) </a:t>
            </a:r>
          </a:p>
        </p:txBody>
      </p:sp>
      <p:sp>
        <p:nvSpPr>
          <p:cNvPr id="462" name="Equation"/>
          <p:cNvSpPr txBox="1"/>
          <p:nvPr/>
        </p:nvSpPr>
        <p:spPr>
          <a:xfrm>
            <a:off x="3000715" y="4984512"/>
            <a:ext cx="945631" cy="35534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b>
                  </m:sSub>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63" name="Equation"/>
          <p:cNvSpPr txBox="1"/>
          <p:nvPr/>
        </p:nvSpPr>
        <p:spPr>
          <a:xfrm>
            <a:off x="3022951" y="5700758"/>
            <a:ext cx="2862244" cy="40414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Sup>
                    <m:e>
                      <m:limUpp>
                        <m:e>
                          <m:r>
                            <a:rPr xmlns:a="http://schemas.openxmlformats.org/drawingml/2006/main" sz="2500" i="1">
                              <a:solidFill>
                                <a:srgbClr val="000000"/>
                              </a:solidFill>
                              <a:latin typeface="Cambria Math" panose="02040503050406030204" pitchFamily="18" charset="0"/>
                            </a:rPr>
                            <m:t>τ</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up>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1</m:t>
                          </m:r>
                        </m:sub>
                      </m:sSub>
                    </m:sup>
                  </m:sSubSup>
                  <m:r>
                    <a:rPr xmlns:a="http://schemas.openxmlformats.org/drawingml/2006/main" sz="2500" i="1">
                      <a:solidFill>
                        <a:srgbClr val="000000"/>
                      </a:solidFill>
                      <a:latin typeface="Cambria Math" panose="02040503050406030204" pitchFamily="18" charset="0"/>
                    </a:rPr>
                    <m:t>-</m:t>
                  </m:r>
                  <m:sSubSup>
                    <m:e>
                      <m:limUpp>
                        <m:e>
                          <m:r>
                            <a:rPr xmlns:a="http://schemas.openxmlformats.org/drawingml/2006/main" sz="2500" i="1">
                              <a:solidFill>
                                <a:srgbClr val="000000"/>
                              </a:solidFill>
                              <a:latin typeface="Cambria Math" panose="02040503050406030204" pitchFamily="18" charset="0"/>
                            </a:rPr>
                            <m:t>τ</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up>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2</m:t>
                          </m:r>
                        </m:sub>
                      </m:sSub>
                    </m:sup>
                  </m:sSubSup>
                  <m:r>
                    <a:rPr xmlns:a="http://schemas.openxmlformats.org/drawingml/2006/main" sz="2500" i="1">
                      <a:solidFill>
                        <a:srgbClr val="000000"/>
                      </a:solidFill>
                      <a:latin typeface="Cambria Math" panose="02040503050406030204" pitchFamily="18" charset="0"/>
                    </a:rPr>
                    <m:t>-</m:t>
                  </m:r>
                  <m:sSubSup>
                    <m:e>
                      <m:limUpp>
                        <m:e>
                          <m:r>
                            <a:rPr xmlns:a="http://schemas.openxmlformats.org/drawingml/2006/main" sz="2500" i="1">
                              <a:solidFill>
                                <a:srgbClr val="000000"/>
                              </a:solidFill>
                              <a:latin typeface="Cambria Math" panose="02040503050406030204" pitchFamily="18" charset="0"/>
                            </a:rPr>
                            <m:t>τ</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s</m:t>
                      </m:r>
                    </m:sup>
                  </m:sSub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64" name="Equation"/>
          <p:cNvSpPr txBox="1"/>
          <p:nvPr/>
        </p:nvSpPr>
        <p:spPr>
          <a:xfrm>
            <a:off x="3027788" y="6465800"/>
            <a:ext cx="175896" cy="17589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65" name="Implementing this to the hadronic tensor, we find"/>
          <p:cNvSpPr txBox="1"/>
          <p:nvPr/>
        </p:nvSpPr>
        <p:spPr>
          <a:xfrm>
            <a:off x="331179" y="3324979"/>
            <a:ext cx="11966052" cy="797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Implementing this to the hadronic tensor, we find</a:t>
            </a:r>
          </a:p>
        </p:txBody>
      </p:sp>
      <p:sp>
        <p:nvSpPr>
          <p:cNvPr id="466" name="Equation"/>
          <p:cNvSpPr txBox="1"/>
          <p:nvPr/>
        </p:nvSpPr>
        <p:spPr>
          <a:xfrm>
            <a:off x="5071309" y="4847842"/>
            <a:ext cx="1883426" cy="58578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bar>
                    <m:barPr>
                      <m:ctrlPr>
                        <a:rPr xmlns:a="http://schemas.openxmlformats.org/drawingml/2006/main" sz="2500" i="1">
                          <a:solidFill>
                            <a:srgbClr val="FF2600"/>
                          </a:solidFill>
                          <a:latin typeface="Cambria Math" panose="02040503050406030204" pitchFamily="18" charset="0"/>
                        </a:rPr>
                      </m:ctrlPr>
                      <m:pos m:val="top"/>
                    </m:barPr>
                    <m:e>
                      <m:r>
                        <a:rPr xmlns:a="http://schemas.openxmlformats.org/drawingml/2006/main" sz="2500" i="1">
                          <a:solidFill>
                            <a:srgbClr val="FF2600"/>
                          </a:solidFill>
                          <a:latin typeface="Cambria Math" panose="02040503050406030204" pitchFamily="18" charset="0"/>
                        </a:rPr>
                        <m:t>T</m:t>
                      </m:r>
                    </m:e>
                  </m:bar>
                  <m:d>
                    <m:dPr>
                      <m:ctrlPr>
                        <a:rPr xmlns:a="http://schemas.openxmlformats.org/drawingml/2006/main" sz="2500" i="1">
                          <a:solidFill>
                            <a:srgbClr val="FF2600"/>
                          </a:solidFill>
                          <a:latin typeface="Cambria Math" panose="02040503050406030204" pitchFamily="18" charset="0"/>
                        </a:rPr>
                      </m:ctrlPr>
                      <m:begChr m:val="["/>
                      <m:endChr m:val="]"/>
                    </m:dPr>
                    <m:e>
                      <m:sSubSup>
                        <m:e>
                          <m:r>
                            <a:rPr xmlns:a="http://schemas.openxmlformats.org/drawingml/2006/main" sz="2500" i="1">
                              <a:solidFill>
                                <a:srgbClr val="FF2600"/>
                              </a:solidFill>
                              <a:latin typeface="Cambria Math" panose="02040503050406030204" pitchFamily="18" charset="0"/>
                            </a:rPr>
                            <m:t>Y</m:t>
                          </m:r>
                        </m:e>
                        <m:sub>
                          <m:sSub>
                            <m:e>
                              <m:r>
                                <a:rPr xmlns:a="http://schemas.openxmlformats.org/drawingml/2006/main" sz="2500" i="1">
                                  <a:solidFill>
                                    <a:srgbClr val="FF2600"/>
                                  </a:solidFill>
                                  <a:latin typeface="Cambria Math" panose="02040503050406030204" pitchFamily="18" charset="0"/>
                                </a:rPr>
                                <m:t>n</m:t>
                              </m:r>
                            </m:e>
                            <m:sub>
                              <m:r>
                                <a:rPr xmlns:a="http://schemas.openxmlformats.org/drawingml/2006/main" sz="2500" i="1">
                                  <a:solidFill>
                                    <a:srgbClr val="FF2600"/>
                                  </a:solidFill>
                                  <a:latin typeface="Cambria Math" panose="02040503050406030204" pitchFamily="18" charset="0"/>
                                </a:rPr>
                                <m:t>2</m:t>
                              </m:r>
                            </m:sub>
                          </m:sSub>
                        </m:sub>
                        <m:sup>
                          <m:r>
                            <a:rPr xmlns:a="http://schemas.openxmlformats.org/drawingml/2006/main" sz="2500" i="1">
                              <a:solidFill>
                                <a:srgbClr val="FF2600"/>
                              </a:solidFill>
                              <a:latin typeface="Cambria Math" panose="02040503050406030204" pitchFamily="18" charset="0"/>
                            </a:rPr>
                            <m:t>†</m:t>
                          </m:r>
                        </m:sup>
                      </m:sSubSup>
                      <m:r>
                        <a:rPr xmlns:a="http://schemas.openxmlformats.org/drawingml/2006/main" sz="2500" i="1">
                          <a:solidFill>
                            <a:srgbClr val="FF2600"/>
                          </a:solidFill>
                          <a:latin typeface="Cambria Math" panose="02040503050406030204" pitchFamily="18" charset="0"/>
                        </a:rPr>
                        <m:t>(</m:t>
                      </m:r>
                      <m:r>
                        <a:rPr xmlns:a="http://schemas.openxmlformats.org/drawingml/2006/main" sz="2500" i="1">
                          <a:solidFill>
                            <a:srgbClr val="FF2600"/>
                          </a:solidFill>
                          <a:latin typeface="Cambria Math" panose="02040503050406030204" pitchFamily="18" charset="0"/>
                        </a:rPr>
                        <m:t>x</m:t>
                      </m:r>
                      <m:r>
                        <a:rPr xmlns:a="http://schemas.openxmlformats.org/drawingml/2006/main" sz="2500" i="1">
                          <a:solidFill>
                            <a:srgbClr val="FF2600"/>
                          </a:solidFill>
                          <a:latin typeface="Cambria Math" panose="02040503050406030204" pitchFamily="18" charset="0"/>
                        </a:rPr>
                        <m:t>)</m:t>
                      </m:r>
                      <m:sSub>
                        <m:e>
                          <m:r>
                            <a:rPr xmlns:a="http://schemas.openxmlformats.org/drawingml/2006/main" sz="2500" i="1">
                              <a:solidFill>
                                <a:srgbClr val="FF2600"/>
                              </a:solidFill>
                              <a:latin typeface="Cambria Math" panose="02040503050406030204" pitchFamily="18" charset="0"/>
                            </a:rPr>
                            <m:t>Y</m:t>
                          </m:r>
                        </m:e>
                        <m:sub>
                          <m:sSub>
                            <m:e>
                              <m:r>
                                <a:rPr xmlns:a="http://schemas.openxmlformats.org/drawingml/2006/main" sz="2500" i="1">
                                  <a:solidFill>
                                    <a:srgbClr val="FF2600"/>
                                  </a:solidFill>
                                  <a:latin typeface="Cambria Math" panose="02040503050406030204" pitchFamily="18" charset="0"/>
                                </a:rPr>
                                <m:t>n</m:t>
                              </m:r>
                            </m:e>
                            <m:sub>
                              <m:r>
                                <a:rPr xmlns:a="http://schemas.openxmlformats.org/drawingml/2006/main" sz="2500" i="1">
                                  <a:solidFill>
                                    <a:srgbClr val="FF2600"/>
                                  </a:solidFill>
                                  <a:latin typeface="Cambria Math" panose="02040503050406030204" pitchFamily="18" charset="0"/>
                                </a:rPr>
                                <m:t>1</m:t>
                              </m:r>
                            </m:sub>
                          </m:sSub>
                        </m:sub>
                      </m:sSub>
                      <m:r>
                        <a:rPr xmlns:a="http://schemas.openxmlformats.org/drawingml/2006/main" sz="2500" i="1">
                          <a:solidFill>
                            <a:srgbClr val="FF2600"/>
                          </a:solidFill>
                          <a:latin typeface="Cambria Math" panose="02040503050406030204" pitchFamily="18" charset="0"/>
                        </a:rPr>
                        <m:t>(</m:t>
                      </m:r>
                      <m:r>
                        <a:rPr xmlns:a="http://schemas.openxmlformats.org/drawingml/2006/main" sz="2500" i="1">
                          <a:solidFill>
                            <a:srgbClr val="FF2600"/>
                          </a:solidFill>
                          <a:latin typeface="Cambria Math" panose="02040503050406030204" pitchFamily="18" charset="0"/>
                        </a:rPr>
                        <m:t>x</m:t>
                      </m:r>
                      <m:r>
                        <a:rPr xmlns:a="http://schemas.openxmlformats.org/drawingml/2006/main" sz="2500" i="1">
                          <a:solidFill>
                            <a:srgbClr val="FF2600"/>
                          </a:solidFill>
                          <a:latin typeface="Cambria Math" panose="02040503050406030204" pitchFamily="18" charset="0"/>
                        </a:rPr>
                        <m:t>)</m:t>
                      </m:r>
                    </m:e>
                  </m:d>
                </m:oMath>
              </m:oMathPara>
            </a14:m>
            <a:endParaRPr sz="2500">
              <a:solidFill>
                <a:srgbClr val="FF2600"/>
              </a:solidFill>
            </a:endParaRPr>
          </a:p>
        </p:txBody>
      </p:sp>
      <p:sp>
        <p:nvSpPr>
          <p:cNvPr id="467" name="Equation"/>
          <p:cNvSpPr txBox="1"/>
          <p:nvPr/>
        </p:nvSpPr>
        <p:spPr>
          <a:xfrm>
            <a:off x="3950383" y="4990068"/>
            <a:ext cx="1032780" cy="34423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bar>
                        <m:barPr>
                          <m:ctrlPr>
                            <a:rPr xmlns:a="http://schemas.openxmlformats.org/drawingml/2006/main" sz="2500" i="1">
                              <a:solidFill>
                                <a:srgbClr val="0432FF"/>
                              </a:solidFill>
                              <a:latin typeface="Cambria Math" panose="02040503050406030204" pitchFamily="18" charset="0"/>
                            </a:rPr>
                          </m:ctrlPr>
                          <m:pos m:val="top"/>
                        </m:barPr>
                        <m:e>
                          <m:r>
                            <a:rPr xmlns:a="http://schemas.openxmlformats.org/drawingml/2006/main" sz="2500" i="1">
                              <a:solidFill>
                                <a:srgbClr val="0432FF"/>
                              </a:solidFill>
                              <a:latin typeface="Cambria Math" panose="02040503050406030204" pitchFamily="18" charset="0"/>
                            </a:rPr>
                            <m:t>χ</m:t>
                          </m:r>
                        </m:e>
                      </m:bar>
                    </m:e>
                    <m:sub>
                      <m:sSub>
                        <m:e>
                          <m:r>
                            <a:rPr xmlns:a="http://schemas.openxmlformats.org/drawingml/2006/main" sz="2500" i="1">
                              <a:solidFill>
                                <a:srgbClr val="0432FF"/>
                              </a:solidFill>
                              <a:latin typeface="Cambria Math" panose="02040503050406030204" pitchFamily="18" charset="0"/>
                            </a:rPr>
                            <m:t>n</m:t>
                          </m:r>
                        </m:e>
                        <m:sub>
                          <m:r>
                            <a:rPr xmlns:a="http://schemas.openxmlformats.org/drawingml/2006/main" sz="2500" i="1">
                              <a:solidFill>
                                <a:srgbClr val="0432FF"/>
                              </a:solidFill>
                              <a:latin typeface="Cambria Math" panose="02040503050406030204" pitchFamily="18" charset="0"/>
                            </a:rPr>
                            <m:t>2</m:t>
                          </m:r>
                        </m:sub>
                      </m:sSub>
                      <m:r>
                        <a:rPr xmlns:a="http://schemas.openxmlformats.org/drawingml/2006/main" sz="2500" i="1">
                          <a:solidFill>
                            <a:srgbClr val="0432FF"/>
                          </a:solidFill>
                          <a:latin typeface="Cambria Math" panose="02040503050406030204" pitchFamily="18" charset="0"/>
                        </a:rPr>
                        <m:t>,</m:t>
                      </m:r>
                      <m:sSub>
                        <m:e>
                          <m:limUpp>
                            <m:e>
                              <m:r>
                                <a:rPr xmlns:a="http://schemas.openxmlformats.org/drawingml/2006/main" sz="2500" i="1">
                                  <a:solidFill>
                                    <a:srgbClr val="0432FF"/>
                                  </a:solidFill>
                                  <a:latin typeface="Cambria Math" panose="02040503050406030204" pitchFamily="18" charset="0"/>
                                </a:rPr>
                                <m:t>p</m:t>
                              </m:r>
                            </m:e>
                            <m:lim>
                              <m:r>
                                <a:rPr xmlns:a="http://schemas.openxmlformats.org/drawingml/2006/main" sz="2500" i="1">
                                  <a:solidFill>
                                    <a:srgbClr val="0432FF"/>
                                  </a:solidFill>
                                  <a:latin typeface="Cambria Math" panose="02040503050406030204" pitchFamily="18" charset="0"/>
                                </a:rPr>
                                <m:t>˜</m:t>
                              </m:r>
                            </m:lim>
                          </m:limUpp>
                        </m:e>
                        <m:sub>
                          <m:r>
                            <a:rPr xmlns:a="http://schemas.openxmlformats.org/drawingml/2006/main" sz="2500" i="1">
                              <a:solidFill>
                                <a:srgbClr val="0432FF"/>
                              </a:solidFill>
                              <a:latin typeface="Cambria Math" panose="02040503050406030204" pitchFamily="18" charset="0"/>
                            </a:rPr>
                            <m:t>2</m:t>
                          </m:r>
                        </m:sub>
                      </m:sSub>
                    </m:sub>
                  </m:sSub>
                  <m:r>
                    <a:rPr xmlns:a="http://schemas.openxmlformats.org/drawingml/2006/main" sz="2500" i="1">
                      <a:solidFill>
                        <a:srgbClr val="0432FF"/>
                      </a:solidFill>
                      <a:latin typeface="Cambria Math" panose="02040503050406030204" pitchFamily="18" charset="0"/>
                    </a:rPr>
                    <m:t>(</m:t>
                  </m:r>
                  <m:sSup>
                    <m:e>
                      <m:r>
                        <a:rPr xmlns:a="http://schemas.openxmlformats.org/drawingml/2006/main" sz="2500" i="1">
                          <a:solidFill>
                            <a:srgbClr val="0432FF"/>
                          </a:solidFill>
                          <a:latin typeface="Cambria Math" panose="02040503050406030204" pitchFamily="18" charset="0"/>
                        </a:rPr>
                        <m:t>x</m:t>
                      </m:r>
                    </m:e>
                    <m:sup>
                      <m:r>
                        <a:rPr xmlns:a="http://schemas.openxmlformats.org/drawingml/2006/main" sz="2500" i="1">
                          <a:solidFill>
                            <a:srgbClr val="0432FF"/>
                          </a:solidFill>
                          <a:latin typeface="Cambria Math" panose="02040503050406030204" pitchFamily="18" charset="0"/>
                        </a:rPr>
                        <m:t>′</m:t>
                      </m:r>
                    </m:sup>
                  </m:sSup>
                  <m:r>
                    <a:rPr xmlns:a="http://schemas.openxmlformats.org/drawingml/2006/main" sz="2500" i="1">
                      <a:solidFill>
                        <a:srgbClr val="0432FF"/>
                      </a:solidFill>
                      <a:latin typeface="Cambria Math" panose="02040503050406030204" pitchFamily="18" charset="0"/>
                    </a:rPr>
                    <m:t>)</m:t>
                  </m:r>
                </m:oMath>
              </m:oMathPara>
            </a14:m>
            <a:endParaRPr sz="2500">
              <a:solidFill>
                <a:srgbClr val="0433FF"/>
              </a:solidFill>
            </a:endParaRPr>
          </a:p>
        </p:txBody>
      </p:sp>
      <p:sp>
        <p:nvSpPr>
          <p:cNvPr id="468" name="Equation"/>
          <p:cNvSpPr txBox="1"/>
          <p:nvPr/>
        </p:nvSpPr>
        <p:spPr>
          <a:xfrm>
            <a:off x="7042881" y="4968619"/>
            <a:ext cx="1012621" cy="34423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589847"/>
                          </a:solidFill>
                          <a:latin typeface="Cambria Math" panose="02040503050406030204" pitchFamily="18" charset="0"/>
                        </a:rPr>
                        <m:t>χ</m:t>
                      </m:r>
                    </m:e>
                    <m:sub>
                      <m:sSub>
                        <m:e>
                          <m:r>
                            <a:rPr xmlns:a="http://schemas.openxmlformats.org/drawingml/2006/main" sz="2500" i="1">
                              <a:solidFill>
                                <a:srgbClr val="589847"/>
                              </a:solidFill>
                              <a:latin typeface="Cambria Math" panose="02040503050406030204" pitchFamily="18" charset="0"/>
                            </a:rPr>
                            <m:t>n</m:t>
                          </m:r>
                        </m:e>
                        <m:sub>
                          <m:r>
                            <a:rPr xmlns:a="http://schemas.openxmlformats.org/drawingml/2006/main" sz="2500" i="1">
                              <a:solidFill>
                                <a:srgbClr val="589847"/>
                              </a:solidFill>
                              <a:latin typeface="Cambria Math" panose="02040503050406030204" pitchFamily="18" charset="0"/>
                            </a:rPr>
                            <m:t>1</m:t>
                          </m:r>
                        </m:sub>
                      </m:sSub>
                      <m:r>
                        <a:rPr xmlns:a="http://schemas.openxmlformats.org/drawingml/2006/main" sz="2500" i="1">
                          <a:solidFill>
                            <a:srgbClr val="589847"/>
                          </a:solidFill>
                          <a:latin typeface="Cambria Math" panose="02040503050406030204" pitchFamily="18" charset="0"/>
                        </a:rPr>
                        <m:t>,</m:t>
                      </m:r>
                      <m:sSub>
                        <m:e>
                          <m:limUpp>
                            <m:e>
                              <m:r>
                                <a:rPr xmlns:a="http://schemas.openxmlformats.org/drawingml/2006/main" sz="2500" i="1">
                                  <a:solidFill>
                                    <a:srgbClr val="589847"/>
                                  </a:solidFill>
                                  <a:latin typeface="Cambria Math" panose="02040503050406030204" pitchFamily="18" charset="0"/>
                                </a:rPr>
                                <m:t>p</m:t>
                              </m:r>
                            </m:e>
                            <m:lim>
                              <m:r>
                                <a:rPr xmlns:a="http://schemas.openxmlformats.org/drawingml/2006/main" sz="2500" i="1">
                                  <a:solidFill>
                                    <a:srgbClr val="589847"/>
                                  </a:solidFill>
                                  <a:latin typeface="Cambria Math" panose="02040503050406030204" pitchFamily="18" charset="0"/>
                                </a:rPr>
                                <m:t>˜</m:t>
                              </m:r>
                            </m:lim>
                          </m:limUpp>
                        </m:e>
                        <m:sub>
                          <m:r>
                            <a:rPr xmlns:a="http://schemas.openxmlformats.org/drawingml/2006/main" sz="2500" i="1">
                              <a:solidFill>
                                <a:srgbClr val="589847"/>
                              </a:solidFill>
                              <a:latin typeface="Cambria Math" panose="02040503050406030204" pitchFamily="18" charset="0"/>
                            </a:rPr>
                            <m:t>1</m:t>
                          </m:r>
                        </m:sub>
                      </m:sSub>
                    </m:sub>
                  </m:sSub>
                  <m:r>
                    <a:rPr xmlns:a="http://schemas.openxmlformats.org/drawingml/2006/main" sz="2500" i="1">
                      <a:solidFill>
                        <a:srgbClr val="589847"/>
                      </a:solidFill>
                      <a:latin typeface="Cambria Math" panose="02040503050406030204" pitchFamily="18" charset="0"/>
                    </a:rPr>
                    <m:t>(</m:t>
                  </m:r>
                  <m:sSup>
                    <m:e>
                      <m:r>
                        <a:rPr xmlns:a="http://schemas.openxmlformats.org/drawingml/2006/main" sz="2500" i="1">
                          <a:solidFill>
                            <a:srgbClr val="589847"/>
                          </a:solidFill>
                          <a:latin typeface="Cambria Math" panose="02040503050406030204" pitchFamily="18" charset="0"/>
                        </a:rPr>
                        <m:t>x</m:t>
                      </m:r>
                    </m:e>
                    <m:sup>
                      <m:r>
                        <a:rPr xmlns:a="http://schemas.openxmlformats.org/drawingml/2006/main" sz="2500" i="1">
                          <a:solidFill>
                            <a:srgbClr val="589847"/>
                          </a:solidFill>
                          <a:latin typeface="Cambria Math" panose="02040503050406030204" pitchFamily="18" charset="0"/>
                        </a:rPr>
                        <m:t>′</m:t>
                      </m:r>
                    </m:sup>
                  </m:sSup>
                  <m:r>
                    <a:rPr xmlns:a="http://schemas.openxmlformats.org/drawingml/2006/main" sz="2500" i="1">
                      <a:solidFill>
                        <a:srgbClr val="589847"/>
                      </a:solidFill>
                      <a:latin typeface="Cambria Math" panose="02040503050406030204" pitchFamily="18" charset="0"/>
                    </a:rPr>
                    <m:t>)</m:t>
                  </m:r>
                </m:oMath>
              </m:oMathPara>
            </a14:m>
            <a:endParaRPr sz="2500">
              <a:solidFill>
                <a:srgbClr val="589847"/>
              </a:solidFill>
            </a:endParaRPr>
          </a:p>
        </p:txBody>
      </p:sp>
      <p:sp>
        <p:nvSpPr>
          <p:cNvPr id="469" name="Equation"/>
          <p:cNvSpPr txBox="1"/>
          <p:nvPr/>
        </p:nvSpPr>
        <p:spPr>
          <a:xfrm>
            <a:off x="3324170" y="6419254"/>
            <a:ext cx="598188" cy="31978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bar>
                        <m:barPr>
                          <m:ctrlPr>
                            <a:rPr xmlns:a="http://schemas.openxmlformats.org/drawingml/2006/main" sz="2500" i="1">
                              <a:solidFill>
                                <a:srgbClr val="589847"/>
                              </a:solidFill>
                              <a:latin typeface="Cambria Math" panose="02040503050406030204" pitchFamily="18" charset="0"/>
                            </a:rPr>
                          </m:ctrlPr>
                          <m:pos m:val="top"/>
                        </m:barPr>
                        <m:e>
                          <m:r>
                            <a:rPr xmlns:a="http://schemas.openxmlformats.org/drawingml/2006/main" sz="2500" i="1">
                              <a:solidFill>
                                <a:srgbClr val="589847"/>
                              </a:solidFill>
                              <a:latin typeface="Cambria Math" panose="02040503050406030204" pitchFamily="18" charset="0"/>
                            </a:rPr>
                            <m:t>χ</m:t>
                          </m:r>
                        </m:e>
                      </m:bar>
                    </m:e>
                    <m:sub>
                      <m:sSub>
                        <m:e>
                          <m:r>
                            <a:rPr xmlns:a="http://schemas.openxmlformats.org/drawingml/2006/main" sz="2500" i="1">
                              <a:solidFill>
                                <a:srgbClr val="589847"/>
                              </a:solidFill>
                              <a:latin typeface="Cambria Math" panose="02040503050406030204" pitchFamily="18" charset="0"/>
                            </a:rPr>
                            <m:t>n</m:t>
                          </m:r>
                        </m:e>
                        <m:sub>
                          <m:r>
                            <a:rPr xmlns:a="http://schemas.openxmlformats.org/drawingml/2006/main" sz="2500" i="1">
                              <a:solidFill>
                                <a:srgbClr val="589847"/>
                              </a:solidFill>
                              <a:latin typeface="Cambria Math" panose="02040503050406030204" pitchFamily="18" charset="0"/>
                            </a:rPr>
                            <m:t>1</m:t>
                          </m:r>
                        </m:sub>
                      </m:sSub>
                      <m:r>
                        <a:rPr xmlns:a="http://schemas.openxmlformats.org/drawingml/2006/main" sz="2500" i="1">
                          <a:solidFill>
                            <a:srgbClr val="589847"/>
                          </a:solidFill>
                          <a:latin typeface="Cambria Math" panose="02040503050406030204" pitchFamily="18" charset="0"/>
                        </a:rPr>
                        <m:t>,</m:t>
                      </m:r>
                      <m:sSub>
                        <m:e>
                          <m:limUpp>
                            <m:e>
                              <m:r>
                                <a:rPr xmlns:a="http://schemas.openxmlformats.org/drawingml/2006/main" sz="2500" i="1">
                                  <a:solidFill>
                                    <a:srgbClr val="589847"/>
                                  </a:solidFill>
                                  <a:latin typeface="Cambria Math" panose="02040503050406030204" pitchFamily="18" charset="0"/>
                                </a:rPr>
                                <m:t>p</m:t>
                              </m:r>
                            </m:e>
                            <m:lim>
                              <m:r>
                                <a:rPr xmlns:a="http://schemas.openxmlformats.org/drawingml/2006/main" sz="2500" i="1">
                                  <a:solidFill>
                                    <a:srgbClr val="589847"/>
                                  </a:solidFill>
                                  <a:latin typeface="Cambria Math" panose="02040503050406030204" pitchFamily="18" charset="0"/>
                                </a:rPr>
                                <m:t>˜</m:t>
                              </m:r>
                            </m:lim>
                          </m:limUpp>
                        </m:e>
                        <m:sub>
                          <m:r>
                            <a:rPr xmlns:a="http://schemas.openxmlformats.org/drawingml/2006/main" sz="2500" i="1">
                              <a:solidFill>
                                <a:srgbClr val="589847"/>
                              </a:solidFill>
                              <a:latin typeface="Cambria Math" panose="02040503050406030204" pitchFamily="18" charset="0"/>
                            </a:rPr>
                            <m:t>1</m:t>
                          </m:r>
                        </m:sub>
                      </m:sSub>
                    </m:sub>
                  </m:sSub>
                </m:oMath>
              </m:oMathPara>
            </a14:m>
            <a:endParaRPr sz="2500">
              <a:solidFill>
                <a:srgbClr val="589847"/>
              </a:solidFill>
            </a:endParaRPr>
          </a:p>
        </p:txBody>
      </p:sp>
      <p:sp>
        <p:nvSpPr>
          <p:cNvPr id="470" name="Equation"/>
          <p:cNvSpPr txBox="1"/>
          <p:nvPr/>
        </p:nvSpPr>
        <p:spPr>
          <a:xfrm>
            <a:off x="7125198" y="6415000"/>
            <a:ext cx="585480" cy="35534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b>
                  </m:sSub>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71" name="Equation"/>
          <p:cNvSpPr txBox="1"/>
          <p:nvPr/>
        </p:nvSpPr>
        <p:spPr>
          <a:xfrm>
            <a:off x="6074844" y="6393854"/>
            <a:ext cx="967967" cy="34360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432FF"/>
                          </a:solidFill>
                          <a:latin typeface="Cambria Math" panose="02040503050406030204" pitchFamily="18" charset="0"/>
                        </a:rPr>
                        <m:t>χ</m:t>
                      </m:r>
                    </m:e>
                    <m:sub>
                      <m:sSub>
                        <m:e>
                          <m:r>
                            <a:rPr xmlns:a="http://schemas.openxmlformats.org/drawingml/2006/main" sz="2500" i="1">
                              <a:solidFill>
                                <a:srgbClr val="0432FF"/>
                              </a:solidFill>
                              <a:latin typeface="Cambria Math" panose="02040503050406030204" pitchFamily="18" charset="0"/>
                            </a:rPr>
                            <m:t>n</m:t>
                          </m:r>
                        </m:e>
                        <m:sub>
                          <m:r>
                            <a:rPr xmlns:a="http://schemas.openxmlformats.org/drawingml/2006/main" sz="2500" i="1">
                              <a:solidFill>
                                <a:srgbClr val="0432FF"/>
                              </a:solidFill>
                              <a:latin typeface="Cambria Math" panose="02040503050406030204" pitchFamily="18" charset="0"/>
                            </a:rPr>
                            <m:t>2</m:t>
                          </m:r>
                        </m:sub>
                      </m:sSub>
                      <m:r>
                        <a:rPr xmlns:a="http://schemas.openxmlformats.org/drawingml/2006/main" sz="2500" i="1">
                          <a:solidFill>
                            <a:srgbClr val="0432FF"/>
                          </a:solidFill>
                          <a:latin typeface="Cambria Math" panose="02040503050406030204" pitchFamily="18" charset="0"/>
                        </a:rPr>
                        <m:t>,</m:t>
                      </m:r>
                      <m:sSub>
                        <m:e>
                          <m:limUpp>
                            <m:e>
                              <m:r>
                                <a:rPr xmlns:a="http://schemas.openxmlformats.org/drawingml/2006/main" sz="2500" i="1">
                                  <a:solidFill>
                                    <a:srgbClr val="0432FF"/>
                                  </a:solidFill>
                                  <a:latin typeface="Cambria Math" panose="02040503050406030204" pitchFamily="18" charset="0"/>
                                </a:rPr>
                                <m:t>p</m:t>
                              </m:r>
                            </m:e>
                            <m:lim>
                              <m:r>
                                <a:rPr xmlns:a="http://schemas.openxmlformats.org/drawingml/2006/main" sz="2500" i="1">
                                  <a:solidFill>
                                    <a:srgbClr val="0432FF"/>
                                  </a:solidFill>
                                  <a:latin typeface="Cambria Math" panose="02040503050406030204" pitchFamily="18" charset="0"/>
                                </a:rPr>
                                <m:t>˜</m:t>
                              </m:r>
                            </m:lim>
                          </m:limUpp>
                        </m:e>
                        <m:sub>
                          <m:r>
                            <a:rPr xmlns:a="http://schemas.openxmlformats.org/drawingml/2006/main" sz="2500" i="1">
                              <a:solidFill>
                                <a:srgbClr val="0432FF"/>
                              </a:solidFill>
                              <a:latin typeface="Cambria Math" panose="02040503050406030204" pitchFamily="18" charset="0"/>
                            </a:rPr>
                            <m:t>2</m:t>
                          </m:r>
                        </m:sub>
                      </m:sSub>
                    </m:sub>
                  </m:sSub>
                  <m:r>
                    <a:rPr xmlns:a="http://schemas.openxmlformats.org/drawingml/2006/main" sz="2500" i="1">
                      <a:solidFill>
                        <a:srgbClr val="0432FF"/>
                      </a:solidFill>
                      <a:latin typeface="Cambria Math" panose="02040503050406030204" pitchFamily="18" charset="0"/>
                    </a:rPr>
                    <m:t>(</m:t>
                  </m:r>
                  <m:r>
                    <a:rPr xmlns:a="http://schemas.openxmlformats.org/drawingml/2006/main" sz="2500" i="1">
                      <a:solidFill>
                        <a:srgbClr val="0432FF"/>
                      </a:solidFill>
                      <a:latin typeface="Cambria Math" panose="02040503050406030204" pitchFamily="18" charset="0"/>
                    </a:rPr>
                    <m:t>0</m:t>
                  </m:r>
                  <m:r>
                    <a:rPr xmlns:a="http://schemas.openxmlformats.org/drawingml/2006/main" sz="2500" i="1">
                      <a:solidFill>
                        <a:srgbClr val="0432FF"/>
                      </a:solidFill>
                      <a:latin typeface="Cambria Math" panose="02040503050406030204" pitchFamily="18" charset="0"/>
                    </a:rPr>
                    <m:t>)</m:t>
                  </m:r>
                </m:oMath>
              </m:oMathPara>
            </a14:m>
            <a:endParaRPr sz="2500">
              <a:solidFill>
                <a:srgbClr val="0433FF"/>
              </a:solidFill>
            </a:endParaRPr>
          </a:p>
        </p:txBody>
      </p:sp>
      <p:sp>
        <p:nvSpPr>
          <p:cNvPr id="472" name="Equation"/>
          <p:cNvSpPr txBox="1"/>
          <p:nvPr/>
        </p:nvSpPr>
        <p:spPr>
          <a:xfrm>
            <a:off x="4042844" y="6286254"/>
            <a:ext cx="1900254" cy="58578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FF2600"/>
                      </a:solidFill>
                      <a:latin typeface="Cambria Math" panose="02040503050406030204" pitchFamily="18" charset="0"/>
                    </a:rPr>
                    <m:t>T</m:t>
                  </m:r>
                  <m:d>
                    <m:dPr>
                      <m:ctrlPr>
                        <a:rPr xmlns:a="http://schemas.openxmlformats.org/drawingml/2006/main" sz="2500" i="1">
                          <a:solidFill>
                            <a:srgbClr val="FF2600"/>
                          </a:solidFill>
                          <a:latin typeface="Cambria Math" panose="02040503050406030204" pitchFamily="18" charset="0"/>
                        </a:rPr>
                      </m:ctrlPr>
                      <m:begChr m:val="["/>
                      <m:endChr m:val="]"/>
                    </m:dPr>
                    <m:e>
                      <m:sSubSup>
                        <m:e>
                          <m:r>
                            <a:rPr xmlns:a="http://schemas.openxmlformats.org/drawingml/2006/main" sz="2500" i="1">
                              <a:solidFill>
                                <a:srgbClr val="FF2600"/>
                              </a:solidFill>
                              <a:latin typeface="Cambria Math" panose="02040503050406030204" pitchFamily="18" charset="0"/>
                            </a:rPr>
                            <m:t>Y</m:t>
                          </m:r>
                        </m:e>
                        <m:sub>
                          <m:sSub>
                            <m:e>
                              <m:r>
                                <a:rPr xmlns:a="http://schemas.openxmlformats.org/drawingml/2006/main" sz="2500" i="1">
                                  <a:solidFill>
                                    <a:srgbClr val="FF2600"/>
                                  </a:solidFill>
                                  <a:latin typeface="Cambria Math" panose="02040503050406030204" pitchFamily="18" charset="0"/>
                                </a:rPr>
                                <m:t>n</m:t>
                              </m:r>
                            </m:e>
                            <m:sub>
                              <m:r>
                                <a:rPr xmlns:a="http://schemas.openxmlformats.org/drawingml/2006/main" sz="2500" i="1">
                                  <a:solidFill>
                                    <a:srgbClr val="FF2600"/>
                                  </a:solidFill>
                                  <a:latin typeface="Cambria Math" panose="02040503050406030204" pitchFamily="18" charset="0"/>
                                </a:rPr>
                                <m:t>1</m:t>
                              </m:r>
                            </m:sub>
                          </m:sSub>
                        </m:sub>
                        <m:sup>
                          <m:r>
                            <a:rPr xmlns:a="http://schemas.openxmlformats.org/drawingml/2006/main" sz="2500" i="1">
                              <a:solidFill>
                                <a:srgbClr val="FF2600"/>
                              </a:solidFill>
                              <a:latin typeface="Cambria Math" panose="02040503050406030204" pitchFamily="18" charset="0"/>
                            </a:rPr>
                            <m:t>†</m:t>
                          </m:r>
                        </m:sup>
                      </m:sSubSup>
                      <m:r>
                        <a:rPr xmlns:a="http://schemas.openxmlformats.org/drawingml/2006/main" sz="2500" i="1">
                          <a:solidFill>
                            <a:srgbClr val="FF2600"/>
                          </a:solidFill>
                          <a:latin typeface="Cambria Math" panose="02040503050406030204" pitchFamily="18" charset="0"/>
                        </a:rPr>
                        <m:t>(</m:t>
                      </m:r>
                      <m:r>
                        <a:rPr xmlns:a="http://schemas.openxmlformats.org/drawingml/2006/main" sz="2500" i="1">
                          <a:solidFill>
                            <a:srgbClr val="FF2600"/>
                          </a:solidFill>
                          <a:latin typeface="Cambria Math" panose="02040503050406030204" pitchFamily="18" charset="0"/>
                        </a:rPr>
                        <m:t>0</m:t>
                      </m:r>
                      <m:r>
                        <a:rPr xmlns:a="http://schemas.openxmlformats.org/drawingml/2006/main" sz="2500" i="1">
                          <a:solidFill>
                            <a:srgbClr val="FF2600"/>
                          </a:solidFill>
                          <a:latin typeface="Cambria Math" panose="02040503050406030204" pitchFamily="18" charset="0"/>
                        </a:rPr>
                        <m:t>)</m:t>
                      </m:r>
                      <m:sSub>
                        <m:e>
                          <m:r>
                            <a:rPr xmlns:a="http://schemas.openxmlformats.org/drawingml/2006/main" sz="2500" i="1">
                              <a:solidFill>
                                <a:srgbClr val="FF2600"/>
                              </a:solidFill>
                              <a:latin typeface="Cambria Math" panose="02040503050406030204" pitchFamily="18" charset="0"/>
                            </a:rPr>
                            <m:t>Y</m:t>
                          </m:r>
                        </m:e>
                        <m:sub>
                          <m:sSub>
                            <m:e>
                              <m:r>
                                <a:rPr xmlns:a="http://schemas.openxmlformats.org/drawingml/2006/main" sz="2500" i="1">
                                  <a:solidFill>
                                    <a:srgbClr val="FF2600"/>
                                  </a:solidFill>
                                  <a:latin typeface="Cambria Math" panose="02040503050406030204" pitchFamily="18" charset="0"/>
                                </a:rPr>
                                <m:t>n</m:t>
                              </m:r>
                            </m:e>
                            <m:sub>
                              <m:r>
                                <a:rPr xmlns:a="http://schemas.openxmlformats.org/drawingml/2006/main" sz="2500" i="1">
                                  <a:solidFill>
                                    <a:srgbClr val="FF2600"/>
                                  </a:solidFill>
                                  <a:latin typeface="Cambria Math" panose="02040503050406030204" pitchFamily="18" charset="0"/>
                                </a:rPr>
                                <m:t>2</m:t>
                              </m:r>
                            </m:sub>
                          </m:sSub>
                        </m:sub>
                      </m:sSub>
                      <m:r>
                        <a:rPr xmlns:a="http://schemas.openxmlformats.org/drawingml/2006/main" sz="2500" i="1">
                          <a:solidFill>
                            <a:srgbClr val="FF2600"/>
                          </a:solidFill>
                          <a:latin typeface="Cambria Math" panose="02040503050406030204" pitchFamily="18" charset="0"/>
                        </a:rPr>
                        <m:t>(</m:t>
                      </m:r>
                      <m:r>
                        <a:rPr xmlns:a="http://schemas.openxmlformats.org/drawingml/2006/main" sz="2500" i="1">
                          <a:solidFill>
                            <a:srgbClr val="FF2600"/>
                          </a:solidFill>
                          <a:latin typeface="Cambria Math" panose="02040503050406030204" pitchFamily="18" charset="0"/>
                        </a:rPr>
                        <m:t>0</m:t>
                      </m:r>
                      <m:r>
                        <a:rPr xmlns:a="http://schemas.openxmlformats.org/drawingml/2006/main" sz="2500" i="1">
                          <a:solidFill>
                            <a:srgbClr val="FF2600"/>
                          </a:solidFill>
                          <a:latin typeface="Cambria Math" panose="02040503050406030204" pitchFamily="18" charset="0"/>
                        </a:rPr>
                        <m:t>)</m:t>
                      </m:r>
                    </m:e>
                  </m:d>
                </m:oMath>
              </m:oMathPara>
            </a14:m>
            <a:endParaRPr sz="2500">
              <a:solidFill>
                <a:srgbClr val="FF2600"/>
              </a:solidFill>
            </a:endParaRPr>
          </a:p>
        </p:txBody>
      </p:sp>
      <p:sp>
        <p:nvSpPr>
          <p:cNvPr id="473" name="Now, collinear fields and soft fields are factorized and computed separately at each specific physical scale."/>
          <p:cNvSpPr txBox="1"/>
          <p:nvPr/>
        </p:nvSpPr>
        <p:spPr>
          <a:xfrm>
            <a:off x="8601000" y="5115429"/>
            <a:ext cx="4111508"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Now, collinear fields and soft fields are factorized and computed separately at each specific physical scale. </a:t>
            </a:r>
          </a:p>
        </p:txBody>
      </p:sp>
      <p:sp>
        <p:nvSpPr>
          <p:cNvPr id="474" name="Equation"/>
          <p:cNvSpPr txBox="1"/>
          <p:nvPr/>
        </p:nvSpPr>
        <p:spPr>
          <a:xfrm>
            <a:off x="5846726" y="2909183"/>
            <a:ext cx="1311349" cy="28873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χ</m:t>
                      </m:r>
                    </m:e>
                    <m:sub>
                      <m:r>
                        <a:rPr xmlns:a="http://schemas.openxmlformats.org/drawingml/2006/main" sz="2500" i="1">
                          <a:solidFill>
                            <a:srgbClr val="000000"/>
                          </a:solidFill>
                          <a:latin typeface="Cambria Math" panose="02040503050406030204" pitchFamily="18" charset="0"/>
                        </a:rPr>
                        <m:t>n</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Y</m:t>
                      </m:r>
                    </m:e>
                    <m:sub>
                      <m:r>
                        <a:rPr xmlns:a="http://schemas.openxmlformats.org/drawingml/2006/main" sz="2500" i="1">
                          <a:solidFill>
                            <a:srgbClr val="000000"/>
                          </a:solidFill>
                          <a:latin typeface="Cambria Math" panose="02040503050406030204" pitchFamily="18" charset="0"/>
                        </a:rPr>
                        <m:t>n</m:t>
                      </m:r>
                    </m:sub>
                  </m:sSub>
                  <m:sSub>
                    <m:e>
                      <m:r>
                        <a:rPr xmlns:a="http://schemas.openxmlformats.org/drawingml/2006/main" sz="2500" i="1">
                          <a:solidFill>
                            <a:srgbClr val="000000"/>
                          </a:solidFill>
                          <a:latin typeface="Cambria Math" panose="02040503050406030204" pitchFamily="18" charset="0"/>
                        </a:rPr>
                        <m:t>χ</m:t>
                      </m:r>
                    </m:e>
                    <m:sub>
                      <m:r>
                        <a:rPr xmlns:a="http://schemas.openxmlformats.org/drawingml/2006/main" sz="2500" i="1">
                          <a:solidFill>
                            <a:srgbClr val="000000"/>
                          </a:solidFill>
                          <a:latin typeface="Cambria Math" panose="02040503050406030204" pitchFamily="18" charset="0"/>
                        </a:rPr>
                        <m:t>n</m:t>
                      </m:r>
                    </m:sub>
                  </m:sSub>
                </m:oMath>
              </m:oMathPara>
            </a14:m>
            <a:endParaRPr sz="2500"/>
          </a:p>
        </p:txBody>
      </p:sp>
      <p:sp>
        <p:nvSpPr>
          <p:cNvPr id="475" name="Similarly, we can factorize the measurement function inserting delta function identities:"/>
          <p:cNvSpPr txBox="1"/>
          <p:nvPr/>
        </p:nvSpPr>
        <p:spPr>
          <a:xfrm>
            <a:off x="425273" y="7083556"/>
            <a:ext cx="4411628"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Similarly, we can factorize the measurement function inserting delta function identities:</a:t>
            </a:r>
          </a:p>
        </p:txBody>
      </p:sp>
      <p:pic>
        <p:nvPicPr>
          <p:cNvPr id="476" name="Screenshot 2025-03-20 at 1.37.16 PM.png" descr="Screenshot 2025-03-20 at 1.37.16 PM.png"/>
          <p:cNvPicPr>
            <a:picLocks noChangeAspect="1"/>
          </p:cNvPicPr>
          <p:nvPr/>
        </p:nvPicPr>
        <p:blipFill>
          <a:blip r:embed="rId2">
            <a:extLst/>
          </a:blip>
          <a:stretch>
            <a:fillRect/>
          </a:stretch>
        </p:blipFill>
        <p:spPr>
          <a:xfrm>
            <a:off x="4766859" y="7083556"/>
            <a:ext cx="8055510" cy="229416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Rounded Rectangle"/>
          <p:cNvSpPr/>
          <p:nvPr/>
        </p:nvSpPr>
        <p:spPr>
          <a:xfrm>
            <a:off x="7959339" y="2262145"/>
            <a:ext cx="3300531" cy="994491"/>
          </a:xfrm>
          <a:prstGeom prst="roundRect">
            <a:avLst>
              <a:gd name="adj" fmla="val 25314"/>
            </a:avLst>
          </a:prstGeom>
          <a:solidFill>
            <a:srgbClr val="FF40FF">
              <a:alpha val="79646"/>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479" name="Rounded Rectangle"/>
          <p:cNvSpPr/>
          <p:nvPr/>
        </p:nvSpPr>
        <p:spPr>
          <a:xfrm>
            <a:off x="3001652" y="5045490"/>
            <a:ext cx="9205964" cy="680818"/>
          </a:xfrm>
          <a:prstGeom prst="roundRect">
            <a:avLst>
              <a:gd name="adj" fmla="val 27981"/>
            </a:avLst>
          </a:prstGeom>
          <a:solidFill>
            <a:srgbClr val="B6D598">
              <a:alpha val="50000"/>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480" name="Rounded Rectangle"/>
          <p:cNvSpPr/>
          <p:nvPr/>
        </p:nvSpPr>
        <p:spPr>
          <a:xfrm>
            <a:off x="3001652" y="4236875"/>
            <a:ext cx="9205964" cy="680818"/>
          </a:xfrm>
          <a:prstGeom prst="roundRect">
            <a:avLst>
              <a:gd name="adj" fmla="val 27981"/>
            </a:avLst>
          </a:prstGeom>
          <a:solidFill>
            <a:srgbClr val="95B6FA">
              <a:alpha val="50000"/>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481" name="Rounded Rectangle"/>
          <p:cNvSpPr/>
          <p:nvPr/>
        </p:nvSpPr>
        <p:spPr>
          <a:xfrm>
            <a:off x="3001652" y="3315651"/>
            <a:ext cx="6600275" cy="805698"/>
          </a:xfrm>
          <a:prstGeom prst="roundRect">
            <a:avLst>
              <a:gd name="adj" fmla="val 23644"/>
            </a:avLst>
          </a:prstGeom>
          <a:solidFill>
            <a:srgbClr val="FF2600">
              <a:alpha val="50000"/>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482" name="Rounded Rectangle"/>
          <p:cNvSpPr/>
          <p:nvPr/>
        </p:nvSpPr>
        <p:spPr>
          <a:xfrm>
            <a:off x="5423346" y="2416566"/>
            <a:ext cx="2497582" cy="761385"/>
          </a:xfrm>
          <a:prstGeom prst="roundRect">
            <a:avLst>
              <a:gd name="adj" fmla="val 25020"/>
            </a:avLst>
          </a:prstGeom>
          <a:solidFill>
            <a:srgbClr val="F8CE8B">
              <a:alpha val="79646"/>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483" name=": Factorization Theorem"/>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rPr>
                <a:solidFill>
                  <a:srgbClr val="FF2600"/>
                </a:solidFill>
              </a:rPr>
              <a:t>: </a:t>
            </a:r>
            <a:r>
              <a:t>Factorization Theorem</a:t>
            </a:r>
            <a:endParaRPr sz="6500">
              <a:solidFill>
                <a:srgbClr val="FF2600"/>
              </a:solidFill>
            </a:endParaRPr>
          </a:p>
        </p:txBody>
      </p:sp>
      <p:sp>
        <p:nvSpPr>
          <p:cNvPr id="48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5" name="Rearranging operators and performing integrations in label momenta, we finally find"/>
          <p:cNvSpPr txBox="1"/>
          <p:nvPr/>
        </p:nvSpPr>
        <p:spPr>
          <a:xfrm>
            <a:off x="519374" y="1363169"/>
            <a:ext cx="11966052" cy="797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Rearranging operators and performing integrations in label momenta, we finally find</a:t>
            </a:r>
          </a:p>
        </p:txBody>
      </p:sp>
      <p:sp>
        <p:nvSpPr>
          <p:cNvPr id="486" name="Equation"/>
          <p:cNvSpPr txBox="1"/>
          <p:nvPr/>
        </p:nvSpPr>
        <p:spPr>
          <a:xfrm>
            <a:off x="1004890" y="2368865"/>
            <a:ext cx="10110994" cy="78105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W</m:t>
                      </m:r>
                    </m:e>
                    <m:sub>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ν</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2</m:t>
                      </m:r>
                    </m:sup>
                  </m:sSup>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S</m:t>
                      </m:r>
                    </m:sub>
                  </m:sSub>
                  <m:sSubSup>
                    <m:e>
                      <m:r>
                        <a:rPr xmlns:a="http://schemas.openxmlformats.org/drawingml/2006/main" sz="2500" i="1">
                          <a:solidFill>
                            <a:srgbClr val="000000"/>
                          </a:solidFill>
                          <a:latin typeface="Cambria Math" panose="02040503050406030204" pitchFamily="18" charset="0"/>
                        </a:rPr>
                        <m:t>C</m:t>
                      </m:r>
                    </m:e>
                    <m:sub>
                      <m:r>
                        <a:rPr xmlns:a="http://schemas.openxmlformats.org/drawingml/2006/main" sz="2500" i="1">
                          <a:solidFill>
                            <a:srgbClr val="000000"/>
                          </a:solidFill>
                          <a:latin typeface="Cambria Math" panose="02040503050406030204" pitchFamily="18" charset="0"/>
                        </a:rPr>
                        <m:t>μ</m:t>
                      </m:r>
                    </m:sub>
                    <m:sup>
                      <m:r>
                        <a:rPr xmlns:a="http://schemas.openxmlformats.org/drawingml/2006/main" sz="2500" i="1">
                          <a:solidFill>
                            <a:srgbClr val="000000"/>
                          </a:solidFill>
                          <a:latin typeface="Cambria Math" panose="02040503050406030204" pitchFamily="18" charset="0"/>
                        </a:rPr>
                        <m:t>*</m:t>
                      </m:r>
                    </m:sup>
                  </m:sSubSup>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C</m:t>
                      </m:r>
                    </m:e>
                    <m:sub>
                      <m:r>
                        <a:rPr xmlns:a="http://schemas.openxmlformats.org/drawingml/2006/main" sz="2500" i="1">
                          <a:solidFill>
                            <a:srgbClr val="000000"/>
                          </a:solidFill>
                          <a:latin typeface="Cambria Math" panose="02040503050406030204" pitchFamily="18" charset="0"/>
                        </a:rPr>
                        <m:t>μ</m:t>
                      </m:r>
                    </m:sub>
                  </m:sSub>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d>
                    <m:dPr>
                      <m:ctrlPr>
                        <a:rPr xmlns:a="http://schemas.openxmlformats.org/drawingml/2006/main" sz="2500" i="1">
                          <a:solidFill>
                            <a:srgbClr val="000000"/>
                          </a:solidFill>
                          <a:latin typeface="Cambria Math" panose="02040503050406030204" pitchFamily="18" charset="0"/>
                        </a:rPr>
                      </m:ctrlPr>
                    </m:dPr>
                    <m:e>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J</m:t>
                              </m:r>
                            </m:sub>
                          </m:sSub>
                        </m:num>
                        <m:den>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num>
                        <m:den>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S</m:t>
                              </m:r>
                            </m:sub>
                          </m:sSub>
                        </m:num>
                        <m:den>
                          <m:r>
                            <a:rPr xmlns:a="http://schemas.openxmlformats.org/drawingml/2006/main" sz="2500" i="1">
                              <a:solidFill>
                                <a:srgbClr val="000000"/>
                              </a:solidFill>
                              <a:latin typeface="Cambria Math" panose="02040503050406030204" pitchFamily="18" charset="0"/>
                            </a:rPr>
                            <m:t>Q</m:t>
                          </m:r>
                        </m:den>
                      </m:f>
                    </m:e>
                  </m:d>
                </m:oMath>
              </m:oMathPara>
            </a14:m>
            <a:endParaRPr sz="2500"/>
          </a:p>
        </p:txBody>
      </p:sp>
      <p:sp>
        <p:nvSpPr>
          <p:cNvPr id="487" name="Equation"/>
          <p:cNvSpPr txBox="1"/>
          <p:nvPr/>
        </p:nvSpPr>
        <p:spPr>
          <a:xfrm>
            <a:off x="2806772" y="3434108"/>
            <a:ext cx="6584675" cy="58578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d>
                    <m:dPr>
                      <m:ctrlPr>
                        <a:rPr xmlns:a="http://schemas.openxmlformats.org/drawingml/2006/main" sz="2500" i="1">
                          <a:solidFill>
                            <a:srgbClr val="000000"/>
                          </a:solidFill>
                          <a:latin typeface="Cambria Math" panose="02040503050406030204" pitchFamily="18" charset="0"/>
                        </a:rPr>
                      </m:ctrlPr>
                      <m:begChr m:val="["/>
                      <m:endChr m:val="]"/>
                    </m:dPr>
                    <m:e>
                      <m:sSubSup>
                        <m:e>
                          <m:r>
                            <a:rPr xmlns:a="http://schemas.openxmlformats.org/drawingml/2006/main" sz="2500" i="1">
                              <a:solidFill>
                                <a:srgbClr val="000000"/>
                              </a:solidFill>
                              <a:latin typeface="Cambria Math" panose="02040503050406030204" pitchFamily="18" charset="0"/>
                            </a:rPr>
                            <m:t>Y</m:t>
                          </m:r>
                        </m:e>
                        <m:sub>
                          <m:sSubSup>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m:t>
                              </m:r>
                            </m:sup>
                          </m:sSubSup>
                        </m:sub>
                        <m:sup>
                          <m:r>
                            <a:rPr xmlns:a="http://schemas.openxmlformats.org/drawingml/2006/main" sz="2500" i="1">
                              <a:solidFill>
                                <a:srgbClr val="000000"/>
                              </a:solidFill>
                              <a:latin typeface="Cambria Math" panose="02040503050406030204" pitchFamily="18" charset="0"/>
                            </a:rPr>
                            <m:t>†</m:t>
                          </m:r>
                        </m:sup>
                      </m:sSubSup>
                      <m:sSub>
                        <m:e>
                          <m:r>
                            <a:rPr xmlns:a="http://schemas.openxmlformats.org/drawingml/2006/main" sz="2500" i="1">
                              <a:solidFill>
                                <a:srgbClr val="000000"/>
                              </a:solidFill>
                              <a:latin typeface="Cambria Math" panose="02040503050406030204" pitchFamily="18" charset="0"/>
                            </a:rPr>
                            <m:t>Y</m:t>
                          </m:r>
                        </m:e>
                        <m:sub>
                          <m:sSubSup>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up>
                              <m:r>
                                <a:rPr xmlns:a="http://schemas.openxmlformats.org/drawingml/2006/main" sz="2500" i="1">
                                  <a:solidFill>
                                    <a:srgbClr val="000000"/>
                                  </a:solidFill>
                                  <a:latin typeface="Cambria Math" panose="02040503050406030204" pitchFamily="18" charset="0"/>
                                </a:rPr>
                                <m:t>′</m:t>
                              </m:r>
                            </m:sup>
                          </m:sSubSup>
                        </m:sub>
                      </m:sSub>
                    </m:e>
                  </m:d>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m:t>
                      </m:r>
                    </m:sup>
                  </m:sSubSup>
                  <m:sSubSup>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m:t>
                      </m:r>
                    </m:sup>
                  </m:sSub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up>
                      <m:r>
                        <a:rPr xmlns:a="http://schemas.openxmlformats.org/drawingml/2006/main" sz="2500" i="1">
                          <a:solidFill>
                            <a:srgbClr val="000000"/>
                          </a:solidFill>
                          <a:latin typeface="Cambria Math" panose="02040503050406030204" pitchFamily="18" charset="0"/>
                        </a:rPr>
                        <m:t>′</m:t>
                      </m:r>
                    </m:sup>
                  </m:sSubSup>
                  <m:r>
                    <a:rPr xmlns:a="http://schemas.openxmlformats.org/drawingml/2006/main" sz="2500" i="1">
                      <a:solidFill>
                        <a:srgbClr val="000000"/>
                      </a:solidFill>
                      <a:latin typeface="Cambria Math" panose="02040503050406030204" pitchFamily="18" charset="0"/>
                    </a:rPr>
                    <m:t>⋅</m:t>
                  </m:r>
                  <m:sSubSup>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B</m:t>
                      </m:r>
                    </m:sub>
                    <m:sup>
                      <m:r>
                        <a:rPr xmlns:a="http://schemas.openxmlformats.org/drawingml/2006/main" sz="2500" i="1">
                          <a:solidFill>
                            <a:srgbClr val="000000"/>
                          </a:solidFill>
                          <a:latin typeface="Cambria Math" panose="02040503050406030204" pitchFamily="18" charset="0"/>
                        </a:rPr>
                        <m:t>′</m:t>
                      </m:r>
                    </m:sup>
                  </m:sSubSup>
                  <m:r>
                    <a:rPr xmlns:a="http://schemas.openxmlformats.org/drawingml/2006/main" sz="2500" i="1">
                      <a:solidFill>
                        <a:srgbClr val="000000"/>
                      </a:solidFill>
                      <a:latin typeface="Cambria Math" panose="02040503050406030204" pitchFamily="18" charset="0"/>
                    </a:rPr>
                    <m:t>)</m:t>
                  </m:r>
                  <m:d>
                    <m:dPr>
                      <m:ctrlPr>
                        <a:rPr xmlns:a="http://schemas.openxmlformats.org/drawingml/2006/main" sz="2500" i="1">
                          <a:solidFill>
                            <a:srgbClr val="000000"/>
                          </a:solidFill>
                          <a:latin typeface="Cambria Math" panose="02040503050406030204" pitchFamily="18" charset="0"/>
                        </a:rPr>
                      </m:ctrlPr>
                      <m:begChr m:val="["/>
                      <m:endChr m:val="]"/>
                    </m:dPr>
                    <m:e>
                      <m:sSubSup>
                        <m:e>
                          <m:r>
                            <a:rPr xmlns:a="http://schemas.openxmlformats.org/drawingml/2006/main" sz="2500" i="1">
                              <a:solidFill>
                                <a:srgbClr val="000000"/>
                              </a:solidFill>
                              <a:latin typeface="Cambria Math" panose="02040503050406030204" pitchFamily="18" charset="0"/>
                            </a:rPr>
                            <m:t>Y</m:t>
                          </m:r>
                        </m:e>
                        <m:sub>
                          <m:sSubSup>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up>
                              <m:r>
                                <a:rPr xmlns:a="http://schemas.openxmlformats.org/drawingml/2006/main" sz="2500" i="1">
                                  <a:solidFill>
                                    <a:srgbClr val="000000"/>
                                  </a:solidFill>
                                  <a:latin typeface="Cambria Math" panose="02040503050406030204" pitchFamily="18" charset="0"/>
                                </a:rPr>
                                <m:t>′</m:t>
                              </m:r>
                            </m:sup>
                          </m:sSubSup>
                        </m:sub>
                        <m:sup>
                          <m:r>
                            <a:rPr xmlns:a="http://schemas.openxmlformats.org/drawingml/2006/main" sz="2500" i="1">
                              <a:solidFill>
                                <a:srgbClr val="000000"/>
                              </a:solidFill>
                              <a:latin typeface="Cambria Math" panose="02040503050406030204" pitchFamily="18" charset="0"/>
                            </a:rPr>
                            <m:t>†</m:t>
                          </m:r>
                        </m:sup>
                      </m:sSubSup>
                      <m:sSub>
                        <m:e>
                          <m:r>
                            <a:rPr xmlns:a="http://schemas.openxmlformats.org/drawingml/2006/main" sz="2500" i="1">
                              <a:solidFill>
                                <a:srgbClr val="000000"/>
                              </a:solidFill>
                              <a:latin typeface="Cambria Math" panose="02040503050406030204" pitchFamily="18" charset="0"/>
                            </a:rPr>
                            <m:t>Y</m:t>
                          </m:r>
                        </m:e>
                        <m:sub>
                          <m:sSubSup>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m:t>
                              </m:r>
                            </m:sup>
                          </m:sSubSup>
                        </m:sub>
                      </m:sSub>
                    </m:e>
                  </m:d>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88" name="Equation"/>
          <p:cNvSpPr txBox="1"/>
          <p:nvPr/>
        </p:nvSpPr>
        <p:spPr>
          <a:xfrm>
            <a:off x="2812273" y="4364954"/>
            <a:ext cx="9083458" cy="39883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b>
                  </m:sSub>
                  <m:r>
                    <a:rPr xmlns:a="http://schemas.openxmlformats.org/drawingml/2006/main" sz="2500" i="1">
                      <a:solidFill>
                        <a:srgbClr val="000000"/>
                      </a:solidFill>
                      <a:latin typeface="Cambria Math" panose="02040503050406030204" pitchFamily="18" charset="0"/>
                    </a:rPr>
                    <m:t>|</m:t>
                  </m:r>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χ</m:t>
                          </m:r>
                        </m:e>
                      </m:ba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Q</m:t>
                  </m:r>
                  <m:sSub>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sSup>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p>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r>
                    <a:rPr xmlns:a="http://schemas.openxmlformats.org/drawingml/2006/main" sz="2500" i="1">
                      <a:solidFill>
                        <a:srgbClr val="000000"/>
                      </a:solidFill>
                      <a:latin typeface="Cambria Math" panose="02040503050406030204" pitchFamily="18" charset="0"/>
                    </a:rPr>
                    <m:t>(</m:t>
                  </m:r>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n</m:t>
                          </m:r>
                        </m:e>
                      </m:ba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n</m:t>
                          </m:r>
                        </m:e>
                      </m:ba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r>
                    <m:rPr>
                      <m:scr m:val="script"/>
                    </m:rPr>
                    <a:rPr xmlns:a="http://schemas.openxmlformats.org/drawingml/2006/main" sz="2500" i="1">
                      <a:solidFill>
                        <a:srgbClr val="000000"/>
                      </a:solidFill>
                      <a:latin typeface="Cambria Math" panose="02040503050406030204" pitchFamily="18" charset="0"/>
                    </a:rPr>
                    <m:t>P</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δ</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m:t>
                      </m:r>
                    </m:sub>
                  </m:sSub>
                  <m:r>
                    <a:rPr xmlns:a="http://schemas.openxmlformats.org/drawingml/2006/main" sz="2500" i="1">
                      <a:solidFill>
                        <a:srgbClr val="000000"/>
                      </a:solidFill>
                      <a:latin typeface="Cambria Math" panose="02040503050406030204" pitchFamily="18" charset="0"/>
                    </a:rPr>
                    <m:t>-</m:t>
                  </m:r>
                  <m:sSub>
                    <m:e>
                      <m:r>
                        <m:rPr>
                          <m:scr m:val="script"/>
                        </m:rP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χ</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B</m:t>
                          </m:r>
                        </m:sub>
                      </m:sSub>
                    </m:sub>
                  </m:sSub>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89" name="Equation"/>
          <p:cNvSpPr txBox="1"/>
          <p:nvPr/>
        </p:nvSpPr>
        <p:spPr>
          <a:xfrm>
            <a:off x="2812273" y="5185043"/>
            <a:ext cx="8940696" cy="40171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χ</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J</m:t>
                          </m:r>
                        </m:sub>
                      </m:sSub>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Q</m:t>
                  </m:r>
                  <m:sSub>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m:t>
                  </m:r>
                  <m:sSup>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p>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J</m:t>
                          </m:r>
                        </m:sub>
                      </m:sSub>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δ</m:t>
                  </m:r>
                  <m:r>
                    <a:rPr xmlns:a="http://schemas.openxmlformats.org/drawingml/2006/main" sz="2500" i="1">
                      <a:solidFill>
                        <a:srgbClr val="000000"/>
                      </a:solidFill>
                      <a:latin typeface="Cambria Math" panose="02040503050406030204" pitchFamily="18" charset="0"/>
                    </a:rPr>
                    <m:t>(</m:t>
                  </m:r>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n</m:t>
                          </m:r>
                        </m:e>
                      </m:ba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sSub>
                    <m:e>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n</m:t>
                          </m:r>
                        </m:e>
                      </m:ba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m:t>
                  </m:r>
                  <m:r>
                    <m:rPr>
                      <m:scr m:val="script"/>
                    </m:rPr>
                    <a:rPr xmlns:a="http://schemas.openxmlformats.org/drawingml/2006/main" sz="2500" i="1">
                      <a:solidFill>
                        <a:srgbClr val="000000"/>
                      </a:solidFill>
                      <a:latin typeface="Cambria Math" panose="02040503050406030204" pitchFamily="18" charset="0"/>
                    </a:rPr>
                    <m:t>P</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δ</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m:t>
                      </m:r>
                    </m:sub>
                  </m:sSub>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m:t>
                      </m:r>
                    </m:sub>
                  </m:sSub>
                  <m:r>
                    <a:rPr xmlns:a="http://schemas.openxmlformats.org/drawingml/2006/main" sz="2500" i="1">
                      <a:solidFill>
                        <a:srgbClr val="000000"/>
                      </a:solidFill>
                      <a:latin typeface="Cambria Math" panose="02040503050406030204" pitchFamily="18" charset="0"/>
                    </a:rPr>
                    <m:t>+</m:t>
                  </m:r>
                  <m:sSub>
                    <m:e>
                      <m:r>
                        <m:rPr>
                          <m:scr m:val="script"/>
                        </m:rP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χ</m:t>
                      </m:r>
                    </m:e>
                    <m:sub>
                      <m:sSub>
                        <m:e>
                          <m:r>
                            <a:rPr xmlns:a="http://schemas.openxmlformats.org/drawingml/2006/main" sz="2500" i="1">
                              <a:solidFill>
                                <a:srgbClr val="000000"/>
                              </a:solidFill>
                              <a:latin typeface="Cambria Math" panose="02040503050406030204" pitchFamily="18" charset="0"/>
                            </a:rPr>
                            <m:t>n</m:t>
                          </m:r>
                        </m:e>
                        <m:sub>
                          <m:r>
                            <a:rPr xmlns:a="http://schemas.openxmlformats.org/drawingml/2006/main" sz="2500" i="1">
                              <a:solidFill>
                                <a:srgbClr val="000000"/>
                              </a:solidFill>
                              <a:latin typeface="Cambria Math" panose="02040503050406030204" pitchFamily="18" charset="0"/>
                            </a:rPr>
                            <m:t>J</m:t>
                          </m:r>
                        </m:sub>
                      </m:sSub>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490" name="Hard function"/>
          <p:cNvSpPr txBox="1"/>
          <p:nvPr/>
        </p:nvSpPr>
        <p:spPr>
          <a:xfrm>
            <a:off x="5963334" y="2036056"/>
            <a:ext cx="1540819"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9F0A"/>
                </a:solidFill>
              </a:defRPr>
            </a:lvl1pPr>
          </a:lstStyle>
          <a:p>
            <a:pPr/>
            <a:r>
              <a:t>Hard function</a:t>
            </a:r>
          </a:p>
        </p:txBody>
      </p:sp>
      <p:sp>
        <p:nvSpPr>
          <p:cNvPr id="491" name="Soft function"/>
          <p:cNvSpPr txBox="1"/>
          <p:nvPr/>
        </p:nvSpPr>
        <p:spPr>
          <a:xfrm>
            <a:off x="1027684" y="3521650"/>
            <a:ext cx="1425601"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453A"/>
                </a:solidFill>
              </a:defRPr>
            </a:lvl1pPr>
          </a:lstStyle>
          <a:p>
            <a:pPr/>
            <a:r>
              <a:t>Soft function</a:t>
            </a:r>
          </a:p>
        </p:txBody>
      </p:sp>
      <p:sp>
        <p:nvSpPr>
          <p:cNvPr id="492" name="Beam function"/>
          <p:cNvSpPr txBox="1"/>
          <p:nvPr/>
        </p:nvSpPr>
        <p:spPr>
          <a:xfrm>
            <a:off x="1027684" y="4367519"/>
            <a:ext cx="1589932"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0A84FF"/>
                </a:solidFill>
              </a:defRPr>
            </a:lvl1pPr>
          </a:lstStyle>
          <a:p>
            <a:pPr/>
            <a:r>
              <a:t>Beam function</a:t>
            </a:r>
          </a:p>
        </p:txBody>
      </p:sp>
      <p:sp>
        <p:nvSpPr>
          <p:cNvPr id="493" name="Jet function"/>
          <p:cNvSpPr txBox="1"/>
          <p:nvPr/>
        </p:nvSpPr>
        <p:spPr>
          <a:xfrm>
            <a:off x="1027684" y="5189049"/>
            <a:ext cx="1285703"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589847"/>
                </a:solidFill>
              </a:defRPr>
            </a:lvl1pPr>
          </a:lstStyle>
          <a:p>
            <a:pPr/>
            <a:r>
              <a:t>Jet function</a:t>
            </a:r>
          </a:p>
        </p:txBody>
      </p:sp>
      <p:sp>
        <p:nvSpPr>
          <p:cNvPr id="494" name="+ (permutations)"/>
          <p:cNvSpPr txBox="1"/>
          <p:nvPr/>
        </p:nvSpPr>
        <p:spPr>
          <a:xfrm>
            <a:off x="10079494" y="5963927"/>
            <a:ext cx="230284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 (permutations)</a:t>
            </a:r>
          </a:p>
        </p:txBody>
      </p:sp>
      <p:sp>
        <p:nvSpPr>
          <p:cNvPr id="495" name="Now each function no longer interacts with each other and can be computed separately in perturbation theory."/>
          <p:cNvSpPr txBox="1"/>
          <p:nvPr/>
        </p:nvSpPr>
        <p:spPr>
          <a:xfrm>
            <a:off x="519374" y="6828249"/>
            <a:ext cx="11966052" cy="976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Now each function no longer interacts with each other and can be computed separately in perturbation theory. </a:t>
            </a:r>
          </a:p>
        </p:txBody>
      </p:sp>
      <p:sp>
        <p:nvSpPr>
          <p:cNvPr id="496" name="Each function has specific energy scale and through the RG evolution, we can resume logs."/>
          <p:cNvSpPr txBox="1"/>
          <p:nvPr/>
        </p:nvSpPr>
        <p:spPr>
          <a:xfrm>
            <a:off x="519374" y="7926068"/>
            <a:ext cx="11966052" cy="976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Each function has specific energy scale and through the RG evolution, we can resume logs. </a:t>
            </a:r>
          </a:p>
        </p:txBody>
      </p:sp>
      <p:sp>
        <p:nvSpPr>
          <p:cNvPr id="497" name="(Prime for transforming to hemisphere soft function)"/>
          <p:cNvSpPr txBox="1"/>
          <p:nvPr/>
        </p:nvSpPr>
        <p:spPr>
          <a:xfrm>
            <a:off x="9857473" y="3378930"/>
            <a:ext cx="2746890"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(Prime for transforming to hemisphere soft function)</a:t>
            </a:r>
          </a:p>
        </p:txBody>
      </p:sp>
      <p:sp>
        <p:nvSpPr>
          <p:cNvPr id="498" name="Measurement function"/>
          <p:cNvSpPr txBox="1"/>
          <p:nvPr/>
        </p:nvSpPr>
        <p:spPr>
          <a:xfrm>
            <a:off x="8399408" y="1858256"/>
            <a:ext cx="2420393"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40FF"/>
                </a:solidFill>
              </a:defRPr>
            </a:lvl1pPr>
          </a:lstStyle>
          <a:p>
            <a:pPr/>
            <a:r>
              <a:t>Measurement function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 Singular contribution"/>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rPr>
                <a:solidFill>
                  <a:srgbClr val="FF2600"/>
                </a:solidFill>
              </a:rPr>
              <a:t>: </a:t>
            </a:r>
            <a:r>
              <a:t>Singular contribution</a:t>
            </a:r>
            <a:endParaRPr sz="6500">
              <a:solidFill>
                <a:srgbClr val="FF2600"/>
              </a:solidFill>
            </a:endParaRPr>
          </a:p>
        </p:txBody>
      </p:sp>
      <p:sp>
        <p:nvSpPr>
          <p:cNvPr id="501" name="Equation"/>
          <p:cNvSpPr txBox="1"/>
          <p:nvPr/>
        </p:nvSpPr>
        <p:spPr>
          <a:xfrm>
            <a:off x="1370668" y="2422148"/>
            <a:ext cx="8255673" cy="83656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σ</m:t>
                      </m:r>
                    </m:num>
                    <m:den>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d</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σ</m:t>
                          </m:r>
                        </m:e>
                        <m:sub>
                          <m:r>
                            <a:rPr xmlns:a="http://schemas.openxmlformats.org/drawingml/2006/main" sz="2500" i="1">
                              <a:solidFill>
                                <a:srgbClr val="000000"/>
                              </a:solidFill>
                              <a:latin typeface="Cambria Math" panose="02040503050406030204" pitchFamily="18" charset="0"/>
                            </a:rPr>
                            <m:t>0</m:t>
                          </m:r>
                        </m:sub>
                        <m:sup>
                          <m:r>
                            <a:rPr xmlns:a="http://schemas.openxmlformats.org/drawingml/2006/main" sz="2500" i="1">
                              <a:solidFill>
                                <a:srgbClr val="000000"/>
                              </a:solidFill>
                              <a:latin typeface="Cambria Math" panose="02040503050406030204" pitchFamily="18" charset="0"/>
                            </a:rPr>
                            <m:t>b</m:t>
                          </m:r>
                        </m:sup>
                      </m:sSubSup>
                    </m:num>
                    <m:den>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d</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δ</m:t>
                  </m:r>
                  <m:d>
                    <m:dPr>
                      <m:ctrlPr>
                        <a:rPr xmlns:a="http://schemas.openxmlformats.org/drawingml/2006/main" sz="2500" i="1">
                          <a:solidFill>
                            <a:srgbClr val="000000"/>
                          </a:solidFill>
                          <a:latin typeface="Cambria Math" panose="02040503050406030204" pitchFamily="18" charset="0"/>
                        </a:rPr>
                      </m:ctrlPr>
                    </m:dPr>
                    <m:e>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J</m:t>
                              </m:r>
                            </m:sub>
                          </m:sSub>
                        </m:num>
                        <m:den>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num>
                        <m:den>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S</m:t>
                              </m:r>
                            </m:sub>
                          </m:sSub>
                        </m:num>
                        <m:den>
                          <m:r>
                            <a:rPr xmlns:a="http://schemas.openxmlformats.org/drawingml/2006/main" sz="2500" i="1">
                              <a:solidFill>
                                <a:srgbClr val="000000"/>
                              </a:solidFill>
                              <a:latin typeface="Cambria Math" panose="02040503050406030204" pitchFamily="18" charset="0"/>
                            </a:rPr>
                            <m:t>Q</m:t>
                          </m:r>
                        </m:den>
                      </m:f>
                    </m:e>
                  </m:d>
                  <m:r>
                    <a:rPr xmlns:a="http://schemas.openxmlformats.org/drawingml/2006/main" sz="2500" i="1">
                      <a:solidFill>
                        <a:srgbClr val="000000"/>
                      </a:solidFill>
                      <a:latin typeface="Cambria Math" panose="02040503050406030204" pitchFamily="18" charset="0"/>
                    </a:rPr>
                    <m:t>S</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502" name="Equation"/>
          <p:cNvSpPr txBox="1"/>
          <p:nvPr/>
        </p:nvSpPr>
        <p:spPr>
          <a:xfrm>
            <a:off x="3159360" y="3585209"/>
            <a:ext cx="7881471" cy="72040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2</m:t>
                      </m:r>
                    </m:sup>
                  </m:sSup>
                  <m:sSub>
                    <m:e>
                      <m:r>
                        <m:rPr>
                          <m:sty m:val="b"/>
                        </m:rP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m:t>
                      </m:r>
                    </m:sub>
                  </m:sSub>
                  <m:sSub>
                    <m:e>
                      <m:r>
                        <a:rPr xmlns:a="http://schemas.openxmlformats.org/drawingml/2006/main" sz="2500" i="1">
                          <a:solidFill>
                            <a:srgbClr val="000000"/>
                          </a:solidFill>
                          <a:latin typeface="Cambria Math" panose="02040503050406030204" pitchFamily="18" charset="0"/>
                        </a:rPr>
                        <m:t>J</m:t>
                      </m:r>
                    </m:e>
                    <m:sub>
                      <m:r>
                        <a:rPr xmlns:a="http://schemas.openxmlformats.org/drawingml/2006/main" sz="2500" i="1">
                          <a:solidFill>
                            <a:srgbClr val="000000"/>
                          </a:solidFill>
                          <a:latin typeface="Cambria Math" panose="02040503050406030204" pitchFamily="18" charset="0"/>
                        </a:rPr>
                        <m:t>q</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m:t>
                  </m:r>
                  <m:sSubSup>
                    <m:e>
                      <m:r>
                        <m:rPr>
                          <m:sty m:val="b"/>
                        </m:rP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d>
                    <m:dPr>
                      <m:ctrlPr>
                        <a:rPr xmlns:a="http://schemas.openxmlformats.org/drawingml/2006/main" sz="2500" i="1">
                          <a:solidFill>
                            <a:srgbClr val="000000"/>
                          </a:solidFill>
                          <a:latin typeface="Cambria Math" panose="02040503050406030204" pitchFamily="18" charset="0"/>
                        </a:rPr>
                      </m:ctrlPr>
                      <m:begChr m:val="["/>
                      <m:endChr m:val="]"/>
                    </m:dPr>
                    <m:e>
                      <m:sSubSup>
                        <m:e>
                          <m: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q</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y</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sSub>
                        <m:e>
                          <m:r>
                            <m:rPr>
                              <m:scr m:val="script"/>
                            </m:rPr>
                            <a:rPr xmlns:a="http://schemas.openxmlformats.org/drawingml/2006/main" sz="2500" i="1">
                              <a:solidFill>
                                <a:srgbClr val="000000"/>
                              </a:solidFill>
                              <a:latin typeface="Cambria Math" panose="02040503050406030204" pitchFamily="18" charset="0"/>
                            </a:rPr>
                            <m:t>B</m:t>
                          </m:r>
                        </m:e>
                        <m:sub>
                          <m:r>
                            <a:rPr xmlns:a="http://schemas.openxmlformats.org/drawingml/2006/main" sz="2500" i="1">
                              <a:solidFill>
                                <a:srgbClr val="000000"/>
                              </a:solidFill>
                              <a:latin typeface="Cambria Math" panose="02040503050406030204" pitchFamily="18" charset="0"/>
                            </a:rPr>
                            <m:t>q</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bSup>
                        <m:e>
                          <m:r>
                            <m:rPr>
                              <m:sty m:val="b"/>
                            </m:rP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q</m:t>
                          </m:r>
                        </m:e>
                      </m:bar>
                      <m:r>
                        <a:rPr xmlns:a="http://schemas.openxmlformats.org/drawingml/2006/main" sz="2500" i="1">
                          <a:solidFill>
                            <a:srgbClr val="000000"/>
                          </a:solidFill>
                          <a:latin typeface="Cambria Math" panose="02040503050406030204" pitchFamily="18" charset="0"/>
                        </a:rPr>
                        <m:t>)</m:t>
                      </m:r>
                    </m:e>
                  </m:d>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503" name="The SCET factorization formula for   distribution is given by"/>
          <p:cNvSpPr txBox="1"/>
          <p:nvPr/>
        </p:nvSpPr>
        <p:spPr>
          <a:xfrm>
            <a:off x="519374" y="1239112"/>
            <a:ext cx="11966052" cy="569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SCET factorization formula for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distribution is given by </a:t>
            </a:r>
          </a:p>
        </p:txBody>
      </p:sp>
      <p:sp>
        <p:nvSpPr>
          <p:cNvPr id="504" name="arXiv:1303.6952…"/>
          <p:cNvSpPr txBox="1"/>
          <p:nvPr/>
        </p:nvSpPr>
        <p:spPr>
          <a:xfrm>
            <a:off x="10445412" y="1443272"/>
            <a:ext cx="199933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arXiv:1303.6952</a:t>
            </a:r>
          </a:p>
          <a:p>
            <a:pPr>
              <a:defRPr sz="2000">
                <a:solidFill>
                  <a:srgbClr val="419CFF"/>
                </a:solidFill>
              </a:defRPr>
            </a:pPr>
            <a:r>
              <a:t>Kang, Lee, Stewart</a:t>
            </a:r>
          </a:p>
        </p:txBody>
      </p:sp>
      <p:sp>
        <p:nvSpPr>
          <p:cNvPr id="505" name="where Born-level cross section"/>
          <p:cNvSpPr txBox="1"/>
          <p:nvPr/>
        </p:nvSpPr>
        <p:spPr>
          <a:xfrm>
            <a:off x="888554" y="4901542"/>
            <a:ext cx="410087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where Born-level cross section</a:t>
            </a:r>
          </a:p>
        </p:txBody>
      </p:sp>
      <p:sp>
        <p:nvSpPr>
          <p:cNvPr id="506" name="Equation"/>
          <p:cNvSpPr txBox="1"/>
          <p:nvPr/>
        </p:nvSpPr>
        <p:spPr>
          <a:xfrm>
            <a:off x="5229158" y="4896986"/>
            <a:ext cx="3403976" cy="67498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d</m:t>
                      </m:r>
                      <m:sSubSup>
                        <m:e>
                          <m:r>
                            <a:rPr xmlns:a="http://schemas.openxmlformats.org/drawingml/2006/main" sz="2100" i="1">
                              <a:solidFill>
                                <a:srgbClr val="000000"/>
                              </a:solidFill>
                              <a:latin typeface="Cambria Math" panose="02040503050406030204" pitchFamily="18" charset="0"/>
                            </a:rPr>
                            <m:t>σ</m:t>
                          </m:r>
                        </m:e>
                        <m:sub>
                          <m:r>
                            <a:rPr xmlns:a="http://schemas.openxmlformats.org/drawingml/2006/main" sz="2100" i="1">
                              <a:solidFill>
                                <a:srgbClr val="000000"/>
                              </a:solidFill>
                              <a:latin typeface="Cambria Math" panose="02040503050406030204" pitchFamily="18" charset="0"/>
                            </a:rPr>
                            <m:t>0</m:t>
                          </m:r>
                        </m:sub>
                        <m:sup>
                          <m:r>
                            <a:rPr xmlns:a="http://schemas.openxmlformats.org/drawingml/2006/main" sz="2100" i="1">
                              <a:solidFill>
                                <a:srgbClr val="000000"/>
                              </a:solidFill>
                              <a:latin typeface="Cambria Math" panose="02040503050406030204" pitchFamily="18" charset="0"/>
                            </a:rPr>
                            <m:t>b</m:t>
                          </m:r>
                        </m:sup>
                      </m:sSubSup>
                    </m:num>
                    <m:den>
                      <m:r>
                        <a:rPr xmlns:a="http://schemas.openxmlformats.org/drawingml/2006/main" sz="2100" i="1">
                          <a:solidFill>
                            <a:srgbClr val="000000"/>
                          </a:solidFill>
                          <a:latin typeface="Cambria Math" panose="02040503050406030204" pitchFamily="18" charset="0"/>
                        </a:rPr>
                        <m:t>d</m:t>
                      </m:r>
                      <m:r>
                        <a:rPr xmlns:a="http://schemas.openxmlformats.org/drawingml/2006/main" sz="2100" i="1">
                          <a:solidFill>
                            <a:srgbClr val="000000"/>
                          </a:solidFill>
                          <a:latin typeface="Cambria Math" panose="02040503050406030204" pitchFamily="18" charset="0"/>
                        </a:rPr>
                        <m:t>x</m:t>
                      </m:r>
                      <m:r>
                        <a:rPr xmlns:a="http://schemas.openxmlformats.org/drawingml/2006/main" sz="2100" i="1">
                          <a:solidFill>
                            <a:srgbClr val="000000"/>
                          </a:solidFill>
                          <a:latin typeface="Cambria Math" panose="02040503050406030204" pitchFamily="18" charset="0"/>
                        </a:rPr>
                        <m:t>d</m:t>
                      </m:r>
                      <m:sSup>
                        <m:e>
                          <m:r>
                            <a:rPr xmlns:a="http://schemas.openxmlformats.org/drawingml/2006/main" sz="2100" i="1">
                              <a:solidFill>
                                <a:srgbClr val="000000"/>
                              </a:solidFill>
                              <a:latin typeface="Cambria Math" panose="02040503050406030204" pitchFamily="18" charset="0"/>
                            </a:rPr>
                            <m:t>Q</m:t>
                          </m:r>
                        </m:e>
                        <m:sup>
                          <m:r>
                            <a:rPr xmlns:a="http://schemas.openxmlformats.org/drawingml/2006/main" sz="2100" i="1">
                              <a:solidFill>
                                <a:srgbClr val="000000"/>
                              </a:solidFill>
                              <a:latin typeface="Cambria Math" panose="02040503050406030204" pitchFamily="18" charset="0"/>
                            </a:rPr>
                            <m:t>2</m:t>
                          </m:r>
                        </m:sup>
                      </m:sSup>
                    </m:den>
                  </m:f>
                  <m:r>
                    <a:rPr xmlns:a="http://schemas.openxmlformats.org/drawingml/2006/main" sz="2100" i="1">
                      <a:solidFill>
                        <a:srgbClr val="000000"/>
                      </a:solidFill>
                      <a:latin typeface="Cambria Math" panose="02040503050406030204" pitchFamily="18" charset="0"/>
                    </a:rPr>
                    <m:t>=</m:t>
                  </m:r>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2</m:t>
                      </m:r>
                      <m:r>
                        <a:rPr xmlns:a="http://schemas.openxmlformats.org/drawingml/2006/main" sz="2100" i="1">
                          <a:solidFill>
                            <a:srgbClr val="000000"/>
                          </a:solidFill>
                          <a:latin typeface="Cambria Math" panose="02040503050406030204" pitchFamily="18" charset="0"/>
                        </a:rPr>
                        <m:t>π</m:t>
                      </m:r>
                      <m:sSubSup>
                        <m:e>
                          <m:r>
                            <a:rPr xmlns:a="http://schemas.openxmlformats.org/drawingml/2006/main" sz="2100" i="1">
                              <a:solidFill>
                                <a:srgbClr val="000000"/>
                              </a:solidFill>
                              <a:latin typeface="Cambria Math" panose="02040503050406030204" pitchFamily="18" charset="0"/>
                            </a:rPr>
                            <m:t>α</m:t>
                          </m:r>
                        </m:e>
                        <m:sub>
                          <m:r>
                            <m:rPr>
                              <m:nor/>
                            </m:rPr>
                            <a:rPr xmlns:a="http://schemas.openxmlformats.org/drawingml/2006/main" sz="2100" i="1">
                              <a:solidFill>
                                <a:srgbClr val="000000"/>
                              </a:solidFill>
                              <a:latin typeface="Cambria Math" panose="02040503050406030204" pitchFamily="18" charset="0"/>
                            </a:rPr>
                            <m:t>em</m:t>
                          </m:r>
                        </m:sub>
                        <m:sup>
                          <m:r>
                            <a:rPr xmlns:a="http://schemas.openxmlformats.org/drawingml/2006/main" sz="2100" i="1">
                              <a:solidFill>
                                <a:srgbClr val="000000"/>
                              </a:solidFill>
                              <a:latin typeface="Cambria Math" panose="02040503050406030204" pitchFamily="18" charset="0"/>
                            </a:rPr>
                            <m:t>2</m:t>
                          </m:r>
                        </m:sup>
                      </m:sSubSup>
                    </m:num>
                    <m:den>
                      <m:sSup>
                        <m:e>
                          <m:r>
                            <a:rPr xmlns:a="http://schemas.openxmlformats.org/drawingml/2006/main" sz="2100" i="1">
                              <a:solidFill>
                                <a:srgbClr val="000000"/>
                              </a:solidFill>
                              <a:latin typeface="Cambria Math" panose="02040503050406030204" pitchFamily="18" charset="0"/>
                            </a:rPr>
                            <m:t>Q</m:t>
                          </m:r>
                        </m:e>
                        <m:sup>
                          <m:r>
                            <a:rPr xmlns:a="http://schemas.openxmlformats.org/drawingml/2006/main" sz="2100" i="1">
                              <a:solidFill>
                                <a:srgbClr val="000000"/>
                              </a:solidFill>
                              <a:latin typeface="Cambria Math" panose="02040503050406030204" pitchFamily="18" charset="0"/>
                            </a:rPr>
                            <m:t>4</m:t>
                          </m:r>
                        </m:sup>
                      </m:sSup>
                    </m:den>
                  </m:f>
                  <m:d>
                    <m:dPr>
                      <m:ctrlPr>
                        <a:rPr xmlns:a="http://schemas.openxmlformats.org/drawingml/2006/main" sz="2100" i="1">
                          <a:solidFill>
                            <a:srgbClr val="000000"/>
                          </a:solidFill>
                          <a:latin typeface="Cambria Math" panose="02040503050406030204" pitchFamily="18" charset="0"/>
                        </a:rPr>
                      </m:ctrlPr>
                      <m:begChr m:val="["/>
                      <m:endChr m:val="]"/>
                    </m:dPr>
                    <m:e>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y</m:t>
                      </m:r>
                      <m:sSup>
                        <m:e>
                          <m:r>
                            <a:rPr xmlns:a="http://schemas.openxmlformats.org/drawingml/2006/main" sz="2100" i="1">
                              <a:solidFill>
                                <a:srgbClr val="000000"/>
                              </a:solidFill>
                              <a:latin typeface="Cambria Math" panose="02040503050406030204" pitchFamily="18" charset="0"/>
                            </a:rPr>
                            <m:t>)</m:t>
                          </m:r>
                        </m:e>
                        <m:sup>
                          <m:r>
                            <a:rPr xmlns:a="http://schemas.openxmlformats.org/drawingml/2006/main" sz="2100" i="1">
                              <a:solidFill>
                                <a:srgbClr val="000000"/>
                              </a:solidFill>
                              <a:latin typeface="Cambria Math" panose="02040503050406030204" pitchFamily="18" charset="0"/>
                            </a:rPr>
                            <m:t>2</m:t>
                          </m:r>
                        </m:sup>
                      </m:sSup>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e>
                  </m:d>
                </m:oMath>
              </m:oMathPara>
            </a14:m>
            <a:endParaRPr sz="2100"/>
          </a:p>
        </p:txBody>
      </p:sp>
      <p:sp>
        <p:nvSpPr>
          <p:cNvPr id="507" name="(Note that  )"/>
          <p:cNvSpPr txBox="1"/>
          <p:nvPr/>
        </p:nvSpPr>
        <p:spPr>
          <a:xfrm>
            <a:off x="9241705" y="5030429"/>
            <a:ext cx="2371592" cy="4080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(Note that </a:t>
            </a:r>
            <a14:m>
              <m:oMath>
                <m:sSup>
                  <m:e>
                    <m:r>
                      <a:rPr xmlns:a="http://schemas.openxmlformats.org/drawingml/2006/main" sz="2100" i="1">
                        <a:solidFill>
                          <a:srgbClr val="000000"/>
                        </a:solidFill>
                        <a:latin typeface="Cambria Math" panose="02040503050406030204" pitchFamily="18" charset="0"/>
                      </a:rPr>
                      <m:t>Q</m:t>
                    </m:r>
                  </m:e>
                  <m:sup>
                    <m:r>
                      <a:rPr xmlns:a="http://schemas.openxmlformats.org/drawingml/2006/main" sz="2100" i="1">
                        <a:solidFill>
                          <a:srgbClr val="000000"/>
                        </a:solidFill>
                        <a:latin typeface="Cambria Math" panose="02040503050406030204" pitchFamily="18" charset="0"/>
                      </a:rPr>
                      <m:t>2</m:t>
                    </m:r>
                  </m:sup>
                </m:sSup>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s</m:t>
                </m:r>
                <m:r>
                  <a:rPr xmlns:a="http://schemas.openxmlformats.org/drawingml/2006/main" sz="2100" i="1">
                    <a:solidFill>
                      <a:srgbClr val="000000"/>
                    </a:solidFill>
                    <a:latin typeface="Cambria Math" panose="02040503050406030204" pitchFamily="18" charset="0"/>
                  </a:rPr>
                  <m:t>x</m:t>
                </m:r>
                <m:r>
                  <a:rPr xmlns:a="http://schemas.openxmlformats.org/drawingml/2006/main" sz="2100" i="1">
                    <a:solidFill>
                      <a:srgbClr val="000000"/>
                    </a:solidFill>
                    <a:latin typeface="Cambria Math" panose="02040503050406030204" pitchFamily="18" charset="0"/>
                  </a:rPr>
                  <m:t>y</m:t>
                </m:r>
              </m:oMath>
            </a14:m>
            <a:r>
              <a:t>)</a:t>
            </a:r>
          </a:p>
        </p:txBody>
      </p:sp>
      <p:sp>
        <p:nvSpPr>
          <p:cNvPr id="508" name="Line"/>
          <p:cNvSpPr/>
          <p:nvPr/>
        </p:nvSpPr>
        <p:spPr>
          <a:xfrm>
            <a:off x="5548063" y="2311772"/>
            <a:ext cx="3104065" cy="1"/>
          </a:xfrm>
          <a:prstGeom prst="line">
            <a:avLst/>
          </a:prstGeom>
          <a:ln w="50800">
            <a:solidFill>
              <a:srgbClr val="FF40FF"/>
            </a:solidFill>
            <a:miter lim="400000"/>
          </a:ln>
        </p:spPr>
        <p:txBody>
          <a:bodyPr lIns="50800" tIns="50800" rIns="50800" bIns="50800" anchor="ctr"/>
          <a:lstStyle/>
          <a:p>
            <a:pPr algn="ctr">
              <a:defRPr sz="2400">
                <a:latin typeface="+mn-lt"/>
                <a:ea typeface="+mn-ea"/>
                <a:cs typeface="+mn-cs"/>
                <a:sym typeface="Helvetica Light"/>
              </a:defRPr>
            </a:pPr>
          </a:p>
        </p:txBody>
      </p:sp>
      <p:sp>
        <p:nvSpPr>
          <p:cNvPr id="509" name="Measurement function for"/>
          <p:cNvSpPr txBox="1"/>
          <p:nvPr/>
        </p:nvSpPr>
        <p:spPr>
          <a:xfrm>
            <a:off x="5559434" y="1787831"/>
            <a:ext cx="3081323" cy="4308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Measurement function for </a:t>
            </a:r>
            <a14:m>
              <m:oMath>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oMath>
            </a14:m>
          </a:p>
        </p:txBody>
      </p:sp>
      <p:sp>
        <p:nvSpPr>
          <p:cNvPr id="510" name="Line"/>
          <p:cNvSpPr/>
          <p:nvPr/>
        </p:nvSpPr>
        <p:spPr>
          <a:xfrm>
            <a:off x="8742465" y="2565772"/>
            <a:ext cx="988050"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511" name="Single variable soft function"/>
          <p:cNvSpPr txBox="1"/>
          <p:nvPr/>
        </p:nvSpPr>
        <p:spPr>
          <a:xfrm>
            <a:off x="8711116" y="2123912"/>
            <a:ext cx="2923015"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Single variable soft function </a:t>
            </a:r>
          </a:p>
        </p:txBody>
      </p:sp>
      <p:sp>
        <p:nvSpPr>
          <p:cNvPr id="512" name="Line"/>
          <p:cNvSpPr/>
          <p:nvPr/>
        </p:nvSpPr>
        <p:spPr>
          <a:xfrm>
            <a:off x="4207979" y="4284721"/>
            <a:ext cx="1608612" cy="1"/>
          </a:xfrm>
          <a:prstGeom prst="line">
            <a:avLst/>
          </a:prstGeom>
          <a:ln w="50800">
            <a:solidFill>
              <a:srgbClr val="008F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513" name="Quark jet function"/>
          <p:cNvSpPr txBox="1"/>
          <p:nvPr/>
        </p:nvSpPr>
        <p:spPr>
          <a:xfrm>
            <a:off x="3870082" y="4333597"/>
            <a:ext cx="2201981"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Quark jet function</a:t>
            </a:r>
          </a:p>
        </p:txBody>
      </p:sp>
      <p:sp>
        <p:nvSpPr>
          <p:cNvPr id="514" name="Line"/>
          <p:cNvSpPr/>
          <p:nvPr/>
        </p:nvSpPr>
        <p:spPr>
          <a:xfrm>
            <a:off x="6034743" y="4284721"/>
            <a:ext cx="1471809" cy="1"/>
          </a:xfrm>
          <a:prstGeom prst="line">
            <a:avLst/>
          </a:prstGeom>
          <a:ln w="50800">
            <a:solidFill>
              <a:srgbClr val="FF93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515" name="Hard function"/>
          <p:cNvSpPr txBox="1"/>
          <p:nvPr/>
        </p:nvSpPr>
        <p:spPr>
          <a:xfrm>
            <a:off x="6014863" y="4320897"/>
            <a:ext cx="2201981"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Hard function</a:t>
            </a:r>
          </a:p>
        </p:txBody>
      </p:sp>
      <p:sp>
        <p:nvSpPr>
          <p:cNvPr id="516" name="Line"/>
          <p:cNvSpPr/>
          <p:nvPr/>
        </p:nvSpPr>
        <p:spPr>
          <a:xfrm>
            <a:off x="7586058" y="4279300"/>
            <a:ext cx="1770350" cy="1"/>
          </a:xfrm>
          <a:prstGeom prst="line">
            <a:avLst/>
          </a:prstGeom>
          <a:ln w="50800">
            <a:solidFill>
              <a:srgbClr val="0433FF"/>
            </a:solidFill>
            <a:miter lim="400000"/>
          </a:ln>
        </p:spPr>
        <p:txBody>
          <a:bodyPr lIns="50800" tIns="50800" rIns="50800" bIns="50800" anchor="ctr"/>
          <a:lstStyle/>
          <a:p>
            <a:pPr algn="ctr">
              <a:defRPr sz="2400">
                <a:latin typeface="+mn-lt"/>
                <a:ea typeface="+mn-ea"/>
                <a:cs typeface="+mn-cs"/>
                <a:sym typeface="Helvetica Light"/>
              </a:defRPr>
            </a:pPr>
          </a:p>
        </p:txBody>
      </p:sp>
      <p:sp>
        <p:nvSpPr>
          <p:cNvPr id="517" name="Quark beam function"/>
          <p:cNvSpPr txBox="1"/>
          <p:nvPr/>
        </p:nvSpPr>
        <p:spPr>
          <a:xfrm>
            <a:off x="7601094" y="4320897"/>
            <a:ext cx="2467695"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Quark beam function</a:t>
            </a:r>
          </a:p>
        </p:txBody>
      </p:sp>
      <p:sp>
        <p:nvSpPr>
          <p:cNvPr id="518" name="With  we can confine the   integration to the beam function only:"/>
          <p:cNvSpPr txBox="1"/>
          <p:nvPr/>
        </p:nvSpPr>
        <p:spPr>
          <a:xfrm>
            <a:off x="413838" y="6587246"/>
            <a:ext cx="5726929" cy="1400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With </a:t>
            </a:r>
            <a14:m>
              <m:oMath>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m:rPr>
                    <m:nor/>
                  </m:rPr>
                  <a:rPr xmlns:a="http://schemas.openxmlformats.org/drawingml/2006/main" sz="2600" i="1">
                    <a:solidFill>
                      <a:srgbClr val="000000"/>
                    </a:solidFill>
                    <a:latin typeface="Cambria Math" panose="02040503050406030204" pitchFamily="18" charset="0"/>
                  </a:rPr>
                  <m:t>and</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oMath>
            </a14:m>
            <a:r>
              <a:t>we can confine the </a:t>
            </a:r>
            <a14:m>
              <m:oMath>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oMath>
            </a14:m>
            <a:r>
              <a:t> integration to the beam function only:</a:t>
            </a:r>
          </a:p>
        </p:txBody>
      </p:sp>
      <p:sp>
        <p:nvSpPr>
          <p:cNvPr id="519"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0" name="fig2.pdf" descr="fig2.pdf"/>
          <p:cNvPicPr>
            <a:picLocks noChangeAspect="1"/>
          </p:cNvPicPr>
          <p:nvPr/>
        </p:nvPicPr>
        <p:blipFill>
          <a:blip r:embed="rId2">
            <a:extLst/>
          </a:blip>
          <a:stretch>
            <a:fillRect/>
          </a:stretch>
        </p:blipFill>
        <p:spPr>
          <a:xfrm>
            <a:off x="6827745" y="5881359"/>
            <a:ext cx="6002558" cy="3143602"/>
          </a:xfrm>
          <a:prstGeom prst="rect">
            <a:avLst/>
          </a:prstGeom>
          <a:ln w="12700">
            <a:miter lim="400000"/>
          </a:ln>
        </p:spPr>
      </p:pic>
      <p:sp>
        <p:nvSpPr>
          <p:cNvPr id="521" name="Equation"/>
          <p:cNvSpPr txBox="1"/>
          <p:nvPr/>
        </p:nvSpPr>
        <p:spPr>
          <a:xfrm>
            <a:off x="736836" y="8209145"/>
            <a:ext cx="5080934" cy="72040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limUpp>
                        <m:e>
                          <m:r>
                            <a:rPr xmlns:a="http://schemas.openxmlformats.org/drawingml/2006/main" sz="2500" i="1">
                              <a:solidFill>
                                <a:srgbClr val="000000"/>
                              </a:solidFill>
                              <a:latin typeface="Cambria Math" panose="02040503050406030204" pitchFamily="18" charset="0"/>
                            </a:rPr>
                            <m:t>B</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q</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d</m:t>
                      </m:r>
                    </m:e>
                    <m:sup>
                      <m:r>
                        <a:rPr xmlns:a="http://schemas.openxmlformats.org/drawingml/2006/main" sz="2500" i="1">
                          <a:solidFill>
                            <a:srgbClr val="000000"/>
                          </a:solidFill>
                          <a:latin typeface="Cambria Math" panose="02040503050406030204" pitchFamily="18" charset="0"/>
                        </a:rPr>
                        <m:t>2</m:t>
                      </m:r>
                    </m:sup>
                  </m:sSup>
                  <m:sSub>
                    <m:e>
                      <m:r>
                        <m:rPr>
                          <m:sty m:val="b"/>
                        </m:rP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m:t>
                      </m:r>
                    </m:sub>
                  </m:sSub>
                  <m:sSub>
                    <m:e>
                      <m:r>
                        <m:rPr>
                          <m:scr m:val="script"/>
                        </m:rPr>
                        <a:rPr xmlns:a="http://schemas.openxmlformats.org/drawingml/2006/main" sz="2500" i="1">
                          <a:solidFill>
                            <a:srgbClr val="000000"/>
                          </a:solidFill>
                          <a:latin typeface="Cambria Math" panose="02040503050406030204" pitchFamily="18" charset="0"/>
                        </a:rPr>
                        <m:t>B</m:t>
                      </m:r>
                    </m:e>
                    <m:sub>
                      <m:r>
                        <a:rPr xmlns:a="http://schemas.openxmlformats.org/drawingml/2006/main" sz="2500" i="1">
                          <a:solidFill>
                            <a:srgbClr val="000000"/>
                          </a:solidFill>
                          <a:latin typeface="Cambria Math" panose="02040503050406030204" pitchFamily="18" charset="0"/>
                        </a:rPr>
                        <m:t>q</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sSubSup>
                    <m:e>
                      <m:r>
                        <m:rPr>
                          <m:sty m:val="b"/>
                        </m:rP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sSubSup>
                    <m:e>
                      <m:r>
                        <m:rPr>
                          <m:sty m:val="b"/>
                        </m:rP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oMath>
              </m:oMathPara>
            </a14:m>
            <a:endParaRPr sz="2500"/>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 Fixed-order functions"/>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rPr>
                <a:solidFill>
                  <a:srgbClr val="FF2600"/>
                </a:solidFill>
              </a:rPr>
              <a:t>: </a:t>
            </a:r>
            <a:r>
              <a:t>Fixed-order functions</a:t>
            </a:r>
            <a:endParaRPr sz="6500">
              <a:solidFill>
                <a:srgbClr val="FF2600"/>
              </a:solidFill>
            </a:endParaRPr>
          </a:p>
        </p:txBody>
      </p:sp>
      <p:sp>
        <p:nvSpPr>
          <p:cNvPr id="524" name="quark beam function:     is the  -dep. beam function,   Known to 2-loop."/>
          <p:cNvSpPr txBox="1"/>
          <p:nvPr/>
        </p:nvSpPr>
        <p:spPr>
          <a:xfrm>
            <a:off x="357364" y="6551871"/>
            <a:ext cx="11966052" cy="1790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0972" indent="-440972">
              <a:spcBef>
                <a:spcPts val="2000"/>
              </a:spcBef>
              <a:buSzPct val="100000"/>
              <a:buAutoNum type="arabicPeriod" startAt="4"/>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rPr b="1"/>
              <a:t> quark beam function</a:t>
            </a:r>
            <a:r>
              <a:t>: </a:t>
            </a:r>
            <a14:m>
              <m:oMath>
                <m:sSub>
                  <m:e>
                    <m:limUpp>
                      <m:e>
                        <m:r>
                          <a:rPr xmlns:a="http://schemas.openxmlformats.org/drawingml/2006/main" sz="2600" i="1">
                            <a:solidFill>
                              <a:srgbClr val="000000"/>
                            </a:solidFill>
                            <a:latin typeface="Cambria Math" panose="02040503050406030204" pitchFamily="18" charset="0"/>
                          </a:rPr>
                          <m:t>B</m:t>
                        </m:r>
                      </m:e>
                      <m:lim>
                        <m:r>
                          <a:rPr xmlns:a="http://schemas.openxmlformats.org/drawingml/2006/main" sz="2600" i="1">
                            <a:solidFill>
                              <a:srgbClr val="000000"/>
                            </a:solidFill>
                            <a:latin typeface="Cambria Math" panose="02040503050406030204" pitchFamily="18" charset="0"/>
                          </a:rPr>
                          <m:t>̂</m:t>
                        </m:r>
                      </m:lim>
                    </m:limUpp>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d</m:t>
                    </m:r>
                  </m:e>
                  <m:sup>
                    <m:r>
                      <a:rPr xmlns:a="http://schemas.openxmlformats.org/drawingml/2006/main" sz="2600" i="1">
                        <a:solidFill>
                          <a:srgbClr val="000000"/>
                        </a:solidFill>
                        <a:latin typeface="Cambria Math" panose="02040503050406030204" pitchFamily="18" charset="0"/>
                      </a:rPr>
                      <m:t>2</m:t>
                    </m:r>
                  </m:sup>
                </m:sSup>
                <m:sSub>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Sub>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br/>
            <a14:m>
              <m:oMath>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r>
              <a:t> is the </a:t>
            </a:r>
            <a14:m>
              <m:oMath>
                <m:sSub>
                  <m:e>
                    <m: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Sub>
              </m:oMath>
            </a14:m>
            <a:r>
              <a:t>-dep. beam function, </a:t>
            </a:r>
            <a14:m>
              <m:oMath>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i</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b>
                  <m:e>
                    <m:r>
                      <m:rPr>
                        <m:scr m:val="script"/>
                      </m:rPr>
                      <a:rPr xmlns:a="http://schemas.openxmlformats.org/drawingml/2006/main" sz="2600" i="1">
                        <a:solidFill>
                          <a:srgbClr val="000000"/>
                        </a:solidFill>
                        <a:latin typeface="Cambria Math" panose="02040503050406030204" pitchFamily="18" charset="0"/>
                      </a:rPr>
                      <m:t>I</m:t>
                    </m:r>
                  </m:e>
                  <m:sub>
                    <m:r>
                      <a:rPr xmlns:a="http://schemas.openxmlformats.org/drawingml/2006/main" sz="2600" i="1">
                        <a:solidFill>
                          <a:srgbClr val="000000"/>
                        </a:solidFill>
                        <a:latin typeface="Cambria Math" panose="02040503050406030204" pitchFamily="18" charset="0"/>
                      </a:rPr>
                      <m:t>i</m:t>
                    </m:r>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t>
                    </m:r>
                  </m:e>
                  <m:sub>
                    <m:r>
                      <a:rPr xmlns:a="http://schemas.openxmlformats.org/drawingml/2006/main" sz="2600" i="1">
                        <a:solidFill>
                          <a:srgbClr val="000000"/>
                        </a:solidFill>
                        <a:latin typeface="Cambria Math" panose="02040503050406030204" pitchFamily="18" charset="0"/>
                      </a:rPr>
                      <m:t>ξ</m:t>
                    </m:r>
                  </m:sub>
                </m:sSub>
                <m:sSub>
                  <m:e>
                    <m:r>
                      <a:rPr xmlns:a="http://schemas.openxmlformats.org/drawingml/2006/main" sz="2600" i="1">
                        <a:solidFill>
                          <a:srgbClr val="000000"/>
                        </a:solidFill>
                        <a:latin typeface="Cambria Math" panose="02040503050406030204" pitchFamily="18" charset="0"/>
                      </a:rPr>
                      <m:t>f</m:t>
                    </m:r>
                  </m:e>
                  <m:sub>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br/>
            <a:r>
              <a:rPr>
                <a:solidFill>
                  <a:srgbClr val="FF2600"/>
                </a:solidFill>
              </a:rPr>
              <a:t>Known to 2-loop.</a:t>
            </a:r>
          </a:p>
        </p:txBody>
      </p:sp>
      <p:sp>
        <p:nvSpPr>
          <p:cNvPr id="525" name="Line"/>
          <p:cNvSpPr/>
          <p:nvPr/>
        </p:nvSpPr>
        <p:spPr>
          <a:xfrm>
            <a:off x="11392319" y="7950713"/>
            <a:ext cx="988050"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526" name="PDF for parton"/>
          <p:cNvSpPr txBox="1"/>
          <p:nvPr/>
        </p:nvSpPr>
        <p:spPr>
          <a:xfrm>
            <a:off x="10813522" y="6875622"/>
            <a:ext cx="1833914" cy="4080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PDF for parton </a:t>
            </a:r>
            <a14:m>
              <m:oMath>
                <m:r>
                  <a:rPr xmlns:a="http://schemas.openxmlformats.org/drawingml/2006/main" sz="2100" i="1">
                    <a:solidFill>
                      <a:srgbClr val="000000"/>
                    </a:solidFill>
                    <a:latin typeface="Cambria Math" panose="02040503050406030204" pitchFamily="18" charset="0"/>
                  </a:rPr>
                  <m:t>j</m:t>
                </m:r>
              </m:oMath>
            </a14:m>
          </a:p>
        </p:txBody>
      </p:sp>
      <p:sp>
        <p:nvSpPr>
          <p:cNvPr id="527" name="arXiv:1409.8281,  Gaunt, Stahlhofen"/>
          <p:cNvSpPr txBox="1"/>
          <p:nvPr/>
        </p:nvSpPr>
        <p:spPr>
          <a:xfrm>
            <a:off x="7005488" y="7843933"/>
            <a:ext cx="191896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arXiv:1409.8281, </a:t>
            </a:r>
            <a:br/>
            <a:r>
              <a:t>Gaunt, Stahlhofen</a:t>
            </a:r>
          </a:p>
        </p:txBody>
      </p:sp>
      <p:sp>
        <p:nvSpPr>
          <p:cNvPr id="528" name="arXiv:1401.5478,  Gaunt, Stahlhofen, Tackmann"/>
          <p:cNvSpPr txBox="1"/>
          <p:nvPr/>
        </p:nvSpPr>
        <p:spPr>
          <a:xfrm>
            <a:off x="3644055" y="7843933"/>
            <a:ext cx="300925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arXiv:1401.5478, </a:t>
            </a:r>
            <a:br/>
            <a:r>
              <a:t>Gaunt, Stahlhofen, Tackmann</a:t>
            </a:r>
          </a:p>
        </p:txBody>
      </p:sp>
      <p:sp>
        <p:nvSpPr>
          <p:cNvPr id="529" name="Quark jet function: 2-loop"/>
          <p:cNvSpPr txBox="1"/>
          <p:nvPr/>
        </p:nvSpPr>
        <p:spPr>
          <a:xfrm>
            <a:off x="357364" y="4400899"/>
            <a:ext cx="11966052" cy="585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440972" indent="-440972">
              <a:spcBef>
                <a:spcPts val="2000"/>
              </a:spcBef>
              <a:buSzPct val="100000"/>
              <a:buAutoNum type="arabicPeriod" startAt="2"/>
            </a:lvl1pPr>
          </a:lstStyle>
          <a:p>
            <a:pPr/>
            <a:r>
              <a:t>Quark jet function: 2-loop</a:t>
            </a:r>
          </a:p>
        </p:txBody>
      </p:sp>
      <p:sp>
        <p:nvSpPr>
          <p:cNvPr id="530" name="Our target theory precision is N3LL +  , so we need 2-loop fixed-order expressions for each parts of FT:"/>
          <p:cNvSpPr txBox="1"/>
          <p:nvPr/>
        </p:nvSpPr>
        <p:spPr>
          <a:xfrm>
            <a:off x="519374" y="1506311"/>
            <a:ext cx="11966052" cy="10862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Our target theory precision is N</a:t>
            </a:r>
            <a:r>
              <a:rPr baseline="31999"/>
              <a:t>3</a:t>
            </a:r>
            <a:r>
              <a:t>LL + </a:t>
            </a:r>
            <a14:m>
              <m:oMath>
                <m:r>
                  <m:rPr>
                    <m:scr m:val="script"/>
                  </m:rP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oMath>
            </a14:m>
            <a:r>
              <a:t>, so we need 2-loop fixed-order expressions for each parts of FT:</a:t>
            </a:r>
          </a:p>
        </p:txBody>
      </p:sp>
      <p:sp>
        <p:nvSpPr>
          <p:cNvPr id="531" name="Hard function:   through neutral currents ( ): 2-loop"/>
          <p:cNvSpPr txBox="1"/>
          <p:nvPr/>
        </p:nvSpPr>
        <p:spPr>
          <a:xfrm>
            <a:off x="357364" y="2795251"/>
            <a:ext cx="11966052" cy="9744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0972" indent="-440972">
              <a:spcBef>
                <a:spcPts val="2000"/>
              </a:spcBef>
              <a:buSzPct val="100000"/>
              <a:buAutoNum type="arabicPeriod" startAt="1"/>
            </a:pPr>
            <a:r>
              <a:t>Hard function: </a:t>
            </a:r>
            <a14:m>
              <m:oMath>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q</m:t>
                </m:r>
              </m:oMath>
            </a14:m>
            <a:r>
              <a:t> through neutral currents (</a:t>
            </a:r>
            <a14:m>
              <m:oMath>
                <m:sSup>
                  <m:e>
                    <m:r>
                      <a:rPr xmlns:a="http://schemas.openxmlformats.org/drawingml/2006/main" sz="2600" i="1">
                        <a:solidFill>
                          <a:srgbClr val="000000"/>
                        </a:solidFill>
                        <a:latin typeface="Cambria Math" panose="02040503050406030204" pitchFamily="18" charset="0"/>
                      </a:rPr>
                      <m:t>γ</m:t>
                    </m:r>
                  </m:e>
                  <m:sup>
                    <m:r>
                      <a:rPr xmlns:a="http://schemas.openxmlformats.org/drawingml/2006/main" sz="2600" i="1">
                        <a:solidFill>
                          <a:srgbClr val="000000"/>
                        </a:solidFill>
                        <a:latin typeface="Cambria Math" panose="02040503050406030204" pitchFamily="18" charset="0"/>
                      </a:rPr>
                      <m:t>*</m:t>
                    </m:r>
                  </m:sup>
                </m:sSup>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Z</m:t>
                    </m:r>
                  </m:e>
                  <m:sup>
                    <m:r>
                      <a:rPr xmlns:a="http://schemas.openxmlformats.org/drawingml/2006/main" sz="2600" i="1">
                        <a:solidFill>
                          <a:srgbClr val="000000"/>
                        </a:solidFill>
                        <a:latin typeface="Cambria Math" panose="02040503050406030204" pitchFamily="18" charset="0"/>
                      </a:rPr>
                      <m:t>*</m:t>
                    </m:r>
                  </m:sup>
                </m:sSup>
              </m:oMath>
            </a14:m>
            <a:r>
              <a:t>): 2-loop</a:t>
            </a:r>
          </a:p>
        </p:txBody>
      </p:sp>
      <p:sp>
        <p:nvSpPr>
          <p:cNvPr id="532" name="arXiv:hep-ph/0607228,  Becher, Neubert, Pecjak"/>
          <p:cNvSpPr txBox="1"/>
          <p:nvPr/>
        </p:nvSpPr>
        <p:spPr>
          <a:xfrm>
            <a:off x="5033393" y="3205479"/>
            <a:ext cx="261399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arXiv:hep-ph/0607228, </a:t>
            </a:r>
            <a:br/>
            <a:r>
              <a:t>Becher, Neubert, Pecjak </a:t>
            </a:r>
          </a:p>
        </p:txBody>
      </p:sp>
      <p:sp>
        <p:nvSpPr>
          <p:cNvPr id="533" name="arXiv:hep-ph/0605068,  Idilbi, Ji, Yuan"/>
          <p:cNvSpPr txBox="1"/>
          <p:nvPr/>
        </p:nvSpPr>
        <p:spPr>
          <a:xfrm>
            <a:off x="2472538" y="3212660"/>
            <a:ext cx="249865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arXiv:hep-ph/0605068, </a:t>
            </a:r>
            <a:br/>
            <a:r>
              <a:t>Idilbi, Ji, Yuan</a:t>
            </a:r>
          </a:p>
        </p:txBody>
      </p:sp>
      <p:sp>
        <p:nvSpPr>
          <p:cNvPr id="534" name="arXiv:1006.3080,  Abbate, Fickinger, Hoang, Mateu, Stewart"/>
          <p:cNvSpPr txBox="1"/>
          <p:nvPr/>
        </p:nvSpPr>
        <p:spPr>
          <a:xfrm>
            <a:off x="7877808" y="3212660"/>
            <a:ext cx="426561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arXiv:1006.3080, </a:t>
            </a:r>
            <a:br/>
            <a:r>
              <a:t>Abbate, Fickinger, Hoang, Mateu, Stewart</a:t>
            </a:r>
          </a:p>
        </p:txBody>
      </p:sp>
      <p:sp>
        <p:nvSpPr>
          <p:cNvPr id="535" name="arXiv:hep-ph/0607228,  Becher, Neubert, Pecjak"/>
          <p:cNvSpPr txBox="1"/>
          <p:nvPr/>
        </p:nvSpPr>
        <p:spPr>
          <a:xfrm>
            <a:off x="4693141" y="4300887"/>
            <a:ext cx="261399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arXiv:hep-ph/0607228, </a:t>
            </a:r>
            <a:br/>
            <a:r>
              <a:t>Becher, Neubert, Pecjak </a:t>
            </a:r>
          </a:p>
        </p:txBody>
      </p:sp>
      <p:sp>
        <p:nvSpPr>
          <p:cNvPr id="536" name="Soft function: 2-loop"/>
          <p:cNvSpPr txBox="1"/>
          <p:nvPr/>
        </p:nvSpPr>
        <p:spPr>
          <a:xfrm>
            <a:off x="382764" y="5599371"/>
            <a:ext cx="11966052" cy="5857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440972" indent="-440972">
              <a:spcBef>
                <a:spcPts val="2000"/>
              </a:spcBef>
              <a:buSzPct val="100000"/>
              <a:buAutoNum type="arabicPeriod" startAt="3"/>
            </a:lvl1pPr>
          </a:lstStyle>
          <a:p>
            <a:pPr/>
            <a:r>
              <a:t>Soft function: 2-loop</a:t>
            </a:r>
          </a:p>
        </p:txBody>
      </p:sp>
      <p:sp>
        <p:nvSpPr>
          <p:cNvPr id="537" name="arXiv:1105.3676,  Kelley, Schabinger, Schwartz, Zhu"/>
          <p:cNvSpPr txBox="1"/>
          <p:nvPr/>
        </p:nvSpPr>
        <p:spPr>
          <a:xfrm>
            <a:off x="3676113" y="5544934"/>
            <a:ext cx="351824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arXiv:1105.3676, </a:t>
            </a:r>
            <a:br/>
            <a:r>
              <a:t>Kelley, Schabinger, Schwartz, Zhu </a:t>
            </a:r>
          </a:p>
        </p:txBody>
      </p:sp>
      <p:sp>
        <p:nvSpPr>
          <p:cNvPr id="538" name="Slide Number"/>
          <p:cNvSpPr txBox="1"/>
          <p:nvPr>
            <p:ph type="sldNum" sz="quarter" idx="4294967295"/>
          </p:nvPr>
        </p:nvSpPr>
        <p:spPr>
          <a:xfrm>
            <a:off x="6269582" y="8047494"/>
            <a:ext cx="368504"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 PDF"/>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rPr>
                <a:solidFill>
                  <a:srgbClr val="FF2600"/>
                </a:solidFill>
              </a:rPr>
              <a:t>: </a:t>
            </a:r>
            <a:r>
              <a:t>PDF</a:t>
            </a:r>
            <a:endParaRPr sz="6500">
              <a:solidFill>
                <a:srgbClr val="FF2600"/>
              </a:solidFill>
            </a:endParaRPr>
          </a:p>
        </p:txBody>
      </p:sp>
      <p:sp>
        <p:nvSpPr>
          <p:cNvPr id="541" name="quark beam function:     is the  -dep. beam function,"/>
          <p:cNvSpPr txBox="1"/>
          <p:nvPr/>
        </p:nvSpPr>
        <p:spPr>
          <a:xfrm>
            <a:off x="357364" y="1132892"/>
            <a:ext cx="11966052" cy="1790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0972" indent="-440972">
              <a:spcBef>
                <a:spcPts val="2000"/>
              </a:spcBef>
              <a:buSzPct val="100000"/>
              <a:buAutoNum type="arabicPeriod" startAt="4"/>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rPr b="1"/>
              <a:t> quark beam function</a:t>
            </a:r>
            <a:r>
              <a:t>: </a:t>
            </a:r>
            <a14:m>
              <m:oMath>
                <m:sSub>
                  <m:e>
                    <m:limUpp>
                      <m:e>
                        <m:r>
                          <a:rPr xmlns:a="http://schemas.openxmlformats.org/drawingml/2006/main" sz="2600" i="1">
                            <a:solidFill>
                              <a:srgbClr val="000000"/>
                            </a:solidFill>
                            <a:latin typeface="Cambria Math" panose="02040503050406030204" pitchFamily="18" charset="0"/>
                          </a:rPr>
                          <m:t>B</m:t>
                        </m:r>
                      </m:e>
                      <m:lim>
                        <m:r>
                          <a:rPr xmlns:a="http://schemas.openxmlformats.org/drawingml/2006/main" sz="2600" i="1">
                            <a:solidFill>
                              <a:srgbClr val="000000"/>
                            </a:solidFill>
                            <a:latin typeface="Cambria Math" panose="02040503050406030204" pitchFamily="18" charset="0"/>
                          </a:rPr>
                          <m:t>̂</m:t>
                        </m:r>
                      </m:lim>
                    </m:limUpp>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d</m:t>
                    </m:r>
                  </m:e>
                  <m:sup>
                    <m:r>
                      <a:rPr xmlns:a="http://schemas.openxmlformats.org/drawingml/2006/main" sz="2600" i="1">
                        <a:solidFill>
                          <a:srgbClr val="000000"/>
                        </a:solidFill>
                        <a:latin typeface="Cambria Math" panose="02040503050406030204" pitchFamily="18" charset="0"/>
                      </a:rPr>
                      <m:t>2</m:t>
                    </m:r>
                  </m:sup>
                </m:sSup>
                <m:sSub>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Sub>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br/>
            <a14:m>
              <m:oMath>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r>
              <a:t> is the </a:t>
            </a:r>
            <a14:m>
              <m:oMath>
                <m:sSub>
                  <m:e>
                    <m: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Sub>
              </m:oMath>
            </a14:m>
            <a:r>
              <a:t>-dep. beam function, </a:t>
            </a:r>
            <a14:m>
              <m:oMath>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i</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b>
                  <m:e>
                    <m:r>
                      <m:rPr>
                        <m:scr m:val="script"/>
                      </m:rPr>
                      <a:rPr xmlns:a="http://schemas.openxmlformats.org/drawingml/2006/main" sz="2600" i="1">
                        <a:solidFill>
                          <a:srgbClr val="000000"/>
                        </a:solidFill>
                        <a:latin typeface="Cambria Math" panose="02040503050406030204" pitchFamily="18" charset="0"/>
                      </a:rPr>
                      <m:t>I</m:t>
                    </m:r>
                  </m:e>
                  <m:sub>
                    <m:r>
                      <a:rPr xmlns:a="http://schemas.openxmlformats.org/drawingml/2006/main" sz="2600" i="1">
                        <a:solidFill>
                          <a:srgbClr val="000000"/>
                        </a:solidFill>
                        <a:latin typeface="Cambria Math" panose="02040503050406030204" pitchFamily="18" charset="0"/>
                      </a:rPr>
                      <m:t>i</m:t>
                    </m:r>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t>
                    </m:r>
                  </m:e>
                  <m:sub>
                    <m:r>
                      <a:rPr xmlns:a="http://schemas.openxmlformats.org/drawingml/2006/main" sz="2600" i="1">
                        <a:solidFill>
                          <a:srgbClr val="000000"/>
                        </a:solidFill>
                        <a:latin typeface="Cambria Math" panose="02040503050406030204" pitchFamily="18" charset="0"/>
                      </a:rPr>
                      <m:t>ξ</m:t>
                    </m:r>
                  </m:sub>
                </m:sSub>
                <m:sSub>
                  <m:e>
                    <m:r>
                      <a:rPr xmlns:a="http://schemas.openxmlformats.org/drawingml/2006/main" sz="2600" i="1">
                        <a:solidFill>
                          <a:srgbClr val="000000"/>
                        </a:solidFill>
                        <a:latin typeface="Cambria Math" panose="02040503050406030204" pitchFamily="18" charset="0"/>
                      </a:rPr>
                      <m:t>f</m:t>
                    </m:r>
                  </m:e>
                  <m:sub>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p>
        </p:txBody>
      </p:sp>
      <p:sp>
        <p:nvSpPr>
          <p:cNvPr id="542" name="Line"/>
          <p:cNvSpPr/>
          <p:nvPr/>
        </p:nvSpPr>
        <p:spPr>
          <a:xfrm>
            <a:off x="11376283" y="1873190"/>
            <a:ext cx="988051"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543" name="PDF for parton"/>
          <p:cNvSpPr txBox="1"/>
          <p:nvPr/>
        </p:nvSpPr>
        <p:spPr>
          <a:xfrm>
            <a:off x="10953352" y="1441320"/>
            <a:ext cx="1833913" cy="408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PDF for parton </a:t>
            </a:r>
            <a14:m>
              <m:oMath>
                <m:r>
                  <a:rPr xmlns:a="http://schemas.openxmlformats.org/drawingml/2006/main" sz="2100" i="1">
                    <a:solidFill>
                      <a:srgbClr val="000000"/>
                    </a:solidFill>
                    <a:latin typeface="Cambria Math" panose="02040503050406030204" pitchFamily="18" charset="0"/>
                  </a:rPr>
                  <m:t>j</m:t>
                </m:r>
              </m:oMath>
            </a14:m>
          </a:p>
        </p:txBody>
      </p:sp>
      <p:pic>
        <p:nvPicPr>
          <p:cNvPr id="544" name="Screenshot 2024-04-14 at 11.21.00 AM.png" descr="Screenshot 2024-04-14 at 11.21.00 AM.png"/>
          <p:cNvPicPr>
            <a:picLocks noChangeAspect="1"/>
          </p:cNvPicPr>
          <p:nvPr/>
        </p:nvPicPr>
        <p:blipFill>
          <a:blip r:embed="rId2">
            <a:extLst/>
          </a:blip>
          <a:stretch>
            <a:fillRect/>
          </a:stretch>
        </p:blipFill>
        <p:spPr>
          <a:xfrm>
            <a:off x="258913" y="3209186"/>
            <a:ext cx="7293346" cy="2869649"/>
          </a:xfrm>
          <a:prstGeom prst="rect">
            <a:avLst/>
          </a:prstGeom>
          <a:ln w="12700">
            <a:miter lim="400000"/>
          </a:ln>
        </p:spPr>
      </p:pic>
      <p:sp>
        <p:nvSpPr>
          <p:cNvPr id="545" name="We use NNPDF4.0 NNLO PDF set implemented in LHAPDF."/>
          <p:cNvSpPr txBox="1"/>
          <p:nvPr/>
        </p:nvSpPr>
        <p:spPr>
          <a:xfrm>
            <a:off x="7785744" y="3209186"/>
            <a:ext cx="5165305" cy="1245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We use NNPDF4.0 NNLO PDF set implemented in LHAPDF.</a:t>
            </a:r>
          </a:p>
        </p:txBody>
      </p:sp>
      <p:sp>
        <p:nvSpPr>
          <p:cNvPr id="546" name="PDFs are determined w.r.t.   value.…"/>
          <p:cNvSpPr txBox="1"/>
          <p:nvPr/>
        </p:nvSpPr>
        <p:spPr>
          <a:xfrm>
            <a:off x="7839461" y="4362790"/>
            <a:ext cx="4570595" cy="21197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PDFs are determined w.r.t.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value.</a:t>
            </a:r>
          </a:p>
          <a:p>
            <a:pPr marL="370416" indent="-370416">
              <a:spcBef>
                <a:spcPts val="2000"/>
              </a:spcBef>
              <a:buSzPct val="75000"/>
              <a:buChar char="•"/>
            </a:pPr>
            <a:r>
              <a:t>Should change PDFs for different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simultaneously. </a:t>
            </a:r>
          </a:p>
        </p:txBody>
      </p:sp>
      <p:pic>
        <p:nvPicPr>
          <p:cNvPr id="547" name="Screenshot 2024-04-14 at 11.30.45 AM.png" descr="Screenshot 2024-04-14 at 11.30.45 AM.png"/>
          <p:cNvPicPr>
            <a:picLocks noChangeAspect="1"/>
          </p:cNvPicPr>
          <p:nvPr/>
        </p:nvPicPr>
        <p:blipFill>
          <a:blip r:embed="rId3">
            <a:extLst/>
          </a:blip>
          <a:stretch>
            <a:fillRect/>
          </a:stretch>
        </p:blipFill>
        <p:spPr>
          <a:xfrm>
            <a:off x="2543175" y="6728854"/>
            <a:ext cx="7918450" cy="1873076"/>
          </a:xfrm>
          <a:prstGeom prst="rect">
            <a:avLst/>
          </a:prstGeom>
          <a:ln w="12700">
            <a:miter lim="400000"/>
          </a:ln>
        </p:spPr>
      </p:pic>
      <p:sp>
        <p:nvSpPr>
          <p:cNvPr id="54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Background and Motivations:…"/>
          <p:cNvSpPr txBox="1"/>
          <p:nvPr>
            <p:ph type="title"/>
          </p:nvPr>
        </p:nvSpPr>
        <p:spPr>
          <a:xfrm>
            <a:off x="734366" y="3211138"/>
            <a:ext cx="11536068" cy="4156031"/>
          </a:xfrm>
          <a:prstGeom prst="rect">
            <a:avLst/>
          </a:prstGeom>
        </p:spPr>
        <p:txBody>
          <a:bodyPr/>
          <a:lstStyle/>
          <a:p>
            <a:pPr>
              <a:defRPr sz="6500"/>
            </a:pPr>
            <a:r>
              <a:t>Background and Motivations:</a:t>
            </a:r>
          </a:p>
          <a:p>
            <a:pPr>
              <a:defRPr sz="5000">
                <a:latin typeface="Gill Sans"/>
                <a:ea typeface="Gill Sans"/>
                <a:cs typeface="Gill Sans"/>
                <a:sym typeface="Gill Sans"/>
              </a:defRPr>
            </a:pPr>
            <a:r>
              <a:t>Why do we study event shape </a:t>
            </a:r>
            <a14:m>
              <m:oMath>
                <m:sSubSup>
                  <m:e>
                    <m:r>
                      <a:rPr xmlns:a="http://schemas.openxmlformats.org/drawingml/2006/main" sz="5300" i="1">
                        <a:solidFill>
                          <a:srgbClr val="000000"/>
                        </a:solidFill>
                        <a:latin typeface="Cambria Math" panose="02040503050406030204" pitchFamily="18" charset="0"/>
                      </a:rPr>
                      <m:t>τ</m:t>
                    </m:r>
                  </m:e>
                  <m:sub>
                    <m:r>
                      <a:rPr xmlns:a="http://schemas.openxmlformats.org/drawingml/2006/main" sz="5300" i="1">
                        <a:solidFill>
                          <a:srgbClr val="000000"/>
                        </a:solidFill>
                        <a:latin typeface="Cambria Math" panose="02040503050406030204" pitchFamily="18" charset="0"/>
                      </a:rPr>
                      <m:t>1</m:t>
                    </m:r>
                  </m:sub>
                  <m:sup>
                    <m:r>
                      <a:rPr xmlns:a="http://schemas.openxmlformats.org/drawingml/2006/main" sz="5300" i="1">
                        <a:solidFill>
                          <a:srgbClr val="000000"/>
                        </a:solidFill>
                        <a:latin typeface="Cambria Math" panose="02040503050406030204" pitchFamily="18" charset="0"/>
                      </a:rPr>
                      <m:t>b</m:t>
                    </m:r>
                  </m:sup>
                </m:sSubSup>
              </m:oMath>
            </a14:m>
            <a:r>
              <a: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 Nonsingular contribution"/>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0432FF"/>
                        </a:solidFill>
                        <a:latin typeface="Cambria Math" panose="02040503050406030204" pitchFamily="18" charset="0"/>
                      </a:rPr>
                      <m:t>σ</m:t>
                    </m:r>
                  </m:e>
                  <m:sub>
                    <m:r>
                      <m:rPr>
                        <m:nor/>
                      </m:rPr>
                      <a:rPr xmlns:a="http://schemas.openxmlformats.org/drawingml/2006/main" sz="6300" i="1">
                        <a:solidFill>
                          <a:srgbClr val="0432FF"/>
                        </a:solidFill>
                        <a:latin typeface="Cambria Math" panose="02040503050406030204" pitchFamily="18" charset="0"/>
                      </a:rPr>
                      <m:t>PT</m:t>
                    </m:r>
                  </m:sub>
                  <m:sup>
                    <m:r>
                      <m:rPr>
                        <m:nor/>
                      </m:rPr>
                      <a:rPr xmlns:a="http://schemas.openxmlformats.org/drawingml/2006/main" sz="6300" i="1">
                        <a:solidFill>
                          <a:srgbClr val="0432FF"/>
                        </a:solidFill>
                        <a:latin typeface="Cambria Math" panose="02040503050406030204" pitchFamily="18" charset="0"/>
                      </a:rPr>
                      <m:t>ns</m:t>
                    </m:r>
                  </m:sup>
                </m:sSubSup>
              </m:oMath>
            </a14:m>
            <a:r>
              <a:t>:</a:t>
            </a:r>
            <a:r>
              <a:rPr>
                <a:solidFill>
                  <a:srgbClr val="0433FF"/>
                </a:solidFill>
              </a:rPr>
              <a:t> </a:t>
            </a:r>
            <a:r>
              <a:t>Nonsingular contribution</a:t>
            </a:r>
            <a:endParaRPr sz="6500">
              <a:solidFill>
                <a:srgbClr val="0433FF"/>
              </a:solidFill>
            </a:endParaRPr>
          </a:p>
        </p:txBody>
      </p:sp>
      <p:sp>
        <p:nvSpPr>
          <p:cNvPr id="551" name="Nonsingular contributions from fixed-order full QCD calculations:"/>
          <p:cNvSpPr txBox="1"/>
          <p:nvPr/>
        </p:nvSpPr>
        <p:spPr>
          <a:xfrm>
            <a:off x="519374" y="1558140"/>
            <a:ext cx="11966052" cy="5775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 Nonsingular contributions from fixed-order full QCD calculations:</a:t>
            </a:r>
          </a:p>
        </p:txBody>
      </p:sp>
      <p:sp>
        <p:nvSpPr>
          <p:cNvPr id="552" name="Equation"/>
          <p:cNvSpPr txBox="1"/>
          <p:nvPr/>
        </p:nvSpPr>
        <p:spPr>
          <a:xfrm>
            <a:off x="4938525" y="2390248"/>
            <a:ext cx="3091220" cy="84869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σ</m:t>
                          </m:r>
                        </m:e>
                        <m:sub>
                          <m:r>
                            <m:rPr>
                              <m:nor/>
                            </m:rPr>
                            <a:rPr xmlns:a="http://schemas.openxmlformats.org/drawingml/2006/main" sz="2500" i="1">
                              <a:solidFill>
                                <a:srgbClr val="000000"/>
                              </a:solidFill>
                              <a:latin typeface="Cambria Math" panose="02040503050406030204" pitchFamily="18" charset="0"/>
                            </a:rPr>
                            <m:t>ns</m:t>
                          </m:r>
                        </m:sub>
                      </m:sSub>
                    </m:num>
                    <m:den>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σ</m:t>
                          </m:r>
                        </m:e>
                        <m:sub>
                          <m:r>
                            <m:rPr>
                              <m:nor/>
                            </m:rPr>
                            <a:rPr xmlns:a="http://schemas.openxmlformats.org/drawingml/2006/main" sz="2500" i="1">
                              <a:solidFill>
                                <a:srgbClr val="000000"/>
                              </a:solidFill>
                              <a:latin typeface="Cambria Math" panose="02040503050406030204" pitchFamily="18" charset="0"/>
                            </a:rPr>
                            <m:t>QCD</m:t>
                          </m:r>
                        </m:sub>
                      </m:sSub>
                    </m:num>
                    <m:den>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σ</m:t>
                          </m:r>
                        </m:e>
                        <m:sub>
                          <m:r>
                            <m:rPr>
                              <m:nor/>
                            </m:rPr>
                            <a:rPr xmlns:a="http://schemas.openxmlformats.org/drawingml/2006/main" sz="2500" i="1">
                              <a:solidFill>
                                <a:srgbClr val="000000"/>
                              </a:solidFill>
                              <a:latin typeface="Cambria Math" panose="02040503050406030204" pitchFamily="18" charset="0"/>
                            </a:rPr>
                            <m:t>s</m:t>
                          </m:r>
                        </m:sub>
                      </m:sSub>
                    </m:num>
                    <m:den>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oMath>
              </m:oMathPara>
            </a14:m>
            <a:endParaRPr sz="2500"/>
          </a:p>
        </p:txBody>
      </p:sp>
      <p:sp>
        <p:nvSpPr>
          <p:cNvPr id="553" name="NLOJet++ is the C++ program for calculating LO and NLO QCD jet cross sections based on Catani-Seymour dipole subtraction method. (Author: Zoltan Nagy at DESY)"/>
          <p:cNvSpPr txBox="1"/>
          <p:nvPr/>
        </p:nvSpPr>
        <p:spPr>
          <a:xfrm>
            <a:off x="501109" y="4016980"/>
            <a:ext cx="11966052" cy="11155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NLOJet++ is the C++ program for calculating LO and NLO QCD jet cross sections based on Catani-Seymour dipole subtraction method. (Author: Zoltan Nagy at DESY)</a:t>
            </a:r>
          </a:p>
        </p:txBody>
      </p:sp>
      <p:sp>
        <p:nvSpPr>
          <p:cNvPr id="554" name="arXiv:hep-ph/9605323…"/>
          <p:cNvSpPr txBox="1"/>
          <p:nvPr/>
        </p:nvSpPr>
        <p:spPr>
          <a:xfrm>
            <a:off x="2104144" y="4933523"/>
            <a:ext cx="239782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arXiv:hep-ph/9605323</a:t>
            </a:r>
          </a:p>
          <a:p>
            <a:pPr>
              <a:defRPr sz="2000">
                <a:solidFill>
                  <a:srgbClr val="419CFF"/>
                </a:solidFill>
              </a:defRPr>
            </a:pPr>
            <a:r>
              <a:t>Catani and Seymour</a:t>
            </a:r>
          </a:p>
        </p:txBody>
      </p:sp>
      <p:sp>
        <p:nvSpPr>
          <p:cNvPr id="555" name="arXiv:hep-ph/0307268…"/>
          <p:cNvSpPr txBox="1"/>
          <p:nvPr/>
        </p:nvSpPr>
        <p:spPr>
          <a:xfrm>
            <a:off x="7858052" y="4946223"/>
            <a:ext cx="239782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arXiv:hep-ph/0307268</a:t>
            </a:r>
          </a:p>
          <a:p>
            <a:pPr>
              <a:defRPr sz="2000">
                <a:solidFill>
                  <a:srgbClr val="419CFF"/>
                </a:solidFill>
              </a:defRPr>
            </a:pPr>
            <a:r>
              <a:t>Nagy</a:t>
            </a:r>
          </a:p>
        </p:txBody>
      </p:sp>
      <p:pic>
        <p:nvPicPr>
          <p:cNvPr id="556" name="Screen Shot 2022-10-28 at 6.47.17 PM.png" descr="Screen Shot 2022-10-28 at 6.47.17 PM.png"/>
          <p:cNvPicPr>
            <a:picLocks noChangeAspect="1"/>
          </p:cNvPicPr>
          <p:nvPr/>
        </p:nvPicPr>
        <p:blipFill>
          <a:blip r:embed="rId2">
            <a:extLst/>
          </a:blip>
          <a:stretch>
            <a:fillRect/>
          </a:stretch>
        </p:blipFill>
        <p:spPr>
          <a:xfrm>
            <a:off x="432982" y="5910531"/>
            <a:ext cx="9068230" cy="2394014"/>
          </a:xfrm>
          <a:prstGeom prst="rect">
            <a:avLst/>
          </a:prstGeom>
          <a:ln w="12700">
            <a:miter lim="400000"/>
          </a:ln>
        </p:spPr>
      </p:pic>
      <p:sp>
        <p:nvSpPr>
          <p:cNvPr id="557" name=",  ,   and photo production processes."/>
          <p:cNvSpPr txBox="1"/>
          <p:nvPr/>
        </p:nvSpPr>
        <p:spPr>
          <a:xfrm>
            <a:off x="9475118" y="6438839"/>
            <a:ext cx="3353358" cy="1337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14:m>
              <m:oMath>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oMath>
            </a14:m>
            <a:r>
              <a:t>, </a:t>
            </a:r>
            <a14:m>
              <m:oMath>
                <m:r>
                  <a:rPr xmlns:a="http://schemas.openxmlformats.org/drawingml/2006/main" sz="2600" i="1">
                    <a:solidFill>
                      <a:srgbClr val="000000"/>
                    </a:solidFill>
                    <a:latin typeface="Cambria Math" panose="02040503050406030204" pitchFamily="18" charset="0"/>
                  </a:rPr>
                  <m:t>e</m:t>
                </m:r>
                <m:r>
                  <a:rPr xmlns:a="http://schemas.openxmlformats.org/drawingml/2006/main" sz="2600" i="1">
                    <a:solidFill>
                      <a:srgbClr val="000000"/>
                    </a:solidFill>
                    <a:latin typeface="Cambria Math" panose="02040503050406030204" pitchFamily="18" charset="0"/>
                  </a:rPr>
                  <m:t>p</m:t>
                </m:r>
              </m:oMath>
            </a14:m>
            <a:r>
              <a:t>, </a:t>
            </a:r>
            <a14:m>
              <m:oMath>
                <m:r>
                  <a:rPr xmlns:a="http://schemas.openxmlformats.org/drawingml/2006/main" sz="2600" i="1">
                    <a:solidFill>
                      <a:srgbClr val="000000"/>
                    </a:solidFill>
                    <a:latin typeface="Cambria Math" panose="02040503050406030204" pitchFamily="18" charset="0"/>
                  </a:rPr>
                  <m:t>p</m:t>
                </m:r>
                <m:r>
                  <a:rPr xmlns:a="http://schemas.openxmlformats.org/drawingml/2006/main" sz="2600" i="1">
                    <a:solidFill>
                      <a:srgbClr val="000000"/>
                    </a:solidFill>
                    <a:latin typeface="Cambria Math" panose="02040503050406030204" pitchFamily="18" charset="0"/>
                  </a:rPr>
                  <m:t>p</m:t>
                </m:r>
              </m:oMath>
            </a14:m>
            <a:r>
              <a:t> and photo production processes. </a:t>
            </a:r>
          </a:p>
        </p:txBody>
      </p:sp>
      <p:sp>
        <p:nvSpPr>
          <p:cNvPr id="55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9" name="LO nonsingular:…"/>
          <p:cNvSpPr txBox="1"/>
          <p:nvPr/>
        </p:nvSpPr>
        <p:spPr>
          <a:xfrm>
            <a:off x="10303178" y="2171330"/>
            <a:ext cx="1999334"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LO nonsingular:</a:t>
            </a:r>
          </a:p>
          <a:p>
            <a:pPr>
              <a:defRPr sz="2000">
                <a:solidFill>
                  <a:srgbClr val="419CFF"/>
                </a:solidFill>
              </a:defRPr>
            </a:pPr>
            <a:r>
              <a:t>arXiv:1407.6706</a:t>
            </a:r>
          </a:p>
          <a:p>
            <a:pPr>
              <a:defRPr sz="2000">
                <a:solidFill>
                  <a:srgbClr val="419CFF"/>
                </a:solidFill>
              </a:defRPr>
            </a:pPr>
            <a:r>
              <a:t>Kang, Lee, Stewart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 Nonsingular at LO"/>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0432FF"/>
                        </a:solidFill>
                        <a:latin typeface="Cambria Math" panose="02040503050406030204" pitchFamily="18" charset="0"/>
                      </a:rPr>
                      <m:t>σ</m:t>
                    </m:r>
                  </m:e>
                  <m:sub>
                    <m:r>
                      <m:rPr>
                        <m:nor/>
                      </m:rPr>
                      <a:rPr xmlns:a="http://schemas.openxmlformats.org/drawingml/2006/main" sz="6300" i="1">
                        <a:solidFill>
                          <a:srgbClr val="0432FF"/>
                        </a:solidFill>
                        <a:latin typeface="Cambria Math" panose="02040503050406030204" pitchFamily="18" charset="0"/>
                      </a:rPr>
                      <m:t>PT</m:t>
                    </m:r>
                  </m:sub>
                  <m:sup>
                    <m:r>
                      <m:rPr>
                        <m:nor/>
                      </m:rPr>
                      <a:rPr xmlns:a="http://schemas.openxmlformats.org/drawingml/2006/main" sz="6300" i="1">
                        <a:solidFill>
                          <a:srgbClr val="0432FF"/>
                        </a:solidFill>
                        <a:latin typeface="Cambria Math" panose="02040503050406030204" pitchFamily="18" charset="0"/>
                      </a:rPr>
                      <m:t>ns</m:t>
                    </m:r>
                  </m:sup>
                </m:sSubSup>
              </m:oMath>
            </a14:m>
            <a:r>
              <a:t>: Nonsingular at LO</a:t>
            </a:r>
            <a:endParaRPr sz="6500">
              <a:solidFill>
                <a:srgbClr val="0433FF"/>
              </a:solidFill>
            </a:endParaRPr>
          </a:p>
        </p:txBody>
      </p:sp>
      <p:sp>
        <p:nvSpPr>
          <p:cNvPr id="56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3" name="arXiv:1407.6706…"/>
          <p:cNvSpPr txBox="1"/>
          <p:nvPr/>
        </p:nvSpPr>
        <p:spPr>
          <a:xfrm>
            <a:off x="10924194" y="893766"/>
            <a:ext cx="19993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arXiv:1407.6706</a:t>
            </a:r>
          </a:p>
          <a:p>
            <a:pPr>
              <a:defRPr sz="2000">
                <a:solidFill>
                  <a:srgbClr val="419CFF"/>
                </a:solidFill>
              </a:defRPr>
            </a:pPr>
            <a:r>
              <a:t>Kang, Lee, Stewart</a:t>
            </a:r>
          </a:p>
        </p:txBody>
      </p:sp>
      <p:sp>
        <p:nvSpPr>
          <p:cNvPr id="564" name="Analytic 1-loop nonsingular"/>
          <p:cNvSpPr txBox="1"/>
          <p:nvPr/>
        </p:nvSpPr>
        <p:spPr>
          <a:xfrm>
            <a:off x="10926682" y="225453"/>
            <a:ext cx="231784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Analytic 1-loop nonsingular</a:t>
            </a:r>
          </a:p>
        </p:txBody>
      </p:sp>
      <p:sp>
        <p:nvSpPr>
          <p:cNvPr id="565" name="From NLOJet++, we obtain the fixed-order 1-loop full QCD cross section (red) and we subtract the SCET singular contribution (green) to obtain the nonsingular contribution (orange).  (Remove double counting)"/>
          <p:cNvSpPr txBox="1"/>
          <p:nvPr/>
        </p:nvSpPr>
        <p:spPr>
          <a:xfrm>
            <a:off x="519374" y="6544280"/>
            <a:ext cx="11966052" cy="1445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From NLOJet++, we obtain the fixed-order 1-loop full QCD cross section (</a:t>
            </a:r>
            <a:r>
              <a:rPr>
                <a:solidFill>
                  <a:srgbClr val="EA3323"/>
                </a:solidFill>
              </a:rPr>
              <a:t>red</a:t>
            </a:r>
            <a:r>
              <a:t>) and we subtract the SCET singular contribution (</a:t>
            </a:r>
            <a:r>
              <a:rPr>
                <a:solidFill>
                  <a:srgbClr val="377E22"/>
                </a:solidFill>
              </a:rPr>
              <a:t>green</a:t>
            </a:r>
            <a:r>
              <a:t>) to obtain the nonsingular contribution (</a:t>
            </a:r>
            <a:r>
              <a:rPr>
                <a:solidFill>
                  <a:srgbClr val="EF8636"/>
                </a:solidFill>
              </a:rPr>
              <a:t>orange</a:t>
            </a:r>
            <a:r>
              <a:t>).  (Remove double counting)</a:t>
            </a:r>
          </a:p>
        </p:txBody>
      </p:sp>
      <p:sp>
        <p:nvSpPr>
          <p:cNvPr id="566" name="The analytic results are available at 1-loop (orange) and the numerical results from NLOJet++ agree well with it before the numerical noise kicks in for very small  ."/>
          <p:cNvSpPr txBox="1"/>
          <p:nvPr/>
        </p:nvSpPr>
        <p:spPr>
          <a:xfrm>
            <a:off x="519374" y="8025884"/>
            <a:ext cx="11966052" cy="10654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analytic results are available at 1-loop (</a:t>
            </a:r>
            <a:r>
              <a:rPr>
                <a:solidFill>
                  <a:srgbClr val="EF8636"/>
                </a:solidFill>
              </a:rPr>
              <a:t>orange</a:t>
            </a:r>
            <a:r>
              <a:t>) and the numerical results from NLOJet++ agree well with it before the numerical noise kicks in for very small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a:t>
            </a:r>
          </a:p>
        </p:txBody>
      </p:sp>
      <p:pic>
        <p:nvPicPr>
          <p:cNvPr id="567" name="nonsingular_LO.pdf" descr="nonsingular_LO.pdf"/>
          <p:cNvPicPr>
            <a:picLocks noChangeAspect="1"/>
          </p:cNvPicPr>
          <p:nvPr/>
        </p:nvPicPr>
        <p:blipFill>
          <a:blip r:embed="rId2">
            <a:extLst/>
          </a:blip>
          <a:stretch>
            <a:fillRect/>
          </a:stretch>
        </p:blipFill>
        <p:spPr>
          <a:xfrm>
            <a:off x="531368" y="1748491"/>
            <a:ext cx="11942065" cy="462686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9" name="Screenshot 2025-03-19 at 10.31.53 PM.png" descr="Screenshot 2025-03-19 at 10.31.53 PM.png"/>
          <p:cNvPicPr>
            <a:picLocks noChangeAspect="1"/>
          </p:cNvPicPr>
          <p:nvPr/>
        </p:nvPicPr>
        <p:blipFill>
          <a:blip r:embed="rId2">
            <a:extLst/>
          </a:blip>
          <a:stretch>
            <a:fillRect/>
          </a:stretch>
        </p:blipFill>
        <p:spPr>
          <a:xfrm>
            <a:off x="1507603" y="8172063"/>
            <a:ext cx="7899976" cy="1110607"/>
          </a:xfrm>
          <a:prstGeom prst="rect">
            <a:avLst/>
          </a:prstGeom>
          <a:ln w="12700">
            <a:miter lim="400000"/>
          </a:ln>
        </p:spPr>
      </p:pic>
      <p:sp>
        <p:nvSpPr>
          <p:cNvPr id="570" name=": Nonsingular at NLO"/>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0432FF"/>
                        </a:solidFill>
                        <a:latin typeface="Cambria Math" panose="02040503050406030204" pitchFamily="18" charset="0"/>
                      </a:rPr>
                      <m:t>σ</m:t>
                    </m:r>
                  </m:e>
                  <m:sub>
                    <m:r>
                      <m:rPr>
                        <m:nor/>
                      </m:rPr>
                      <a:rPr xmlns:a="http://schemas.openxmlformats.org/drawingml/2006/main" sz="6300" i="1">
                        <a:solidFill>
                          <a:srgbClr val="0432FF"/>
                        </a:solidFill>
                        <a:latin typeface="Cambria Math" panose="02040503050406030204" pitchFamily="18" charset="0"/>
                      </a:rPr>
                      <m:t>PT</m:t>
                    </m:r>
                  </m:sub>
                  <m:sup>
                    <m:r>
                      <m:rPr>
                        <m:nor/>
                      </m:rPr>
                      <a:rPr xmlns:a="http://schemas.openxmlformats.org/drawingml/2006/main" sz="6300" i="1">
                        <a:solidFill>
                          <a:srgbClr val="0432FF"/>
                        </a:solidFill>
                        <a:latin typeface="Cambria Math" panose="02040503050406030204" pitchFamily="18" charset="0"/>
                      </a:rPr>
                      <m:t>ns</m:t>
                    </m:r>
                  </m:sup>
                </m:sSubSup>
              </m:oMath>
            </a14:m>
            <a:r>
              <a:t>: Nonsingular at NLO</a:t>
            </a:r>
            <a:endParaRPr sz="6500">
              <a:solidFill>
                <a:srgbClr val="0433FF"/>
              </a:solidFill>
            </a:endParaRPr>
          </a:p>
        </p:txBody>
      </p:sp>
      <p:sp>
        <p:nvSpPr>
          <p:cNvPr id="57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2" name="nonsingular_NLO.pdf" descr="nonsingular_NLO.pdf"/>
          <p:cNvPicPr>
            <a:picLocks noChangeAspect="1"/>
          </p:cNvPicPr>
          <p:nvPr/>
        </p:nvPicPr>
        <p:blipFill>
          <a:blip r:embed="rId3">
            <a:extLst/>
          </a:blip>
          <a:stretch>
            <a:fillRect/>
          </a:stretch>
        </p:blipFill>
        <p:spPr>
          <a:xfrm>
            <a:off x="759968" y="1650266"/>
            <a:ext cx="11484865" cy="4626865"/>
          </a:xfrm>
          <a:prstGeom prst="rect">
            <a:avLst/>
          </a:prstGeom>
          <a:ln w="12700">
            <a:miter lim="400000"/>
          </a:ln>
        </p:spPr>
      </p:pic>
      <p:sp>
        <p:nvSpPr>
          <p:cNvPr id="573" name="At 2-loop, there are no analytic results, so we should use NLOJet++ results (blue).…"/>
          <p:cNvSpPr txBox="1"/>
          <p:nvPr/>
        </p:nvSpPr>
        <p:spPr>
          <a:xfrm>
            <a:off x="519374" y="6286151"/>
            <a:ext cx="11966052" cy="2019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At 2-loop, there are no analytic results, so we should use NLOJet++ results (</a:t>
            </a:r>
            <a:r>
              <a:rPr>
                <a:solidFill>
                  <a:srgbClr val="0433FF"/>
                </a:solidFill>
              </a:rPr>
              <a:t>blue</a:t>
            </a:r>
            <a:r>
              <a:t>). </a:t>
            </a:r>
          </a:p>
          <a:p>
            <a:pPr marL="370416" indent="-370416">
              <a:spcBef>
                <a:spcPts val="2000"/>
              </a:spcBef>
              <a:buSzPct val="75000"/>
              <a:buChar char="•"/>
            </a:pPr>
            <a:r>
              <a:t>The numerical results are not reliable below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10</m:t>
                    </m:r>
                  </m:e>
                  <m: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2</m:t>
                    </m:r>
                  </m:sup>
                </m:sSup>
              </m:oMath>
            </a14:m>
            <a:r>
              <a:t>, so instead of using the numerical results directly, we use the weighted fit of the numerical results using the following fit function (</a:t>
            </a:r>
            <a:r>
              <a:rPr>
                <a:solidFill>
                  <a:srgbClr val="FF9300"/>
                </a:solidFill>
              </a:rPr>
              <a:t>orange</a:t>
            </a:r>
            <a:r>
              <a:t>):</a:t>
            </a:r>
          </a:p>
        </p:txBody>
      </p:sp>
      <p:sp>
        <p:nvSpPr>
          <p:cNvPr id="574" name="Text"/>
          <p:cNvSpPr txBox="1"/>
          <p:nvPr/>
        </p:nvSpPr>
        <p:spPr>
          <a:xfrm>
            <a:off x="9987651" y="8485005"/>
            <a:ext cx="2155321"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9300"/>
                </a:solidFill>
              </a:defRPr>
            </a:lvl1pPr>
          </a:lstStyle>
          <a:p>
            <a:pPr/>
            <a14:m>
              <m:oMathPara>
                <m:oMathParaPr>
                  <m:jc m:val="left"/>
                </m:oMathParaPr>
                <m:oMath>
                  <m:sSup>
                    <m:e>
                      <m:r>
                        <a:rPr xmlns:a="http://schemas.openxmlformats.org/drawingml/2006/main" sz="2600" i="1">
                          <a:solidFill>
                            <a:srgbClr val="FF9200"/>
                          </a:solidFill>
                          <a:latin typeface="Cambria Math" panose="02040503050406030204" pitchFamily="18" charset="0"/>
                        </a:rPr>
                        <m:t>χ</m:t>
                      </m:r>
                    </m:e>
                    <m:sup>
                      <m:r>
                        <a:rPr xmlns:a="http://schemas.openxmlformats.org/drawingml/2006/main" sz="2600" i="1">
                          <a:solidFill>
                            <a:srgbClr val="FF9200"/>
                          </a:solidFill>
                          <a:latin typeface="Cambria Math" panose="02040503050406030204" pitchFamily="18" charset="0"/>
                        </a:rPr>
                        <m:t>2</m:t>
                      </m:r>
                    </m:sup>
                  </m:sSup>
                  <m:r>
                    <a:rPr xmlns:a="http://schemas.openxmlformats.org/drawingml/2006/main" sz="2600" i="1">
                      <a:solidFill>
                        <a:srgbClr val="FF9200"/>
                      </a:solidFill>
                      <a:latin typeface="Cambria Math" panose="02040503050406030204" pitchFamily="18" charset="0"/>
                    </a:rPr>
                    <m:t>/</m:t>
                  </m:r>
                  <m:r>
                    <m:rPr>
                      <m:nor/>
                    </m:rPr>
                    <a:rPr xmlns:a="http://schemas.openxmlformats.org/drawingml/2006/main" sz="2600" i="1">
                      <a:solidFill>
                        <a:srgbClr val="FF9200"/>
                      </a:solidFill>
                      <a:latin typeface="Cambria Math" panose="02040503050406030204" pitchFamily="18" charset="0"/>
                    </a:rPr>
                    <m:t>d.o.f.</m:t>
                  </m:r>
                  <m:r>
                    <a:rPr xmlns:a="http://schemas.openxmlformats.org/drawingml/2006/main" sz="2600" i="1">
                      <a:solidFill>
                        <a:srgbClr val="FF9200"/>
                      </a:solidFill>
                      <a:latin typeface="Cambria Math" panose="02040503050406030204" pitchFamily="18" charset="0"/>
                    </a:rPr>
                    <m:t>=</m:t>
                  </m:r>
                  <m:r>
                    <a:rPr xmlns:a="http://schemas.openxmlformats.org/drawingml/2006/main" sz="2600" i="1">
                      <a:solidFill>
                        <a:srgbClr val="FF9200"/>
                      </a:solidFill>
                      <a:latin typeface="Cambria Math" panose="02040503050406030204" pitchFamily="18" charset="0"/>
                    </a:rPr>
                    <m:t>1.02</m:t>
                  </m:r>
                </m:oMath>
              </m:oMathPara>
            </a14: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 Scale variations"/>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0432FF"/>
                        </a:solidFill>
                        <a:latin typeface="Cambria Math" panose="02040503050406030204" pitchFamily="18" charset="0"/>
                      </a:rPr>
                      <m:t>σ</m:t>
                    </m:r>
                  </m:e>
                  <m:sub>
                    <m:r>
                      <m:rPr>
                        <m:nor/>
                      </m:rPr>
                      <a:rPr xmlns:a="http://schemas.openxmlformats.org/drawingml/2006/main" sz="6300" i="1">
                        <a:solidFill>
                          <a:srgbClr val="0432FF"/>
                        </a:solidFill>
                        <a:latin typeface="Cambria Math" panose="02040503050406030204" pitchFamily="18" charset="0"/>
                      </a:rPr>
                      <m:t>PT</m:t>
                    </m:r>
                  </m:sub>
                  <m:sup>
                    <m:r>
                      <m:rPr>
                        <m:nor/>
                      </m:rPr>
                      <a:rPr xmlns:a="http://schemas.openxmlformats.org/drawingml/2006/main" sz="6300" i="1">
                        <a:solidFill>
                          <a:srgbClr val="0432FF"/>
                        </a:solidFill>
                        <a:latin typeface="Cambria Math" panose="02040503050406030204" pitchFamily="18" charset="0"/>
                      </a:rPr>
                      <m:t>ns</m:t>
                    </m:r>
                  </m:sup>
                </m:sSubSup>
              </m:oMath>
            </a14:m>
            <a:r>
              <a:t>: Scale variations</a:t>
            </a:r>
            <a:endParaRPr sz="6500">
              <a:solidFill>
                <a:srgbClr val="0433FF"/>
              </a:solidFill>
            </a:endParaRPr>
          </a:p>
        </p:txBody>
      </p:sp>
      <p:sp>
        <p:nvSpPr>
          <p:cNvPr id="57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8" name="In order to estimate the perturbative uncertainties in the nonsingular contributions, we consider the 5 scale variation in the fixed-order calculations:"/>
          <p:cNvSpPr txBox="1"/>
          <p:nvPr/>
        </p:nvSpPr>
        <p:spPr>
          <a:xfrm>
            <a:off x="519374" y="1246483"/>
            <a:ext cx="11966052" cy="11106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In order to estimate the perturbative uncertainties in the nonsingular contributions, we consider the 5 scale variation in the fixed-order calculations: </a:t>
            </a:r>
          </a:p>
        </p:txBody>
      </p:sp>
      <p:pic>
        <p:nvPicPr>
          <p:cNvPr id="579" name="nonsingular_NLO_scale_variations.pdf" descr="nonsingular_NLO_scale_variations.pdf"/>
          <p:cNvPicPr>
            <a:picLocks noChangeAspect="1"/>
          </p:cNvPicPr>
          <p:nvPr/>
        </p:nvPicPr>
        <p:blipFill>
          <a:blip r:embed="rId2">
            <a:extLst/>
          </a:blip>
          <a:stretch>
            <a:fillRect/>
          </a:stretch>
        </p:blipFill>
        <p:spPr>
          <a:xfrm>
            <a:off x="2958533" y="5857943"/>
            <a:ext cx="8759463" cy="3455291"/>
          </a:xfrm>
          <a:prstGeom prst="rect">
            <a:avLst/>
          </a:prstGeom>
          <a:ln w="12700">
            <a:miter lim="400000"/>
          </a:ln>
        </p:spPr>
      </p:pic>
      <p:pic>
        <p:nvPicPr>
          <p:cNvPr id="580" name="nonsingular_LO_scale_variations.pdf" descr="nonsingular_LO_scale_variations.pdf"/>
          <p:cNvPicPr>
            <a:picLocks noChangeAspect="1"/>
          </p:cNvPicPr>
          <p:nvPr/>
        </p:nvPicPr>
        <p:blipFill>
          <a:blip r:embed="rId3">
            <a:extLst/>
          </a:blip>
          <a:stretch>
            <a:fillRect/>
          </a:stretch>
        </p:blipFill>
        <p:spPr>
          <a:xfrm>
            <a:off x="2958516" y="2251338"/>
            <a:ext cx="8759463" cy="3455291"/>
          </a:xfrm>
          <a:prstGeom prst="rect">
            <a:avLst/>
          </a:prstGeom>
          <a:ln w="12700">
            <a:miter lim="400000"/>
          </a:ln>
        </p:spPr>
      </p:pic>
      <p:sp>
        <p:nvSpPr>
          <p:cNvPr id="581" name="1-loop nonsingular"/>
          <p:cNvSpPr txBox="1"/>
          <p:nvPr/>
        </p:nvSpPr>
        <p:spPr>
          <a:xfrm>
            <a:off x="227905" y="3744033"/>
            <a:ext cx="251089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1-loop nonsingular</a:t>
            </a:r>
          </a:p>
        </p:txBody>
      </p:sp>
      <p:sp>
        <p:nvSpPr>
          <p:cNvPr id="582" name="2-loop nonsingular"/>
          <p:cNvSpPr txBox="1"/>
          <p:nvPr/>
        </p:nvSpPr>
        <p:spPr>
          <a:xfrm>
            <a:off x="227905" y="7140671"/>
            <a:ext cx="251089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2-loop nonsingular</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4" name="fk.png" descr="fk.png"/>
          <p:cNvPicPr>
            <a:picLocks noChangeAspect="1"/>
          </p:cNvPicPr>
          <p:nvPr/>
        </p:nvPicPr>
        <p:blipFill>
          <a:blip r:embed="rId2">
            <a:extLst/>
          </a:blip>
          <a:stretch>
            <a:fillRect/>
          </a:stretch>
        </p:blipFill>
        <p:spPr>
          <a:xfrm>
            <a:off x="7760723" y="5492643"/>
            <a:ext cx="4906400" cy="3717594"/>
          </a:xfrm>
          <a:prstGeom prst="rect">
            <a:avLst/>
          </a:prstGeom>
          <a:ln w="12700">
            <a:miter lim="400000"/>
          </a:ln>
        </p:spPr>
      </p:pic>
      <p:sp>
        <p:nvSpPr>
          <p:cNvPr id="585" name="NP corr.: Shape function"/>
          <p:cNvSpPr txBox="1"/>
          <p:nvPr>
            <p:ph type="title"/>
          </p:nvPr>
        </p:nvSpPr>
        <p:spPr>
          <a:xfrm>
            <a:off x="952500" y="58450"/>
            <a:ext cx="11099800" cy="1245130"/>
          </a:xfrm>
          <a:prstGeom prst="rect">
            <a:avLst/>
          </a:prstGeom>
        </p:spPr>
        <p:txBody>
          <a:bodyPr/>
          <a:lstStyle/>
          <a:p>
            <a:pPr>
              <a:defRPr sz="6500"/>
            </a:pPr>
            <a:r>
              <a:rPr>
                <a:solidFill>
                  <a:srgbClr val="49A34E"/>
                </a:solidFill>
              </a:rPr>
              <a:t>NP corr.</a:t>
            </a:r>
            <a:r>
              <a:t>: Shape function</a:t>
            </a:r>
          </a:p>
        </p:txBody>
      </p:sp>
      <p:sp>
        <p:nvSpPr>
          <p:cNvPr id="586" name="Equation"/>
          <p:cNvSpPr txBox="1"/>
          <p:nvPr/>
        </p:nvSpPr>
        <p:spPr>
          <a:xfrm>
            <a:off x="6914508" y="1261156"/>
            <a:ext cx="4906400" cy="85152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σ</m:t>
                      </m:r>
                    </m:num>
                    <m:den>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k</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σ</m:t>
                          </m:r>
                        </m:e>
                        <m:sub>
                          <m:r>
                            <m:rPr>
                              <m:nor/>
                            </m:rPr>
                            <a:rPr xmlns:a="http://schemas.openxmlformats.org/drawingml/2006/main" sz="2500" i="1">
                              <a:solidFill>
                                <a:srgbClr val="000000"/>
                              </a:solidFill>
                              <a:latin typeface="Cambria Math" panose="02040503050406030204" pitchFamily="18" charset="0"/>
                            </a:rPr>
                            <m:t>pert</m:t>
                          </m:r>
                        </m:sub>
                      </m:sSub>
                    </m:num>
                    <m:den>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d>
                    <m:dPr>
                      <m:ctrlPr>
                        <a:rPr xmlns:a="http://schemas.openxmlformats.org/drawingml/2006/main" sz="2500" i="1">
                          <a:solidFill>
                            <a:srgbClr val="000000"/>
                          </a:solidFill>
                          <a:latin typeface="Cambria Math" panose="02040503050406030204" pitchFamily="18" charset="0"/>
                        </a:rPr>
                      </m:ctrlPr>
                    </m:dPr>
                    <m:e>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k</m:t>
                          </m:r>
                        </m:num>
                        <m:den>
                          <m:r>
                            <a:rPr xmlns:a="http://schemas.openxmlformats.org/drawingml/2006/main" sz="2500" i="1">
                              <a:solidFill>
                                <a:srgbClr val="000000"/>
                              </a:solidFill>
                              <a:latin typeface="Cambria Math" panose="02040503050406030204" pitchFamily="18" charset="0"/>
                            </a:rPr>
                            <m:t>Q</m:t>
                          </m:r>
                        </m:den>
                      </m:f>
                    </m:e>
                  </m:d>
                  <m:r>
                    <a:rPr xmlns:a="http://schemas.openxmlformats.org/drawingml/2006/main" sz="2500" i="1">
                      <a:solidFill>
                        <a:srgbClr val="000000"/>
                      </a:solidFill>
                      <a:latin typeface="Cambria Math" panose="02040503050406030204" pitchFamily="18" charset="0"/>
                    </a:rPr>
                    <m:t>F</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587" name="According to OPE,"/>
          <p:cNvSpPr txBox="1"/>
          <p:nvPr/>
        </p:nvSpPr>
        <p:spPr>
          <a:xfrm>
            <a:off x="4922122" y="2292574"/>
            <a:ext cx="3223896" cy="574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According to OPE, </a:t>
            </a:r>
          </a:p>
        </p:txBody>
      </p:sp>
      <p:sp>
        <p:nvSpPr>
          <p:cNvPr id="588" name="Equation"/>
          <p:cNvSpPr txBox="1"/>
          <p:nvPr/>
        </p:nvSpPr>
        <p:spPr>
          <a:xfrm>
            <a:off x="5388971" y="2914068"/>
            <a:ext cx="7398188" cy="96808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d</m:t>
                      </m:r>
                      <m:r>
                        <a:rPr xmlns:a="http://schemas.openxmlformats.org/drawingml/2006/main" sz="2100" i="1">
                          <a:solidFill>
                            <a:srgbClr val="000000"/>
                          </a:solidFill>
                          <a:latin typeface="Cambria Math" panose="02040503050406030204" pitchFamily="18" charset="0"/>
                        </a:rPr>
                        <m:t>σ</m:t>
                      </m:r>
                    </m:num>
                    <m:den>
                      <m:r>
                        <a:rPr xmlns:a="http://schemas.openxmlformats.org/drawingml/2006/main" sz="2100" i="1">
                          <a:solidFill>
                            <a:srgbClr val="000000"/>
                          </a:solidFill>
                          <a:latin typeface="Cambria Math" panose="02040503050406030204" pitchFamily="18" charset="0"/>
                        </a:rPr>
                        <m:t>d</m:t>
                      </m:r>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den>
                  </m:f>
                  <m:r>
                    <a:rPr xmlns:a="http://schemas.openxmlformats.org/drawingml/2006/main" sz="2100" i="1">
                      <a:solidFill>
                        <a:srgbClr val="000000"/>
                      </a:solidFill>
                      <a:latin typeface="Cambria Math" panose="02040503050406030204" pitchFamily="18" charset="0"/>
                    </a:rPr>
                    <m:t>(</m:t>
                  </m:r>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m:t>
                  </m:r>
                  <m:d>
                    <m:dPr>
                      <m:ctrlPr>
                        <a:rPr xmlns:a="http://schemas.openxmlformats.org/drawingml/2006/main" sz="2100" i="1">
                          <a:solidFill>
                            <a:srgbClr val="000000"/>
                          </a:solidFill>
                          <a:latin typeface="Cambria Math" panose="02040503050406030204" pitchFamily="18" charset="0"/>
                        </a:rPr>
                      </m:ctrlPr>
                      <m:begChr m:val="{"/>
                      <m:endChr m:val="}"/>
                    </m:dPr>
                    <m:e>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d</m:t>
                          </m:r>
                          <m:sSub>
                            <m:e>
                              <m:r>
                                <a:rPr xmlns:a="http://schemas.openxmlformats.org/drawingml/2006/main" sz="2100" i="1">
                                  <a:solidFill>
                                    <a:srgbClr val="000000"/>
                                  </a:solidFill>
                                  <a:latin typeface="Cambria Math" panose="02040503050406030204" pitchFamily="18" charset="0"/>
                                </a:rPr>
                                <m:t>σ</m:t>
                              </m:r>
                            </m:e>
                            <m:sub>
                              <m:r>
                                <m:rPr>
                                  <m:nor/>
                                </m:rPr>
                                <a:rPr xmlns:a="http://schemas.openxmlformats.org/drawingml/2006/main" sz="2100" i="1">
                                  <a:solidFill>
                                    <a:srgbClr val="000000"/>
                                  </a:solidFill>
                                  <a:latin typeface="Cambria Math" panose="02040503050406030204" pitchFamily="18" charset="0"/>
                                </a:rPr>
                                <m:t>pert</m:t>
                              </m:r>
                            </m:sub>
                          </m:sSub>
                          <m:r>
                            <a:rPr xmlns:a="http://schemas.openxmlformats.org/drawingml/2006/main" sz="2100" i="1">
                              <a:solidFill>
                                <a:srgbClr val="000000"/>
                              </a:solidFill>
                              <a:latin typeface="Cambria Math" panose="02040503050406030204" pitchFamily="18" charset="0"/>
                            </a:rPr>
                            <m:t>(</m:t>
                          </m:r>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r>
                            <a:rPr xmlns:a="http://schemas.openxmlformats.org/drawingml/2006/main" sz="2100" i="1">
                              <a:solidFill>
                                <a:srgbClr val="000000"/>
                              </a:solidFill>
                              <a:latin typeface="Cambria Math" panose="02040503050406030204" pitchFamily="18" charset="0"/>
                            </a:rPr>
                            <m:t>)</m:t>
                          </m:r>
                        </m:num>
                        <m:den>
                          <m:r>
                            <a:rPr xmlns:a="http://schemas.openxmlformats.org/drawingml/2006/main" sz="2100" i="1">
                              <a:solidFill>
                                <a:srgbClr val="000000"/>
                              </a:solidFill>
                              <a:latin typeface="Cambria Math" panose="02040503050406030204" pitchFamily="18" charset="0"/>
                            </a:rPr>
                            <m:t>d</m:t>
                          </m:r>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den>
                      </m:f>
                      <m:r>
                        <a:rPr xmlns:a="http://schemas.openxmlformats.org/drawingml/2006/main" sz="2100" i="1">
                          <a:solidFill>
                            <a:srgbClr val="000000"/>
                          </a:solidFill>
                          <a:latin typeface="Cambria Math" panose="02040503050406030204" pitchFamily="18" charset="0"/>
                        </a:rPr>
                        <m:t>-</m:t>
                      </m:r>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2</m:t>
                          </m:r>
                          <m:sSub>
                            <m:e>
                              <m:r>
                                <m:rPr>
                                  <m:sty m:val="p"/>
                                </m:rPr>
                                <a:rPr xmlns:a="http://schemas.openxmlformats.org/drawingml/2006/main" sz="2100" i="1">
                                  <a:solidFill>
                                    <a:srgbClr val="000000"/>
                                  </a:solidFill>
                                  <a:latin typeface="Cambria Math" panose="02040503050406030204" pitchFamily="18" charset="0"/>
                                </a:rPr>
                                <m:t>Ω</m:t>
                              </m:r>
                            </m:e>
                            <m:sub>
                              <m:r>
                                <a:rPr xmlns:a="http://schemas.openxmlformats.org/drawingml/2006/main" sz="2100" i="1">
                                  <a:solidFill>
                                    <a:srgbClr val="000000"/>
                                  </a:solidFill>
                                  <a:latin typeface="Cambria Math" panose="02040503050406030204" pitchFamily="18" charset="0"/>
                                </a:rPr>
                                <m:t>1</m:t>
                              </m:r>
                            </m:sub>
                          </m:sSub>
                        </m:num>
                        <m:den>
                          <m:r>
                            <a:rPr xmlns:a="http://schemas.openxmlformats.org/drawingml/2006/main" sz="2100" i="1">
                              <a:solidFill>
                                <a:srgbClr val="000000"/>
                              </a:solidFill>
                              <a:latin typeface="Cambria Math" panose="02040503050406030204" pitchFamily="18" charset="0"/>
                            </a:rPr>
                            <m:t>Q</m:t>
                          </m:r>
                        </m:den>
                      </m:f>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d</m:t>
                          </m:r>
                          <m:sSubSup>
                            <m:e>
                              <m:r>
                                <a:rPr xmlns:a="http://schemas.openxmlformats.org/drawingml/2006/main" sz="2100" i="1">
                                  <a:solidFill>
                                    <a:srgbClr val="000000"/>
                                  </a:solidFill>
                                  <a:latin typeface="Cambria Math" panose="02040503050406030204" pitchFamily="18" charset="0"/>
                                </a:rPr>
                                <m:t>σ</m:t>
                              </m:r>
                            </m:e>
                            <m:sub>
                              <m:r>
                                <m:rPr>
                                  <m:nor/>
                                </m:rPr>
                                <a:rPr xmlns:a="http://schemas.openxmlformats.org/drawingml/2006/main" sz="2100" i="1">
                                  <a:solidFill>
                                    <a:srgbClr val="000000"/>
                                  </a:solidFill>
                                  <a:latin typeface="Cambria Math" panose="02040503050406030204" pitchFamily="18" charset="0"/>
                                </a:rPr>
                                <m:t>pert</m:t>
                              </m:r>
                            </m:sub>
                            <m:sup>
                              <m:r>
                                <a:rPr xmlns:a="http://schemas.openxmlformats.org/drawingml/2006/main" sz="2100" i="1">
                                  <a:solidFill>
                                    <a:srgbClr val="000000"/>
                                  </a:solidFill>
                                  <a:latin typeface="Cambria Math" panose="02040503050406030204" pitchFamily="18" charset="0"/>
                                </a:rPr>
                                <m:t>2</m:t>
                              </m:r>
                            </m:sup>
                          </m:sSubSup>
                          <m:r>
                            <a:rPr xmlns:a="http://schemas.openxmlformats.org/drawingml/2006/main" sz="2100" i="1">
                              <a:solidFill>
                                <a:srgbClr val="000000"/>
                              </a:solidFill>
                              <a:latin typeface="Cambria Math" panose="02040503050406030204" pitchFamily="18" charset="0"/>
                            </a:rPr>
                            <m:t>(</m:t>
                          </m:r>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r>
                            <a:rPr xmlns:a="http://schemas.openxmlformats.org/drawingml/2006/main" sz="2100" i="1">
                              <a:solidFill>
                                <a:srgbClr val="000000"/>
                              </a:solidFill>
                              <a:latin typeface="Cambria Math" panose="02040503050406030204" pitchFamily="18" charset="0"/>
                            </a:rPr>
                            <m:t>)</m:t>
                          </m:r>
                        </m:num>
                        <m:den>
                          <m:sSup>
                            <m:e>
                              <m:r>
                                <a:rPr xmlns:a="http://schemas.openxmlformats.org/drawingml/2006/main" sz="2100" i="1">
                                  <a:solidFill>
                                    <a:srgbClr val="000000"/>
                                  </a:solidFill>
                                  <a:latin typeface="Cambria Math" panose="02040503050406030204" pitchFamily="18" charset="0"/>
                                </a:rPr>
                                <m:t>d</m:t>
                              </m:r>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e>
                            <m:sup>
                              <m:r>
                                <a:rPr xmlns:a="http://schemas.openxmlformats.org/drawingml/2006/main" sz="2100" i="1">
                                  <a:solidFill>
                                    <a:srgbClr val="000000"/>
                                  </a:solidFill>
                                  <a:latin typeface="Cambria Math" panose="02040503050406030204" pitchFamily="18" charset="0"/>
                                </a:rPr>
                                <m:t>2</m:t>
                              </m:r>
                            </m:sup>
                          </m:sSup>
                        </m:den>
                      </m:f>
                    </m:e>
                  </m:d>
                  <m:d>
                    <m:dPr>
                      <m:ctrlPr>
                        <a:rPr xmlns:a="http://schemas.openxmlformats.org/drawingml/2006/main" sz="2100" i="1">
                          <a:solidFill>
                            <a:srgbClr val="000000"/>
                          </a:solidFill>
                          <a:latin typeface="Cambria Math" panose="02040503050406030204" pitchFamily="18" charset="0"/>
                        </a:rPr>
                      </m:ctrlPr>
                      <m:begChr m:val="["/>
                      <m:endChr m:val="]"/>
                    </m:dPr>
                    <m:e>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m:t>
                      </m:r>
                      <m:r>
                        <m:rPr>
                          <m:scr m:val="script"/>
                        </m:rPr>
                        <a:rPr xmlns:a="http://schemas.openxmlformats.org/drawingml/2006/main" sz="2100" i="1">
                          <a:solidFill>
                            <a:srgbClr val="000000"/>
                          </a:solidFill>
                          <a:latin typeface="Cambria Math" panose="02040503050406030204" pitchFamily="18" charset="0"/>
                        </a:rPr>
                        <m:t>O</m:t>
                      </m:r>
                      <m:r>
                        <a:rPr xmlns:a="http://schemas.openxmlformats.org/drawingml/2006/main" sz="2100" i="1">
                          <a:solidFill>
                            <a:srgbClr val="000000"/>
                          </a:solidFill>
                          <a:latin typeface="Cambria Math" panose="02040503050406030204" pitchFamily="18" charset="0"/>
                        </a:rPr>
                        <m:t>(</m:t>
                      </m:r>
                      <m:sSub>
                        <m:e>
                          <m:r>
                            <m:rPr>
                              <m:sty m:val="p"/>
                            </m:rPr>
                            <a:rPr xmlns:a="http://schemas.openxmlformats.org/drawingml/2006/main" sz="2100" i="1">
                              <a:solidFill>
                                <a:srgbClr val="000000"/>
                              </a:solidFill>
                              <a:latin typeface="Cambria Math" panose="02040503050406030204" pitchFamily="18" charset="0"/>
                            </a:rPr>
                            <m:t>Λ</m:t>
                          </m:r>
                        </m:e>
                        <m:sub>
                          <m:r>
                            <m:rPr>
                              <m:nor/>
                            </m:rPr>
                            <a:rPr xmlns:a="http://schemas.openxmlformats.org/drawingml/2006/main" sz="2100" i="1">
                              <a:solidFill>
                                <a:srgbClr val="000000"/>
                              </a:solidFill>
                              <a:latin typeface="Cambria Math" panose="02040503050406030204" pitchFamily="18" charset="0"/>
                            </a:rPr>
                            <m:t>QCD</m:t>
                          </m:r>
                        </m:sub>
                      </m:sSub>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m:t>
                      </m:r>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r>
                        <a:rPr xmlns:a="http://schemas.openxmlformats.org/drawingml/2006/main" sz="2100" i="1">
                          <a:solidFill>
                            <a:srgbClr val="000000"/>
                          </a:solidFill>
                          <a:latin typeface="Cambria Math" panose="02040503050406030204" pitchFamily="18" charset="0"/>
                        </a:rPr>
                        <m:t>Q</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m:t>
                      </m:r>
                    </m:e>
                  </m:d>
                </m:oMath>
              </m:oMathPara>
            </a14:m>
            <a:endParaRPr sz="2100"/>
          </a:p>
        </p:txBody>
      </p:sp>
      <p:sp>
        <p:nvSpPr>
          <p:cNvPr id="589" name="In the tail region,   (translation!)"/>
          <p:cNvSpPr txBox="1"/>
          <p:nvPr/>
        </p:nvSpPr>
        <p:spPr>
          <a:xfrm>
            <a:off x="5351734" y="5149944"/>
            <a:ext cx="2301333" cy="10150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t>In the tail region, </a:t>
            </a:r>
            <a14:m>
              <m:oMath>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r>
                  <a:rPr xmlns:a="http://schemas.openxmlformats.org/drawingml/2006/main" sz="2100" i="1">
                    <a:solidFill>
                      <a:srgbClr val="000000"/>
                    </a:solidFill>
                    <a:latin typeface="Cambria Math" panose="02040503050406030204" pitchFamily="18" charset="0"/>
                  </a:rPr>
                  <m:t>→</m:t>
                </m:r>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2</m:t>
                </m:r>
                <m:sSub>
                  <m:e>
                    <m:r>
                      <m:rPr>
                        <m:sty m:val="p"/>
                      </m:rPr>
                      <a:rPr xmlns:a="http://schemas.openxmlformats.org/drawingml/2006/main" sz="2100" i="1">
                        <a:solidFill>
                          <a:srgbClr val="000000"/>
                        </a:solidFill>
                        <a:latin typeface="Cambria Math" panose="02040503050406030204" pitchFamily="18" charset="0"/>
                      </a:rPr>
                      <m:t>Ω</m:t>
                    </m:r>
                  </m:e>
                  <m:sub>
                    <m:r>
                      <a:rPr xmlns:a="http://schemas.openxmlformats.org/drawingml/2006/main" sz="2100" i="1">
                        <a:solidFill>
                          <a:srgbClr val="000000"/>
                        </a:solidFill>
                        <a:latin typeface="Cambria Math" panose="02040503050406030204" pitchFamily="18" charset="0"/>
                      </a:rPr>
                      <m:t>1</m:t>
                    </m:r>
                  </m:sub>
                </m:sSub>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Q</m:t>
                </m:r>
              </m:oMath>
            </a14:m>
            <a:r>
              <a:t> (translation!)</a:t>
            </a:r>
          </a:p>
        </p:txBody>
      </p:sp>
      <p:sp>
        <p:nvSpPr>
          <p:cNvPr id="590" name="is the 1st moment of  :"/>
          <p:cNvSpPr txBox="1"/>
          <p:nvPr/>
        </p:nvSpPr>
        <p:spPr>
          <a:xfrm>
            <a:off x="6496831" y="4152923"/>
            <a:ext cx="3845873" cy="413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14:m>
              <m:oMath>
                <m:r>
                  <a:rPr xmlns:a="http://schemas.openxmlformats.org/drawingml/2006/main" sz="2100" i="1">
                    <a:solidFill>
                      <a:srgbClr val="000000"/>
                    </a:solidFill>
                    <a:latin typeface="Cambria Math" panose="02040503050406030204" pitchFamily="18" charset="0"/>
                  </a:rPr>
                  <m:t>2</m:t>
                </m:r>
                <m:sSub>
                  <m:e>
                    <m:r>
                      <m:rPr>
                        <m:sty m:val="p"/>
                      </m:rPr>
                      <a:rPr xmlns:a="http://schemas.openxmlformats.org/drawingml/2006/main" sz="2100" i="1">
                        <a:solidFill>
                          <a:srgbClr val="000000"/>
                        </a:solidFill>
                        <a:latin typeface="Cambria Math" panose="02040503050406030204" pitchFamily="18" charset="0"/>
                      </a:rPr>
                      <m:t>Ω</m:t>
                    </m:r>
                  </m:e>
                  <m:sub>
                    <m:r>
                      <a:rPr xmlns:a="http://schemas.openxmlformats.org/drawingml/2006/main" sz="2100" i="1">
                        <a:solidFill>
                          <a:srgbClr val="000000"/>
                        </a:solidFill>
                        <a:latin typeface="Cambria Math" panose="02040503050406030204" pitchFamily="18" charset="0"/>
                      </a:rPr>
                      <m:t>1</m:t>
                    </m:r>
                  </m:sub>
                </m:sSub>
              </m:oMath>
            </a14:m>
            <a:r>
              <a:t> is the 1st moment of </a:t>
            </a:r>
            <a14:m>
              <m:oMath>
                <m:r>
                  <a:rPr xmlns:a="http://schemas.openxmlformats.org/drawingml/2006/main" sz="2100" i="1">
                    <a:solidFill>
                      <a:srgbClr val="000000"/>
                    </a:solidFill>
                    <a:latin typeface="Cambria Math" panose="02040503050406030204" pitchFamily="18" charset="0"/>
                  </a:rPr>
                  <m:t>F</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k</m:t>
                </m:r>
                <m:r>
                  <a:rPr xmlns:a="http://schemas.openxmlformats.org/drawingml/2006/main" sz="2100" i="1">
                    <a:solidFill>
                      <a:srgbClr val="000000"/>
                    </a:solidFill>
                    <a:latin typeface="Cambria Math" panose="02040503050406030204" pitchFamily="18" charset="0"/>
                  </a:rPr>
                  <m:t>)</m:t>
                </m:r>
              </m:oMath>
            </a14:m>
            <a:r>
              <a:t>:</a:t>
            </a:r>
          </a:p>
        </p:txBody>
      </p:sp>
      <p:sp>
        <p:nvSpPr>
          <p:cNvPr id="591" name="Equation"/>
          <p:cNvSpPr txBox="1"/>
          <p:nvPr/>
        </p:nvSpPr>
        <p:spPr>
          <a:xfrm>
            <a:off x="10089867" y="4023600"/>
            <a:ext cx="2148716" cy="72040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2</m:t>
                  </m:r>
                  <m:sSub>
                    <m:e>
                      <m:r>
                        <m:rPr>
                          <m:sty m:val="p"/>
                        </m:rPr>
                        <a:rPr xmlns:a="http://schemas.openxmlformats.org/drawingml/2006/main" sz="2500" i="1">
                          <a:solidFill>
                            <a:srgbClr val="000000"/>
                          </a:solidFill>
                          <a:latin typeface="Cambria Math" panose="02040503050406030204" pitchFamily="18" charset="0"/>
                        </a:rPr>
                        <m:t>Ω</m:t>
                      </m:r>
                    </m:e>
                    <m:sub>
                      <m:r>
                        <a:rPr xmlns:a="http://schemas.openxmlformats.org/drawingml/2006/main" sz="2500" i="1">
                          <a:solidFill>
                            <a:srgbClr val="000000"/>
                          </a:solidFill>
                          <a:latin typeface="Cambria Math" panose="02040503050406030204" pitchFamily="18" charset="0"/>
                        </a:rPr>
                        <m:t>1</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F</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592" name="Equation"/>
          <p:cNvSpPr txBox="1"/>
          <p:nvPr/>
        </p:nvSpPr>
        <p:spPr>
          <a:xfrm>
            <a:off x="1443288" y="1326714"/>
            <a:ext cx="4363524" cy="72040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S</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d</m:t>
                  </m:r>
                  <m:sSup>
                    <m:e>
                      <m:r>
                        <a:rPr xmlns:a="http://schemas.openxmlformats.org/drawingml/2006/main" sz="2500" i="1">
                          <a:solidFill>
                            <a:srgbClr val="000000"/>
                          </a:solidFill>
                          <a:latin typeface="Cambria Math" panose="02040503050406030204" pitchFamily="18" charset="0"/>
                        </a:rPr>
                        <m:t>k</m:t>
                      </m:r>
                    </m:e>
                    <m:sup>
                      <m:r>
                        <a:rPr xmlns:a="http://schemas.openxmlformats.org/drawingml/2006/main" sz="2500" i="1">
                          <a:solidFill>
                            <a:srgbClr val="000000"/>
                          </a:solidFill>
                          <a:latin typeface="Cambria Math" panose="02040503050406030204" pitchFamily="18" charset="0"/>
                        </a:rPr>
                        <m:t>′</m:t>
                      </m:r>
                    </m:sup>
                  </m:sSup>
                  <m:sSub>
                    <m:e>
                      <m:r>
                        <a:rPr xmlns:a="http://schemas.openxmlformats.org/drawingml/2006/main" sz="2500" i="1">
                          <a:solidFill>
                            <a:srgbClr val="000000"/>
                          </a:solidFill>
                          <a:latin typeface="Cambria Math" panose="02040503050406030204" pitchFamily="18" charset="0"/>
                        </a:rPr>
                        <m:t>S</m:t>
                      </m:r>
                    </m:e>
                    <m:sub>
                      <m:r>
                        <m:rPr>
                          <m:nor/>
                        </m:rPr>
                        <a:rPr xmlns:a="http://schemas.openxmlformats.org/drawingml/2006/main" sz="2500" i="1">
                          <a:solidFill>
                            <a:srgbClr val="000000"/>
                          </a:solidFill>
                          <a:latin typeface="Cambria Math" panose="02040503050406030204" pitchFamily="18" charset="0"/>
                        </a:rPr>
                        <m:t>pert</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k</m:t>
                      </m:r>
                    </m:e>
                    <m:sup>
                      <m:r>
                        <a:rPr xmlns:a="http://schemas.openxmlformats.org/drawingml/2006/main" sz="2500" i="1">
                          <a:solidFill>
                            <a:srgbClr val="000000"/>
                          </a:solidFill>
                          <a:latin typeface="Cambria Math" panose="02040503050406030204" pitchFamily="18" charset="0"/>
                        </a:rPr>
                        <m:t>′</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F</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k</m:t>
                      </m:r>
                    </m:e>
                    <m:sup>
                      <m:r>
                        <a:rPr xmlns:a="http://schemas.openxmlformats.org/drawingml/2006/main" sz="2500" i="1">
                          <a:solidFill>
                            <a:srgbClr val="000000"/>
                          </a:solidFill>
                          <a:latin typeface="Cambria Math" panose="02040503050406030204" pitchFamily="18" charset="0"/>
                        </a:rPr>
                        <m:t>′</m:t>
                      </m:r>
                    </m:sup>
                  </m:s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593"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4" name="Simplest implementation with   and  :"/>
          <p:cNvSpPr txBox="1"/>
          <p:nvPr/>
        </p:nvSpPr>
        <p:spPr>
          <a:xfrm>
            <a:off x="9931376" y="6607450"/>
            <a:ext cx="2768140" cy="10120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spcBef>
                <a:spcPts val="2000"/>
              </a:spcBef>
              <a:defRPr sz="2000"/>
            </a:pPr>
            <a:r>
              <a:t>Simplest implementation with </a:t>
            </a:r>
            <a14:m>
              <m:oMath>
                <m:sSub>
                  <m:e>
                    <m:r>
                      <a:rPr xmlns:a="http://schemas.openxmlformats.org/drawingml/2006/main" sz="2100" i="1">
                        <a:solidFill>
                          <a:srgbClr val="000000"/>
                        </a:solidFill>
                        <a:latin typeface="Cambria Math" panose="02040503050406030204" pitchFamily="18" charset="0"/>
                      </a:rPr>
                      <m:t>c</m:t>
                    </m:r>
                  </m:e>
                  <m:sub>
                    <m:r>
                      <a:rPr xmlns:a="http://schemas.openxmlformats.org/drawingml/2006/main" sz="2100" i="1">
                        <a:solidFill>
                          <a:srgbClr val="000000"/>
                        </a:solidFill>
                        <a:latin typeface="Cambria Math" panose="02040503050406030204" pitchFamily="18" charset="0"/>
                      </a:rPr>
                      <m:t>0</m:t>
                    </m:r>
                  </m:sub>
                </m:sSub>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oMath>
            </a14:m>
            <a:r>
              <a:t> and </a:t>
            </a:r>
            <a14:m>
              <m:oMath>
                <m:r>
                  <a:rPr xmlns:a="http://schemas.openxmlformats.org/drawingml/2006/main" sz="2100" i="1">
                    <a:solidFill>
                      <a:srgbClr val="000000"/>
                    </a:solidFill>
                    <a:latin typeface="Cambria Math" panose="02040503050406030204" pitchFamily="18" charset="0"/>
                  </a:rPr>
                  <m:t>λ</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0.9</m:t>
                </m:r>
                <m:r>
                  <m:rPr>
                    <m:nor/>
                  </m:rPr>
                  <a:rPr xmlns:a="http://schemas.openxmlformats.org/drawingml/2006/main" sz="2100" i="1">
                    <a:solidFill>
                      <a:srgbClr val="000000"/>
                    </a:solidFill>
                    <a:latin typeface="Cambria Math" panose="02040503050406030204" pitchFamily="18" charset="0"/>
                  </a:rPr>
                  <m:t>GeV</m:t>
                </m:r>
              </m:oMath>
            </a14:m>
            <a:r>
              <a:t>:</a:t>
            </a:r>
          </a:p>
        </p:txBody>
      </p:sp>
      <p:sp>
        <p:nvSpPr>
          <p:cNvPr id="595" name="Line"/>
          <p:cNvSpPr/>
          <p:nvPr/>
        </p:nvSpPr>
        <p:spPr>
          <a:xfrm>
            <a:off x="6176408" y="1686917"/>
            <a:ext cx="368504"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pic>
        <p:nvPicPr>
          <p:cNvPr id="596" name="Image" descr="Image"/>
          <p:cNvPicPr>
            <a:picLocks noChangeAspect="1"/>
          </p:cNvPicPr>
          <p:nvPr/>
        </p:nvPicPr>
        <p:blipFill>
          <a:blip r:embed="rId3">
            <a:extLst/>
          </a:blip>
          <a:srcRect l="50380" t="0" r="0" b="50169"/>
          <a:stretch>
            <a:fillRect/>
          </a:stretch>
        </p:blipFill>
        <p:spPr>
          <a:xfrm>
            <a:off x="141238" y="2470913"/>
            <a:ext cx="4607749" cy="3438695"/>
          </a:xfrm>
          <a:prstGeom prst="rect">
            <a:avLst/>
          </a:prstGeom>
          <a:ln w="12700">
            <a:miter lim="400000"/>
          </a:ln>
        </p:spPr>
      </p:pic>
      <p:pic>
        <p:nvPicPr>
          <p:cNvPr id="597" name="Image" descr="Image"/>
          <p:cNvPicPr>
            <a:picLocks noChangeAspect="1"/>
          </p:cNvPicPr>
          <p:nvPr/>
        </p:nvPicPr>
        <p:blipFill>
          <a:blip r:embed="rId3">
            <a:extLst/>
          </a:blip>
          <a:srcRect l="0" t="49895" r="50842" b="273"/>
          <a:stretch>
            <a:fillRect/>
          </a:stretch>
        </p:blipFill>
        <p:spPr>
          <a:xfrm>
            <a:off x="162755" y="6174661"/>
            <a:ext cx="4564801" cy="3438696"/>
          </a:xfrm>
          <a:prstGeom prst="rect">
            <a:avLst/>
          </a:prstGeom>
          <a:ln w="12700">
            <a:miter lim="400000"/>
          </a:ln>
        </p:spPr>
      </p:pic>
      <p:sp>
        <p:nvSpPr>
          <p:cNvPr id="599" name="Connection Line"/>
          <p:cNvSpPr/>
          <p:nvPr/>
        </p:nvSpPr>
        <p:spPr>
          <a:xfrm>
            <a:off x="4740251" y="4990348"/>
            <a:ext cx="491126" cy="1535559"/>
          </a:xfrm>
          <a:custGeom>
            <a:avLst/>
            <a:gdLst/>
            <a:ahLst/>
            <a:cxnLst>
              <a:cxn ang="0">
                <a:pos x="wd2" y="hd2"/>
              </a:cxn>
              <a:cxn ang="5400000">
                <a:pos x="wd2" y="hd2"/>
              </a:cxn>
              <a:cxn ang="10800000">
                <a:pos x="wd2" y="hd2"/>
              </a:cxn>
              <a:cxn ang="16200000">
                <a:pos x="wd2" y="hd2"/>
              </a:cxn>
            </a:cxnLst>
            <a:rect l="0" t="0" r="r" b="b"/>
            <a:pathLst>
              <a:path w="16202" h="21600" fill="norm" stroke="1" extrusionOk="0">
                <a:moveTo>
                  <a:pt x="0" y="0"/>
                </a:moveTo>
                <a:cubicBezTo>
                  <a:pt x="21386" y="7036"/>
                  <a:pt x="21600" y="14236"/>
                  <a:pt x="643" y="21600"/>
                </a:cubicBezTo>
              </a:path>
            </a:pathLst>
          </a:custGeom>
          <a:ln w="25400">
            <a:solidFill>
              <a:srgbClr val="000000"/>
            </a:solidFill>
            <a:miter lim="400000"/>
            <a:tailEnd type="triangle"/>
          </a:ln>
        </p:spPr>
        <p:txBody>
          <a:bodyPr/>
          <a:lstStyle/>
          <a:p>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NP corr.: Renormalon ambiguity"/>
          <p:cNvSpPr txBox="1"/>
          <p:nvPr>
            <p:ph type="title"/>
          </p:nvPr>
        </p:nvSpPr>
        <p:spPr>
          <a:xfrm>
            <a:off x="952500" y="58450"/>
            <a:ext cx="11099800" cy="1245130"/>
          </a:xfrm>
          <a:prstGeom prst="rect">
            <a:avLst/>
          </a:prstGeom>
        </p:spPr>
        <p:txBody>
          <a:bodyPr/>
          <a:lstStyle/>
          <a:p>
            <a:pPr defTabSz="549148">
              <a:defRPr sz="6110"/>
            </a:pPr>
            <a:r>
              <a:rPr>
                <a:solidFill>
                  <a:srgbClr val="49A34E"/>
                </a:solidFill>
              </a:rPr>
              <a:t>NP corr.</a:t>
            </a:r>
            <a:r>
              <a:t>:</a:t>
            </a:r>
            <a:r>
              <a:rPr>
                <a:solidFill>
                  <a:srgbClr val="49A34E"/>
                </a:solidFill>
              </a:rPr>
              <a:t> </a:t>
            </a:r>
            <a:r>
              <a:t>Renormalon ambiguity</a:t>
            </a:r>
          </a:p>
        </p:txBody>
      </p:sp>
      <p:sp>
        <p:nvSpPr>
          <p:cNvPr id="60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03" name="We employ the  -gap scheme introduced in [arXiv:0806.3852, Hoang, Kluth]."/>
          <p:cNvSpPr txBox="1"/>
          <p:nvPr/>
        </p:nvSpPr>
        <p:spPr>
          <a:xfrm>
            <a:off x="429145" y="1215485"/>
            <a:ext cx="12146510" cy="4847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0416" indent="-370416">
              <a:spcBef>
                <a:spcPts val="2000"/>
              </a:spcBef>
              <a:buSzPct val="75000"/>
              <a:buChar char="•"/>
            </a:pPr>
            <a:r>
              <a:t>We employ the </a:t>
            </a:r>
            <a14:m>
              <m:oMath>
                <m:r>
                  <a:rPr xmlns:a="http://schemas.openxmlformats.org/drawingml/2006/main" sz="2600" i="1">
                    <a:solidFill>
                      <a:srgbClr val="000000"/>
                    </a:solidFill>
                    <a:latin typeface="Cambria Math" panose="02040503050406030204" pitchFamily="18" charset="0"/>
                  </a:rPr>
                  <m:t>R</m:t>
                </m:r>
              </m:oMath>
            </a14:m>
            <a:r>
              <a:t>-gap scheme introduced in </a:t>
            </a:r>
            <a:r>
              <a:rPr>
                <a:solidFill>
                  <a:srgbClr val="419CFF"/>
                </a:solidFill>
              </a:rPr>
              <a:t>[arXiv:0806.3852, Hoang, Kluth]</a:t>
            </a:r>
            <a:r>
              <a:t>.</a:t>
            </a:r>
          </a:p>
        </p:txBody>
      </p:sp>
      <p:pic>
        <p:nvPicPr>
          <p:cNvPr id="604" name="PT_convergence_3.pdf" descr="PT_convergence_3.pdf"/>
          <p:cNvPicPr>
            <a:picLocks noChangeAspect="1"/>
          </p:cNvPicPr>
          <p:nvPr/>
        </p:nvPicPr>
        <p:blipFill>
          <a:blip r:embed="rId2">
            <a:extLst/>
          </a:blip>
          <a:srcRect l="32949" t="0" r="0" b="0"/>
          <a:stretch>
            <a:fillRect/>
          </a:stretch>
        </p:blipFill>
        <p:spPr>
          <a:xfrm>
            <a:off x="855464" y="2482875"/>
            <a:ext cx="11293865" cy="4696858"/>
          </a:xfrm>
          <a:prstGeom prst="rect">
            <a:avLst/>
          </a:prstGeom>
          <a:ln w="12700">
            <a:miter lim="400000"/>
          </a:ln>
        </p:spPr>
      </p:pic>
      <p:sp>
        <p:nvSpPr>
          <p:cNvPr id="605" name="Line"/>
          <p:cNvSpPr/>
          <p:nvPr/>
        </p:nvSpPr>
        <p:spPr>
          <a:xfrm flipV="1">
            <a:off x="2161943" y="6642470"/>
            <a:ext cx="1" cy="38100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606" name="renormalon ambiguity"/>
          <p:cNvSpPr txBox="1"/>
          <p:nvPr/>
        </p:nvSpPr>
        <p:spPr>
          <a:xfrm>
            <a:off x="2005787" y="7189540"/>
            <a:ext cx="3570444" cy="4613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2000"/>
              </a:spcBef>
              <a:defRPr sz="2000"/>
            </a:pPr>
            <a14:m>
              <m:oMath>
                <m:r>
                  <m:rPr>
                    <m:scr m:val="script"/>
                  </m:rPr>
                  <a:rPr xmlns:a="http://schemas.openxmlformats.org/drawingml/2006/main" sz="2100" i="1">
                    <a:solidFill>
                      <a:srgbClr val="000000"/>
                    </a:solidFill>
                    <a:latin typeface="Cambria Math" panose="02040503050406030204" pitchFamily="18" charset="0"/>
                  </a:rPr>
                  <m:t>O</m:t>
                </m:r>
                <m:r>
                  <a:rPr xmlns:a="http://schemas.openxmlformats.org/drawingml/2006/main" sz="2100" i="1">
                    <a:solidFill>
                      <a:srgbClr val="000000"/>
                    </a:solidFill>
                    <a:latin typeface="Cambria Math" panose="02040503050406030204" pitchFamily="18" charset="0"/>
                  </a:rPr>
                  <m:t>(</m:t>
                </m:r>
                <m:sSub>
                  <m:e>
                    <m:r>
                      <m:rPr>
                        <m:sty m:val="p"/>
                      </m:rPr>
                      <a:rPr xmlns:a="http://schemas.openxmlformats.org/drawingml/2006/main" sz="2100" i="1">
                        <a:solidFill>
                          <a:srgbClr val="000000"/>
                        </a:solidFill>
                        <a:latin typeface="Cambria Math" panose="02040503050406030204" pitchFamily="18" charset="0"/>
                      </a:rPr>
                      <m:t>Λ</m:t>
                    </m:r>
                  </m:e>
                  <m:sub>
                    <m:r>
                      <m:rPr>
                        <m:nor/>
                      </m:rPr>
                      <a:rPr xmlns:a="http://schemas.openxmlformats.org/drawingml/2006/main" sz="2100" i="1">
                        <a:solidFill>
                          <a:srgbClr val="000000"/>
                        </a:solidFill>
                        <a:latin typeface="Cambria Math" panose="02040503050406030204" pitchFamily="18" charset="0"/>
                      </a:rPr>
                      <m:t>QCD</m:t>
                    </m:r>
                  </m:sub>
                </m:sSub>
                <m:r>
                  <a:rPr xmlns:a="http://schemas.openxmlformats.org/drawingml/2006/main" sz="2100" i="1">
                    <a:solidFill>
                      <a:srgbClr val="000000"/>
                    </a:solidFill>
                    <a:latin typeface="Cambria Math" panose="02040503050406030204" pitchFamily="18" charset="0"/>
                  </a:rPr>
                  <m:t>)</m:t>
                </m:r>
              </m:oMath>
            </a14:m>
            <a:r>
              <a:t> renormalon ambiguity</a:t>
            </a:r>
          </a:p>
        </p:txBody>
      </p:sp>
      <p:sp>
        <p:nvSpPr>
          <p:cNvPr id="607" name="Before renormalon subtraction"/>
          <p:cNvSpPr txBox="1"/>
          <p:nvPr/>
        </p:nvSpPr>
        <p:spPr>
          <a:xfrm>
            <a:off x="2260832" y="1837610"/>
            <a:ext cx="3314354"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000"/>
            </a:lvl1pPr>
          </a:lstStyle>
          <a:p>
            <a:pPr/>
            <a:r>
              <a:t>Before renormalon subtraction</a:t>
            </a:r>
          </a:p>
        </p:txBody>
      </p:sp>
      <p:sp>
        <p:nvSpPr>
          <p:cNvPr id="608" name="After renormalon subtraction ( -gap scheme)"/>
          <p:cNvSpPr txBox="1"/>
          <p:nvPr/>
        </p:nvSpPr>
        <p:spPr>
          <a:xfrm>
            <a:off x="8097499" y="1684361"/>
            <a:ext cx="3171107" cy="7001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000"/>
            </a:pPr>
            <a:r>
              <a:t>After renormalon subtraction</a:t>
            </a:r>
            <a:br/>
            <a:r>
              <a:t>(</a:t>
            </a:r>
            <a14:m>
              <m:oMath>
                <m:r>
                  <a:rPr xmlns:a="http://schemas.openxmlformats.org/drawingml/2006/main" sz="2100" i="1">
                    <a:solidFill>
                      <a:srgbClr val="000000"/>
                    </a:solidFill>
                    <a:latin typeface="Cambria Math" panose="02040503050406030204" pitchFamily="18" charset="0"/>
                  </a:rPr>
                  <m:t>R</m:t>
                </m:r>
              </m:oMath>
            </a14:m>
            <a:r>
              <a:t>-gap scheme)</a:t>
            </a:r>
          </a:p>
        </p:txBody>
      </p:sp>
      <p:grpSp>
        <p:nvGrpSpPr>
          <p:cNvPr id="611" name="Group"/>
          <p:cNvGrpSpPr/>
          <p:nvPr/>
        </p:nvGrpSpPr>
        <p:grpSpPr>
          <a:xfrm>
            <a:off x="2617359" y="7725331"/>
            <a:ext cx="7770082" cy="1939858"/>
            <a:chOff x="0" y="0"/>
            <a:chExt cx="7770080" cy="1939857"/>
          </a:xfrm>
        </p:grpSpPr>
        <p:pic>
          <p:nvPicPr>
            <p:cNvPr id="609" name="Screenshot 2024-04-16 at 4.45.28 PM.png" descr="Screenshot 2024-04-16 at 4.45.28 PM.png"/>
            <p:cNvPicPr>
              <a:picLocks noChangeAspect="1"/>
            </p:cNvPicPr>
            <p:nvPr/>
          </p:nvPicPr>
          <p:blipFill>
            <a:blip r:embed="rId3">
              <a:extLst/>
            </a:blip>
            <a:stretch>
              <a:fillRect/>
            </a:stretch>
          </p:blipFill>
          <p:spPr>
            <a:xfrm>
              <a:off x="0" y="36001"/>
              <a:ext cx="2796706" cy="1867856"/>
            </a:xfrm>
            <a:prstGeom prst="rect">
              <a:avLst/>
            </a:prstGeom>
            <a:ln w="12700" cap="flat">
              <a:noFill/>
              <a:miter lim="400000"/>
            </a:ln>
            <a:effectLst/>
          </p:spPr>
        </p:pic>
        <p:pic>
          <p:nvPicPr>
            <p:cNvPr id="610" name="Screenshot 2024-04-16 at 4.46.23 PM.png" descr="Screenshot 2024-04-16 at 4.46.23 PM.png"/>
            <p:cNvPicPr>
              <a:picLocks noChangeAspect="1"/>
            </p:cNvPicPr>
            <p:nvPr/>
          </p:nvPicPr>
          <p:blipFill>
            <a:blip r:embed="rId4">
              <a:extLst/>
            </a:blip>
            <a:stretch>
              <a:fillRect/>
            </a:stretch>
          </p:blipFill>
          <p:spPr>
            <a:xfrm>
              <a:off x="4743903" y="0"/>
              <a:ext cx="3026178" cy="1939858"/>
            </a:xfrm>
            <a:prstGeom prst="rect">
              <a:avLst/>
            </a:prstGeom>
            <a:ln w="12700" cap="flat">
              <a:noFill/>
              <a:miter lim="400000"/>
            </a:ln>
            <a:effectLst/>
          </p:spPr>
        </p:pic>
      </p:grpSp>
      <p:sp>
        <p:nvSpPr>
          <p:cNvPr id="612" name="Line"/>
          <p:cNvSpPr/>
          <p:nvPr/>
        </p:nvSpPr>
        <p:spPr>
          <a:xfrm>
            <a:off x="5902732" y="8840913"/>
            <a:ext cx="745585"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613" name="Renormalon subtraction"/>
          <p:cNvSpPr txBox="1"/>
          <p:nvPr/>
        </p:nvSpPr>
        <p:spPr>
          <a:xfrm>
            <a:off x="4854226" y="8320088"/>
            <a:ext cx="261870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Renormalon subtraction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Results and comparison with HERA data"/>
          <p:cNvSpPr txBox="1"/>
          <p:nvPr>
            <p:ph type="title"/>
          </p:nvPr>
        </p:nvSpPr>
        <p:spPr>
          <a:xfrm>
            <a:off x="734366" y="3211138"/>
            <a:ext cx="11536068" cy="4156031"/>
          </a:xfrm>
          <a:prstGeom prst="rect">
            <a:avLst/>
          </a:prstGeom>
        </p:spPr>
        <p:txBody>
          <a:bodyPr/>
          <a:lstStyle>
            <a:lvl1pPr>
              <a:defRPr sz="6500"/>
            </a:lvl1pPr>
          </a:lstStyle>
          <a:p>
            <a:pPr/>
            <a:r>
              <a:t>Results and comparison with HERA data</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Final N3LL +   prediction"/>
          <p:cNvSpPr txBox="1"/>
          <p:nvPr>
            <p:ph type="title"/>
          </p:nvPr>
        </p:nvSpPr>
        <p:spPr>
          <a:xfrm>
            <a:off x="952500" y="58450"/>
            <a:ext cx="11099800" cy="1245130"/>
          </a:xfrm>
          <a:prstGeom prst="rect">
            <a:avLst/>
          </a:prstGeom>
        </p:spPr>
        <p:txBody>
          <a:bodyPr/>
          <a:lstStyle/>
          <a:p>
            <a:pPr defTabSz="484886">
              <a:defRPr sz="6640"/>
            </a:pPr>
            <a:r>
              <a:t>Final N</a:t>
            </a:r>
            <a:r>
              <a:rPr baseline="31999"/>
              <a:t>3</a:t>
            </a:r>
            <a:r>
              <a:t>LL + </a:t>
            </a:r>
            <a14:m>
              <m:oMath>
                <m:r>
                  <m:rPr>
                    <m:scr m:val="script"/>
                  </m:rPr>
                  <a:rPr xmlns:a="http://schemas.openxmlformats.org/drawingml/2006/main" sz="7050" i="1">
                    <a:solidFill>
                      <a:srgbClr val="000000"/>
                    </a:solidFill>
                    <a:latin typeface="Cambria Math" panose="02040503050406030204" pitchFamily="18" charset="0"/>
                  </a:rPr>
                  <m:t>O</m:t>
                </m:r>
                <m:r>
                  <a:rPr xmlns:a="http://schemas.openxmlformats.org/drawingml/2006/main" sz="7050" i="1">
                    <a:solidFill>
                      <a:srgbClr val="000000"/>
                    </a:solidFill>
                    <a:latin typeface="Cambria Math" panose="02040503050406030204" pitchFamily="18" charset="0"/>
                  </a:rPr>
                  <m:t>(</m:t>
                </m:r>
                <m:sSubSup>
                  <m:e>
                    <m:r>
                      <a:rPr xmlns:a="http://schemas.openxmlformats.org/drawingml/2006/main" sz="7050" i="1">
                        <a:solidFill>
                          <a:srgbClr val="000000"/>
                        </a:solidFill>
                        <a:latin typeface="Cambria Math" panose="02040503050406030204" pitchFamily="18" charset="0"/>
                      </a:rPr>
                      <m:t>α</m:t>
                    </m:r>
                  </m:e>
                  <m:sub>
                    <m:r>
                      <a:rPr xmlns:a="http://schemas.openxmlformats.org/drawingml/2006/main" sz="7050" i="1">
                        <a:solidFill>
                          <a:srgbClr val="000000"/>
                        </a:solidFill>
                        <a:latin typeface="Cambria Math" panose="02040503050406030204" pitchFamily="18" charset="0"/>
                      </a:rPr>
                      <m:t>s</m:t>
                    </m:r>
                  </m:sub>
                  <m:sup>
                    <m:r>
                      <a:rPr xmlns:a="http://schemas.openxmlformats.org/drawingml/2006/main" sz="7050" i="1">
                        <a:solidFill>
                          <a:srgbClr val="000000"/>
                        </a:solidFill>
                        <a:latin typeface="Cambria Math" panose="02040503050406030204" pitchFamily="18" charset="0"/>
                      </a:rPr>
                      <m:t>2</m:t>
                    </m:r>
                  </m:sup>
                </m:sSubSup>
                <m:r>
                  <a:rPr xmlns:a="http://schemas.openxmlformats.org/drawingml/2006/main" sz="7050" i="1">
                    <a:solidFill>
                      <a:srgbClr val="000000"/>
                    </a:solidFill>
                    <a:latin typeface="Cambria Math" panose="02040503050406030204" pitchFamily="18" charset="0"/>
                  </a:rPr>
                  <m:t>)</m:t>
                </m:r>
              </m:oMath>
            </a14:m>
            <a:r>
              <a:t> prediction</a:t>
            </a:r>
            <a:endParaRPr sz="8000"/>
          </a:p>
        </p:txBody>
      </p:sp>
      <p:sp>
        <p:nvSpPr>
          <p:cNvPr id="61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9" name="Relevant to HERA setup…"/>
          <p:cNvSpPr txBox="1"/>
          <p:nvPr/>
        </p:nvSpPr>
        <p:spPr>
          <a:xfrm>
            <a:off x="7807107" y="1875999"/>
            <a:ext cx="4796442" cy="3719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Relevant to HERA setup</a:t>
            </a:r>
          </a:p>
          <a:p>
            <a:pPr marL="370416" indent="-370416">
              <a:spcBef>
                <a:spcPts val="2000"/>
              </a:spcBef>
              <a:buSzPct val="75000"/>
              <a:buChar char="•"/>
            </a:pPr>
            <a:r>
              <a:t>Good perturbative convergence of the distributions, especially in the tail region.</a:t>
            </a:r>
          </a:p>
          <a:p>
            <a:pPr marL="370416" indent="-370416">
              <a:spcBef>
                <a:spcPts val="2000"/>
              </a:spcBef>
              <a:buSzPct val="75000"/>
              <a:buChar char="•"/>
            </a:pPr>
            <a:r>
              <a:t>Can observe a peak as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r>
              <a:t>, which characterizes the events with nearly empty jet hemisphere. </a:t>
            </a:r>
          </a:p>
        </p:txBody>
      </p:sp>
      <p:sp>
        <p:nvSpPr>
          <p:cNvPr id="620" name="Equation"/>
          <p:cNvSpPr txBox="1"/>
          <p:nvPr/>
        </p:nvSpPr>
        <p:spPr>
          <a:xfrm>
            <a:off x="8353913" y="5947647"/>
            <a:ext cx="3702830" cy="88569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limUpp>
                    <m:e>
                      <m:r>
                        <a:rPr xmlns:a="http://schemas.openxmlformats.org/drawingml/2006/main" sz="2500" i="1">
                          <a:solidFill>
                            <a:srgbClr val="000000"/>
                          </a:solidFill>
                          <a:latin typeface="Cambria Math" panose="02040503050406030204" pitchFamily="18" charset="0"/>
                        </a:rPr>
                        <m:t>=</m:t>
                      </m:r>
                    </m:e>
                    <m:lim>
                      <m:r>
                        <m:rPr>
                          <m:nor/>
                        </m:rPr>
                        <a:rPr xmlns:a="http://schemas.openxmlformats.org/drawingml/2006/main" sz="2500" i="1">
                          <a:solidFill>
                            <a:srgbClr val="000000"/>
                          </a:solidFill>
                          <a:latin typeface="Cambria Math" panose="02040503050406030204" pitchFamily="18" charset="0"/>
                        </a:rPr>
                        <m:t>Breit</m:t>
                      </m:r>
                    </m:lim>
                  </m:limUpp>
                  <m:r>
                    <a:rPr xmlns:a="http://schemas.openxmlformats.org/drawingml/2006/main" sz="2500" i="1">
                      <a:solidFill>
                        <a:srgbClr val="000000"/>
                      </a:solidFill>
                      <a:latin typeface="Cambria Math" panose="02040503050406030204" pitchFamily="18" charset="0"/>
                    </a:rPr>
                    <m:t>1</m:t>
                  </m:r>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2</m:t>
                      </m:r>
                    </m:num>
                    <m:den>
                      <m:r>
                        <a:rPr xmlns:a="http://schemas.openxmlformats.org/drawingml/2006/main" sz="2500" i="1">
                          <a:solidFill>
                            <a:srgbClr val="000000"/>
                          </a:solidFill>
                          <a:latin typeface="Cambria Math" panose="02040503050406030204" pitchFamily="18" charset="0"/>
                        </a:rPr>
                        <m:t>Q</m:t>
                      </m:r>
                    </m:den>
                  </m:f>
                  <m:limLow>
                    <m:e>
                      <m:r>
                        <a:rPr xmlns:a="http://schemas.openxmlformats.org/drawingml/2006/main" sz="2500" i="1">
                          <a:solidFill>
                            <a:srgbClr val="000000"/>
                          </a:solidFill>
                          <a:latin typeface="Cambria Math" panose="02040503050406030204" pitchFamily="18" charset="0"/>
                        </a:rPr>
                        <m:t>∑</m:t>
                      </m:r>
                    </m:e>
                    <m:lim>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lim>
                  </m:limLow>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sSub>
                    <m:e>
                      <m:r>
                        <a:rPr xmlns:a="http://schemas.openxmlformats.org/drawingml/2006/main" sz="2500" i="1">
                          <a:solidFill>
                            <a:srgbClr val="000000"/>
                          </a:solidFill>
                          <a:latin typeface="Cambria Math" panose="02040503050406030204" pitchFamily="18" charset="0"/>
                        </a:rPr>
                        <m:t>)</m:t>
                      </m: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Q</m:t>
                      </m:r>
                    </m:sub>
                  </m:sSub>
                </m:oMath>
              </m:oMathPara>
            </a14:m>
            <a:endParaRPr sz="2500"/>
          </a:p>
        </p:txBody>
      </p:sp>
      <p:pic>
        <p:nvPicPr>
          <p:cNvPr id="621" name="dist_HERA_tau.pdf" descr="dist_HERA_tau.pdf"/>
          <p:cNvPicPr>
            <a:picLocks noChangeAspect="1"/>
          </p:cNvPicPr>
          <p:nvPr/>
        </p:nvPicPr>
        <p:blipFill>
          <a:blip r:embed="rId2">
            <a:extLst/>
          </a:blip>
          <a:stretch>
            <a:fillRect/>
          </a:stretch>
        </p:blipFill>
        <p:spPr>
          <a:xfrm>
            <a:off x="208709" y="1859567"/>
            <a:ext cx="7376448" cy="6034466"/>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Final N3LL +   prediction"/>
          <p:cNvSpPr txBox="1"/>
          <p:nvPr>
            <p:ph type="title"/>
          </p:nvPr>
        </p:nvSpPr>
        <p:spPr>
          <a:xfrm>
            <a:off x="952500" y="58450"/>
            <a:ext cx="11099800" cy="1245130"/>
          </a:xfrm>
          <a:prstGeom prst="rect">
            <a:avLst/>
          </a:prstGeom>
        </p:spPr>
        <p:txBody>
          <a:bodyPr/>
          <a:lstStyle/>
          <a:p>
            <a:pPr defTabSz="484886">
              <a:defRPr sz="6640"/>
            </a:pPr>
            <a:r>
              <a:t>Final N</a:t>
            </a:r>
            <a:r>
              <a:rPr baseline="31999"/>
              <a:t>3</a:t>
            </a:r>
            <a:r>
              <a:t>LL + </a:t>
            </a:r>
            <a14:m>
              <m:oMath>
                <m:r>
                  <m:rPr>
                    <m:scr m:val="script"/>
                  </m:rPr>
                  <a:rPr xmlns:a="http://schemas.openxmlformats.org/drawingml/2006/main" sz="7050" i="1">
                    <a:solidFill>
                      <a:srgbClr val="000000"/>
                    </a:solidFill>
                    <a:latin typeface="Cambria Math" panose="02040503050406030204" pitchFamily="18" charset="0"/>
                  </a:rPr>
                  <m:t>O</m:t>
                </m:r>
                <m:r>
                  <a:rPr xmlns:a="http://schemas.openxmlformats.org/drawingml/2006/main" sz="7050" i="1">
                    <a:solidFill>
                      <a:srgbClr val="000000"/>
                    </a:solidFill>
                    <a:latin typeface="Cambria Math" panose="02040503050406030204" pitchFamily="18" charset="0"/>
                  </a:rPr>
                  <m:t>(</m:t>
                </m:r>
                <m:sSubSup>
                  <m:e>
                    <m:r>
                      <a:rPr xmlns:a="http://schemas.openxmlformats.org/drawingml/2006/main" sz="7050" i="1">
                        <a:solidFill>
                          <a:srgbClr val="000000"/>
                        </a:solidFill>
                        <a:latin typeface="Cambria Math" panose="02040503050406030204" pitchFamily="18" charset="0"/>
                      </a:rPr>
                      <m:t>α</m:t>
                    </m:r>
                  </m:e>
                  <m:sub>
                    <m:r>
                      <a:rPr xmlns:a="http://schemas.openxmlformats.org/drawingml/2006/main" sz="7050" i="1">
                        <a:solidFill>
                          <a:srgbClr val="000000"/>
                        </a:solidFill>
                        <a:latin typeface="Cambria Math" panose="02040503050406030204" pitchFamily="18" charset="0"/>
                      </a:rPr>
                      <m:t>s</m:t>
                    </m:r>
                  </m:sub>
                  <m:sup>
                    <m:r>
                      <a:rPr xmlns:a="http://schemas.openxmlformats.org/drawingml/2006/main" sz="7050" i="1">
                        <a:solidFill>
                          <a:srgbClr val="000000"/>
                        </a:solidFill>
                        <a:latin typeface="Cambria Math" panose="02040503050406030204" pitchFamily="18" charset="0"/>
                      </a:rPr>
                      <m:t>2</m:t>
                    </m:r>
                  </m:sup>
                </m:sSubSup>
                <m:r>
                  <a:rPr xmlns:a="http://schemas.openxmlformats.org/drawingml/2006/main" sz="7050" i="1">
                    <a:solidFill>
                      <a:srgbClr val="000000"/>
                    </a:solidFill>
                    <a:latin typeface="Cambria Math" panose="02040503050406030204" pitchFamily="18" charset="0"/>
                  </a:rPr>
                  <m:t>)</m:t>
                </m:r>
              </m:oMath>
            </a14:m>
            <a:r>
              <a:t> prediction</a:t>
            </a:r>
            <a:endParaRPr sz="8000"/>
          </a:p>
        </p:txBody>
      </p:sp>
      <p:sp>
        <p:nvSpPr>
          <p:cNvPr id="62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5" name="Relevant to EIC setup…"/>
          <p:cNvSpPr txBox="1"/>
          <p:nvPr/>
        </p:nvSpPr>
        <p:spPr>
          <a:xfrm>
            <a:off x="782403" y="6623476"/>
            <a:ext cx="11439994" cy="20013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Relevant to EIC setup</a:t>
            </a:r>
          </a:p>
          <a:p>
            <a:pPr marL="370416" indent="-370416">
              <a:spcBef>
                <a:spcPts val="2000"/>
              </a:spcBef>
              <a:buSzPct val="75000"/>
              <a:buChar char="•"/>
            </a:pPr>
            <a:r>
              <a:t>Good perturbative convergence</a:t>
            </a:r>
          </a:p>
          <a:p>
            <a:pPr marL="370416" indent="-370416">
              <a:spcBef>
                <a:spcPts val="2000"/>
              </a:spcBef>
              <a:buSzPct val="75000"/>
              <a:buChar char="•"/>
            </a:pPr>
            <a:r>
              <a:t>Can observe the peak as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r>
              <a:t>, and this feature is more pronounced at smaller </a:t>
            </a:r>
            <a14:m>
              <m:oMath>
                <m:r>
                  <a:rPr xmlns:a="http://schemas.openxmlformats.org/drawingml/2006/main" sz="2600" i="1">
                    <a:solidFill>
                      <a:srgbClr val="000000"/>
                    </a:solidFill>
                    <a:latin typeface="Cambria Math" panose="02040503050406030204" pitchFamily="18" charset="0"/>
                  </a:rPr>
                  <m:t>x</m:t>
                </m:r>
              </m:oMath>
            </a14:m>
            <a:r>
              <a:t>.</a:t>
            </a:r>
          </a:p>
        </p:txBody>
      </p:sp>
      <p:pic>
        <p:nvPicPr>
          <p:cNvPr id="626" name="dist_EIC_tau.pdf" descr="dist_EIC_tau.pdf"/>
          <p:cNvPicPr>
            <a:picLocks noChangeAspect="1"/>
          </p:cNvPicPr>
          <p:nvPr/>
        </p:nvPicPr>
        <p:blipFill>
          <a:blip r:embed="rId2">
            <a:extLst/>
          </a:blip>
          <a:stretch>
            <a:fillRect/>
          </a:stretch>
        </p:blipFill>
        <p:spPr>
          <a:xfrm>
            <a:off x="831252" y="1749616"/>
            <a:ext cx="5412511" cy="4427824"/>
          </a:xfrm>
          <a:prstGeom prst="rect">
            <a:avLst/>
          </a:prstGeom>
          <a:ln w="12700">
            <a:miter lim="400000"/>
          </a:ln>
        </p:spPr>
      </p:pic>
      <p:pic>
        <p:nvPicPr>
          <p:cNvPr id="627" name="dist_EIC_tau_2.pdf" descr="dist_EIC_tau_2.pdf"/>
          <p:cNvPicPr>
            <a:picLocks noChangeAspect="1"/>
          </p:cNvPicPr>
          <p:nvPr/>
        </p:nvPicPr>
        <p:blipFill>
          <a:blip r:embed="rId3">
            <a:extLst/>
          </a:blip>
          <a:stretch>
            <a:fillRect/>
          </a:stretch>
        </p:blipFill>
        <p:spPr>
          <a:xfrm>
            <a:off x="6761036" y="1749616"/>
            <a:ext cx="5412511" cy="4427824"/>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HERA H1 measurement"/>
          <p:cNvSpPr txBox="1"/>
          <p:nvPr>
            <p:ph type="title"/>
          </p:nvPr>
        </p:nvSpPr>
        <p:spPr>
          <a:xfrm>
            <a:off x="952500" y="58450"/>
            <a:ext cx="11099800" cy="1245130"/>
          </a:xfrm>
          <a:prstGeom prst="rect">
            <a:avLst/>
          </a:prstGeom>
        </p:spPr>
        <p:txBody>
          <a:bodyPr/>
          <a:lstStyle>
            <a:lvl1pPr defTabSz="549148">
              <a:defRPr sz="7519"/>
            </a:lvl1pPr>
          </a:lstStyle>
          <a:p>
            <a:pPr/>
            <a:r>
              <a:t>HERA H1 measurement</a:t>
            </a:r>
          </a:p>
        </p:txBody>
      </p:sp>
      <p:sp>
        <p:nvSpPr>
          <p:cNvPr id="630" name="The HERA H1 collaboration reported measurements of   in DIS using data collected between 2003-2007  , with integrated luminosity of  ."/>
          <p:cNvSpPr txBox="1"/>
          <p:nvPr/>
        </p:nvSpPr>
        <p:spPr>
          <a:xfrm>
            <a:off x="318138" y="1347162"/>
            <a:ext cx="12368524" cy="1005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HERA H1 collaboration reported measurements of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in DIS using data collected between 2003-2007 </a:t>
            </a:r>
            <a14:m>
              <m:oMath>
                <m:rad>
                  <m:radPr>
                    <m:ctrlPr>
                      <a:rPr xmlns:a="http://schemas.openxmlformats.org/drawingml/2006/main" sz="2600" i="1">
                        <a:solidFill>
                          <a:srgbClr val="000000"/>
                        </a:solidFill>
                        <a:latin typeface="Cambria Math" panose="02040503050406030204" pitchFamily="18" charset="0"/>
                      </a:rPr>
                    </m:ctrlPr>
                    <m:degHide m:val="on"/>
                  </m:radPr>
                  <m:deg/>
                  <m:e>
                    <m:r>
                      <a:rPr xmlns:a="http://schemas.openxmlformats.org/drawingml/2006/main" sz="2600" i="1">
                        <a:solidFill>
                          <a:srgbClr val="000000"/>
                        </a:solidFill>
                        <a:latin typeface="Cambria Math" panose="02040503050406030204" pitchFamily="18" charset="0"/>
                      </a:rPr>
                      <m:t>s</m:t>
                    </m:r>
                  </m:e>
                </m:rad>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319</m:t>
                </m:r>
                <m:r>
                  <m:rPr>
                    <m:nor/>
                  </m:rPr>
                  <a:rPr xmlns:a="http://schemas.openxmlformats.org/drawingml/2006/main" sz="2600" i="1">
                    <a:solidFill>
                      <a:srgbClr val="000000"/>
                    </a:solidFill>
                    <a:latin typeface="Cambria Math" panose="02040503050406030204" pitchFamily="18" charset="0"/>
                  </a:rPr>
                  <m:t>GeV</m:t>
                </m:r>
              </m:oMath>
            </a14:m>
            <a:r>
              <a:t>, with integrated luminosity of </a:t>
            </a:r>
            <a14:m>
              <m:oMath>
                <m:r>
                  <m:rPr>
                    <m:scr m:val="script"/>
                  </m:rPr>
                  <a:rPr xmlns:a="http://schemas.openxmlformats.org/drawingml/2006/main" sz="2600" i="1">
                    <a:solidFill>
                      <a:srgbClr val="000000"/>
                    </a:solidFill>
                    <a:latin typeface="Cambria Math" panose="02040503050406030204" pitchFamily="18" charset="0"/>
                  </a:rPr>
                  <m:t>L</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351.1</m:t>
                </m:r>
                <m:sSup>
                  <m:e>
                    <m:r>
                      <m:rPr>
                        <m:nor/>
                      </m:rPr>
                      <a:rPr xmlns:a="http://schemas.openxmlformats.org/drawingml/2006/main" sz="2600" i="1">
                        <a:solidFill>
                          <a:srgbClr val="000000"/>
                        </a:solidFill>
                        <a:latin typeface="Cambria Math" panose="02040503050406030204" pitchFamily="18" charset="0"/>
                      </a:rPr>
                      <m:t>pb</m:t>
                    </m:r>
                  </m:e>
                  <m: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sup>
                </m:sSup>
              </m:oMath>
            </a14:m>
            <a:r>
              <a:t>.</a:t>
            </a:r>
          </a:p>
        </p:txBody>
      </p:sp>
      <p:sp>
        <p:nvSpPr>
          <p:cNvPr id="631" name="arXiv:2403.10109…"/>
          <p:cNvSpPr txBox="1"/>
          <p:nvPr/>
        </p:nvSpPr>
        <p:spPr>
          <a:xfrm>
            <a:off x="9446249" y="2395959"/>
            <a:ext cx="192442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arXiv:2403.10109</a:t>
            </a:r>
          </a:p>
          <a:p>
            <a:pPr>
              <a:defRPr sz="2000">
                <a:solidFill>
                  <a:srgbClr val="419CFF"/>
                </a:solidFill>
              </a:defRPr>
            </a:pPr>
            <a:r>
              <a:t>H1 Collaboration</a:t>
            </a:r>
          </a:p>
        </p:txBody>
      </p:sp>
      <p:sp>
        <p:nvSpPr>
          <p:cNvPr id="632" name="The distribution in   given by"/>
          <p:cNvSpPr txBox="1"/>
          <p:nvPr/>
        </p:nvSpPr>
        <p:spPr>
          <a:xfrm>
            <a:off x="8170289" y="3649740"/>
            <a:ext cx="4556403" cy="1459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distribution in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given by</a:t>
            </a:r>
            <a:br/>
            <a14:m>
              <m:oMath>
                <m:sSub>
                  <m:e>
                    <m:r>
                      <a:rPr xmlns:a="http://schemas.openxmlformats.org/drawingml/2006/main" sz="2600" i="1">
                        <a:solidFill>
                          <a:srgbClr val="000000"/>
                        </a:solidFill>
                        <a:latin typeface="Cambria Math" panose="02040503050406030204" pitchFamily="18" charset="0"/>
                      </a:rPr>
                      <m:t>∫</m:t>
                    </m:r>
                  </m:e>
                  <m:sub>
                    <m:r>
                      <m:rPr>
                        <m:sty m:val="p"/>
                      </m:rPr>
                      <a:rPr xmlns:a="http://schemas.openxmlformats.org/drawingml/2006/main" sz="2600" i="1">
                        <a:solidFill>
                          <a:srgbClr val="000000"/>
                        </a:solidFill>
                        <a:latin typeface="Cambria Math" panose="02040503050406030204" pitchFamily="18" charset="0"/>
                      </a:rPr>
                      <m:t>Δ</m:t>
                    </m:r>
                    <m:r>
                      <a:rPr xmlns:a="http://schemas.openxmlformats.org/drawingml/2006/main" sz="2600" i="1">
                        <a:solidFill>
                          <a:srgbClr val="000000"/>
                        </a:solidFill>
                        <a:latin typeface="Cambria Math" panose="02040503050406030204" pitchFamily="18" charset="0"/>
                      </a:rPr>
                      <m:t>y</m:t>
                    </m:r>
                  </m:sub>
                </m:sSub>
                <m:r>
                  <a:rPr xmlns:a="http://schemas.openxmlformats.org/drawingml/2006/main" sz="2600" i="1">
                    <a:solidFill>
                      <a:srgbClr val="000000"/>
                    </a:solidFill>
                    <a:latin typeface="Cambria Math" panose="02040503050406030204" pitchFamily="18" charset="0"/>
                  </a:rPr>
                  <m:t>d</m:t>
                </m:r>
                <m:r>
                  <a:rPr xmlns:a="http://schemas.openxmlformats.org/drawingml/2006/main" sz="2600" i="1">
                    <a:solidFill>
                      <a:srgbClr val="000000"/>
                    </a:solidFill>
                    <a:latin typeface="Cambria Math" panose="02040503050406030204" pitchFamily="18" charset="0"/>
                  </a:rPr>
                  <m:t>y</m:t>
                </m:r>
                <m:sSub>
                  <m:e>
                    <m:r>
                      <a:rPr xmlns:a="http://schemas.openxmlformats.org/drawingml/2006/main" sz="2600" i="1">
                        <a:solidFill>
                          <a:srgbClr val="000000"/>
                        </a:solidFill>
                        <a:latin typeface="Cambria Math" panose="02040503050406030204" pitchFamily="18" charset="0"/>
                      </a:rPr>
                      <m:t>∫</m:t>
                    </m:r>
                  </m:e>
                  <m:sub>
                    <m:r>
                      <m:rPr>
                        <m:sty m:val="p"/>
                      </m:rPr>
                      <a:rPr xmlns:a="http://schemas.openxmlformats.org/drawingml/2006/main" sz="2600" i="1">
                        <a:solidFill>
                          <a:srgbClr val="000000"/>
                        </a:solidFill>
                        <a:latin typeface="Cambria Math" panose="02040503050406030204" pitchFamily="18" charset="0"/>
                      </a:rPr>
                      <m:t>Δ</m:t>
                    </m:r>
                    <m:sSup>
                      <m:e>
                        <m:r>
                          <a:rPr xmlns:a="http://schemas.openxmlformats.org/drawingml/2006/main" sz="2600" i="1">
                            <a:solidFill>
                              <a:srgbClr val="000000"/>
                            </a:solidFill>
                            <a:latin typeface="Cambria Math" panose="02040503050406030204" pitchFamily="18" charset="0"/>
                          </a:rPr>
                          <m:t>Q</m:t>
                        </m:r>
                      </m:e>
                      <m:sup>
                        <m:r>
                          <a:rPr xmlns:a="http://schemas.openxmlformats.org/drawingml/2006/main" sz="2600" i="1">
                            <a:solidFill>
                              <a:srgbClr val="000000"/>
                            </a:solidFill>
                            <a:latin typeface="Cambria Math" panose="02040503050406030204" pitchFamily="18" charset="0"/>
                          </a:rPr>
                          <m:t>2</m:t>
                        </m:r>
                      </m:sup>
                    </m:sSup>
                  </m:sub>
                </m:sSub>
                <m:r>
                  <a:rPr xmlns:a="http://schemas.openxmlformats.org/drawingml/2006/main" sz="2600" i="1">
                    <a:solidFill>
                      <a:srgbClr val="000000"/>
                    </a:solidFill>
                    <a:latin typeface="Cambria Math" panose="02040503050406030204" pitchFamily="18" charset="0"/>
                  </a:rPr>
                  <m:t>d</m:t>
                </m:r>
                <m:sSup>
                  <m:e>
                    <m:r>
                      <a:rPr xmlns:a="http://schemas.openxmlformats.org/drawingml/2006/main" sz="2600" i="1">
                        <a:solidFill>
                          <a:srgbClr val="000000"/>
                        </a:solidFill>
                        <a:latin typeface="Cambria Math" panose="02040503050406030204" pitchFamily="18" charset="0"/>
                      </a:rPr>
                      <m:t>Q</m:t>
                    </m:r>
                  </m:e>
                  <m:sup>
                    <m:r>
                      <a:rPr xmlns:a="http://schemas.openxmlformats.org/drawingml/2006/main" sz="2600" i="1">
                        <a:solidFill>
                          <a:srgbClr val="000000"/>
                        </a:solidFill>
                        <a:latin typeface="Cambria Math" panose="02040503050406030204" pitchFamily="18" charset="0"/>
                      </a:rPr>
                      <m:t>2</m:t>
                    </m:r>
                  </m:sup>
                </m:sSup>
                <m:f>
                  <m:fPr>
                    <m:ctrlPr>
                      <a:rPr xmlns:a="http://schemas.openxmlformats.org/drawingml/2006/main" sz="2600" i="1">
                        <a:solidFill>
                          <a:srgbClr val="000000"/>
                        </a:solidFill>
                        <a:latin typeface="Cambria Math" panose="02040503050406030204" pitchFamily="18" charset="0"/>
                      </a:rPr>
                    </m:ctrlPr>
                    <m:type m:val="bar"/>
                  </m:fPr>
                  <m:num>
                    <m:r>
                      <a:rPr xmlns:a="http://schemas.openxmlformats.org/drawingml/2006/main" sz="2600" i="1">
                        <a:solidFill>
                          <a:srgbClr val="000000"/>
                        </a:solidFill>
                        <a:latin typeface="Cambria Math" panose="02040503050406030204" pitchFamily="18" charset="0"/>
                      </a:rPr>
                      <m:t>d</m:t>
                    </m:r>
                    <m:r>
                      <a:rPr xmlns:a="http://schemas.openxmlformats.org/drawingml/2006/main" sz="2600" i="1">
                        <a:solidFill>
                          <a:srgbClr val="000000"/>
                        </a:solidFill>
                        <a:latin typeface="Cambria Math" panose="02040503050406030204" pitchFamily="18" charset="0"/>
                      </a:rPr>
                      <m:t>σ</m:t>
                    </m:r>
                  </m:num>
                  <m:den>
                    <m:r>
                      <a:rPr xmlns:a="http://schemas.openxmlformats.org/drawingml/2006/main" sz="2600" i="1">
                        <a:solidFill>
                          <a:srgbClr val="000000"/>
                        </a:solidFill>
                        <a:latin typeface="Cambria Math" panose="02040503050406030204" pitchFamily="18" charset="0"/>
                      </a:rPr>
                      <m:t>d</m:t>
                    </m:r>
                    <m:r>
                      <a:rPr xmlns:a="http://schemas.openxmlformats.org/drawingml/2006/main" sz="2600" i="1">
                        <a:solidFill>
                          <a:srgbClr val="000000"/>
                        </a:solidFill>
                        <a:latin typeface="Cambria Math" panose="02040503050406030204" pitchFamily="18" charset="0"/>
                      </a:rPr>
                      <m:t>y</m:t>
                    </m:r>
                    <m:r>
                      <a:rPr xmlns:a="http://schemas.openxmlformats.org/drawingml/2006/main" sz="2600" i="1">
                        <a:solidFill>
                          <a:srgbClr val="000000"/>
                        </a:solidFill>
                        <a:latin typeface="Cambria Math" panose="02040503050406030204" pitchFamily="18" charset="0"/>
                      </a:rPr>
                      <m:t>d</m:t>
                    </m:r>
                    <m:sSup>
                      <m:e>
                        <m:r>
                          <a:rPr xmlns:a="http://schemas.openxmlformats.org/drawingml/2006/main" sz="2600" i="1">
                            <a:solidFill>
                              <a:srgbClr val="000000"/>
                            </a:solidFill>
                            <a:latin typeface="Cambria Math" panose="02040503050406030204" pitchFamily="18" charset="0"/>
                          </a:rPr>
                          <m:t>Q</m:t>
                        </m:r>
                      </m:e>
                      <m:sup>
                        <m:r>
                          <a:rPr xmlns:a="http://schemas.openxmlformats.org/drawingml/2006/main" sz="2600" i="1">
                            <a:solidFill>
                              <a:srgbClr val="000000"/>
                            </a:solidFill>
                            <a:latin typeface="Cambria Math" panose="02040503050406030204" pitchFamily="18" charset="0"/>
                          </a:rPr>
                          <m:t>2</m:t>
                        </m:r>
                      </m:sup>
                    </m:sSup>
                    <m:r>
                      <a:rPr xmlns:a="http://schemas.openxmlformats.org/drawingml/2006/main" sz="2600" i="1">
                        <a:solidFill>
                          <a:srgbClr val="000000"/>
                        </a:solidFill>
                        <a:latin typeface="Cambria Math" panose="02040503050406030204" pitchFamily="18" charset="0"/>
                      </a:rPr>
                      <m:t>d</m:t>
                    </m:r>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den>
                </m:f>
              </m:oMath>
            </a14:m>
          </a:p>
        </p:txBody>
      </p:sp>
      <p:pic>
        <p:nvPicPr>
          <p:cNvPr id="633" name="Screenshot 2024-03-31 at 1.08.00 PM.png" descr="Screenshot 2024-03-31 at 1.08.00 PM.png"/>
          <p:cNvPicPr>
            <a:picLocks noChangeAspect="1"/>
          </p:cNvPicPr>
          <p:nvPr/>
        </p:nvPicPr>
        <p:blipFill>
          <a:blip r:embed="rId2">
            <a:extLst/>
          </a:blip>
          <a:stretch>
            <a:fillRect/>
          </a:stretch>
        </p:blipFill>
        <p:spPr>
          <a:xfrm>
            <a:off x="422406" y="2556722"/>
            <a:ext cx="7656027" cy="6884916"/>
          </a:xfrm>
          <a:prstGeom prst="rect">
            <a:avLst/>
          </a:prstGeom>
          <a:ln w="12700">
            <a:miter lim="400000"/>
          </a:ln>
        </p:spPr>
      </p:pic>
      <p:sp>
        <p:nvSpPr>
          <p:cNvPr id="63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5" name="Rectangle"/>
          <p:cNvSpPr/>
          <p:nvPr/>
        </p:nvSpPr>
        <p:spPr>
          <a:xfrm>
            <a:off x="5447507" y="4810395"/>
            <a:ext cx="1328405" cy="1459221"/>
          </a:xfrm>
          <a:prstGeom prst="rect">
            <a:avLst/>
          </a:prstGeom>
          <a:ln w="25400">
            <a:solidFill>
              <a:srgbClr val="FF26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600">
                <a:solidFill>
                  <a:srgbClr val="FFFFFF"/>
                </a:solidFill>
                <a:latin typeface="+mn-lt"/>
                <a:ea typeface="+mn-ea"/>
                <a:cs typeface="+mn-cs"/>
                <a:sym typeface="Helvetica Light"/>
              </a:defRPr>
            </a:pPr>
          </a:p>
        </p:txBody>
      </p:sp>
      <p:sp>
        <p:nvSpPr>
          <p:cNvPr id="636" name="We compare our theoretical predictions with these measurements (highlighted in  the red box)."/>
          <p:cNvSpPr txBox="1"/>
          <p:nvPr/>
        </p:nvSpPr>
        <p:spPr>
          <a:xfrm>
            <a:off x="8170289" y="5676942"/>
            <a:ext cx="4556403" cy="18260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We compare our theoretical predictions with these measurements (highlighted in  the red box).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Hadronic Event shapes"/>
          <p:cNvSpPr txBox="1"/>
          <p:nvPr>
            <p:ph type="title"/>
          </p:nvPr>
        </p:nvSpPr>
        <p:spPr>
          <a:xfrm>
            <a:off x="952500" y="58450"/>
            <a:ext cx="11099800" cy="1245130"/>
          </a:xfrm>
          <a:prstGeom prst="rect">
            <a:avLst/>
          </a:prstGeom>
        </p:spPr>
        <p:txBody>
          <a:bodyPr/>
          <a:lstStyle>
            <a:lvl1pPr>
              <a:defRPr sz="6500"/>
            </a:lvl1pPr>
          </a:lstStyle>
          <a:p>
            <a:pPr/>
            <a:r>
              <a:t>Hadronic Event shapes</a:t>
            </a:r>
          </a:p>
        </p:txBody>
      </p:sp>
      <p:sp>
        <p:nvSpPr>
          <p:cNvPr id="156" name="Event shape: Captures global geometry of events"/>
          <p:cNvSpPr txBox="1"/>
          <p:nvPr/>
        </p:nvSpPr>
        <p:spPr>
          <a:xfrm>
            <a:off x="519374" y="1112281"/>
            <a:ext cx="11966052" cy="7121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4499" indent="-444499">
              <a:spcBef>
                <a:spcPts val="2000"/>
              </a:spcBef>
              <a:buSzPct val="75000"/>
              <a:buChar char="•"/>
            </a:pPr>
            <a:r>
              <a:rPr b="1" sz="3000"/>
              <a:t>Event shape</a:t>
            </a:r>
            <a:r>
              <a:rPr sz="3000"/>
              <a:t>: </a:t>
            </a:r>
            <a:r>
              <a:t>Captures global geometry of events</a:t>
            </a:r>
          </a:p>
        </p:txBody>
      </p:sp>
      <p:sp>
        <p:nvSpPr>
          <p:cNvPr id="157" name="(e.g.   thrust)"/>
          <p:cNvSpPr txBox="1"/>
          <p:nvPr/>
        </p:nvSpPr>
        <p:spPr>
          <a:xfrm>
            <a:off x="767537" y="1760040"/>
            <a:ext cx="2325705" cy="4693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2000"/>
              </a:spcBef>
              <a:defRPr sz="2400"/>
            </a:pPr>
            <a:r>
              <a:t>(e.g. </a:t>
            </a:r>
            <a14:m>
              <m:oMath>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m:t>
                    </m:r>
                  </m:sup>
                </m:sSup>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m:t>
                    </m:r>
                  </m:sup>
                </m:sSup>
              </m:oMath>
            </a14:m>
            <a:r>
              <a:t> thrust) </a:t>
            </a:r>
          </a:p>
        </p:txBody>
      </p:sp>
      <p:sp>
        <p:nvSpPr>
          <p:cNvPr id="158" name="Equation"/>
          <p:cNvSpPr txBox="1"/>
          <p:nvPr/>
        </p:nvSpPr>
        <p:spPr>
          <a:xfrm>
            <a:off x="3353895" y="1902348"/>
            <a:ext cx="1203865" cy="20939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τ</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1</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T</m:t>
                  </m:r>
                </m:oMath>
              </m:oMathPara>
            </a14:m>
            <a:endParaRPr sz="2400"/>
          </a:p>
        </p:txBody>
      </p:sp>
      <p:sp>
        <p:nvSpPr>
          <p:cNvPr id="159" name="where"/>
          <p:cNvSpPr txBox="1"/>
          <p:nvPr/>
        </p:nvSpPr>
        <p:spPr>
          <a:xfrm>
            <a:off x="4984472" y="1753471"/>
            <a:ext cx="8925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where</a:t>
            </a:r>
          </a:p>
        </p:txBody>
      </p:sp>
      <p:sp>
        <p:nvSpPr>
          <p:cNvPr id="160" name="Line"/>
          <p:cNvSpPr/>
          <p:nvPr/>
        </p:nvSpPr>
        <p:spPr>
          <a:xfrm flipV="1">
            <a:off x="3112559" y="2939821"/>
            <a:ext cx="1650291" cy="600657"/>
          </a:xfrm>
          <a:prstGeom prst="line">
            <a:avLst/>
          </a:prstGeom>
          <a:ln w="50800">
            <a:solidFill>
              <a:srgbClr val="FEB33E"/>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61" name="Line"/>
          <p:cNvSpPr/>
          <p:nvPr/>
        </p:nvSpPr>
        <p:spPr>
          <a:xfrm>
            <a:off x="1250162" y="3673118"/>
            <a:ext cx="1360455" cy="1"/>
          </a:xfrm>
          <a:prstGeom prst="line">
            <a:avLst/>
          </a:prstGeom>
          <a:ln w="25400">
            <a:solidFill>
              <a:srgbClr val="0000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62" name="Circle"/>
          <p:cNvSpPr/>
          <p:nvPr/>
        </p:nvSpPr>
        <p:spPr>
          <a:xfrm>
            <a:off x="2704012" y="3519886"/>
            <a:ext cx="306465" cy="306465"/>
          </a:xfrm>
          <a:prstGeom prst="ellipse">
            <a:avLst/>
          </a:prstGeom>
          <a:solidFill>
            <a:srgbClr val="FF2600"/>
          </a:solidFill>
          <a:ln w="12700">
            <a:miter lim="400000"/>
          </a:ln>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163" name="Line"/>
          <p:cNvSpPr/>
          <p:nvPr/>
        </p:nvSpPr>
        <p:spPr>
          <a:xfrm flipH="1">
            <a:off x="1082015" y="3782591"/>
            <a:ext cx="1512095" cy="550358"/>
          </a:xfrm>
          <a:prstGeom prst="line">
            <a:avLst/>
          </a:prstGeom>
          <a:ln w="50800">
            <a:solidFill>
              <a:srgbClr val="E324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64" name="Line"/>
          <p:cNvSpPr/>
          <p:nvPr/>
        </p:nvSpPr>
        <p:spPr>
          <a:xfrm flipV="1">
            <a:off x="1429448" y="3993557"/>
            <a:ext cx="825917" cy="377329"/>
          </a:xfrm>
          <a:prstGeom prst="line">
            <a:avLst/>
          </a:prstGeom>
          <a:ln w="12700">
            <a:solidFill>
              <a:srgbClr val="E32400"/>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65" name="Line"/>
          <p:cNvSpPr/>
          <p:nvPr/>
        </p:nvSpPr>
        <p:spPr>
          <a:xfrm flipV="1">
            <a:off x="1321257" y="3817864"/>
            <a:ext cx="945536" cy="289808"/>
          </a:xfrm>
          <a:prstGeom prst="line">
            <a:avLst/>
          </a:prstGeom>
          <a:ln w="12700">
            <a:solidFill>
              <a:srgbClr val="E32400"/>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66" name="Line"/>
          <p:cNvSpPr/>
          <p:nvPr/>
        </p:nvSpPr>
        <p:spPr>
          <a:xfrm flipV="1">
            <a:off x="1832079" y="4011279"/>
            <a:ext cx="571917" cy="341885"/>
          </a:xfrm>
          <a:prstGeom prst="line">
            <a:avLst/>
          </a:prstGeom>
          <a:ln w="12700">
            <a:solidFill>
              <a:srgbClr val="E32400"/>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67" name="Line"/>
          <p:cNvSpPr/>
          <p:nvPr/>
        </p:nvSpPr>
        <p:spPr>
          <a:xfrm flipH="1">
            <a:off x="3373081" y="2974489"/>
            <a:ext cx="825917" cy="377329"/>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68" name="Line"/>
          <p:cNvSpPr/>
          <p:nvPr/>
        </p:nvSpPr>
        <p:spPr>
          <a:xfrm flipH="1">
            <a:off x="3399753" y="3250403"/>
            <a:ext cx="945536" cy="289808"/>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69" name="Line"/>
          <p:cNvSpPr/>
          <p:nvPr/>
        </p:nvSpPr>
        <p:spPr>
          <a:xfrm flipH="1">
            <a:off x="3237150" y="2979511"/>
            <a:ext cx="571917" cy="341885"/>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70" name="Line"/>
          <p:cNvSpPr/>
          <p:nvPr/>
        </p:nvSpPr>
        <p:spPr>
          <a:xfrm flipH="1">
            <a:off x="3104493" y="3673118"/>
            <a:ext cx="1360456" cy="1"/>
          </a:xfrm>
          <a:prstGeom prst="line">
            <a:avLst/>
          </a:prstGeom>
          <a:ln w="25400">
            <a:solidFill>
              <a:srgbClr val="0000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71" name="Equation"/>
          <p:cNvSpPr txBox="1"/>
          <p:nvPr/>
        </p:nvSpPr>
        <p:spPr>
          <a:xfrm>
            <a:off x="876777" y="3499384"/>
            <a:ext cx="279369" cy="23450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400" i="1">
                          <a:solidFill>
                            <a:srgbClr val="000000"/>
                          </a:solidFill>
                          <a:latin typeface="Cambria Math" panose="02040503050406030204" pitchFamily="18" charset="0"/>
                        </a:rPr>
                        <m:t>e</m:t>
                      </m:r>
                    </m:e>
                    <m:sup>
                      <m:r>
                        <a:rPr xmlns:a="http://schemas.openxmlformats.org/drawingml/2006/main" sz="2400" i="1">
                          <a:solidFill>
                            <a:srgbClr val="000000"/>
                          </a:solidFill>
                          <a:latin typeface="Cambria Math" panose="02040503050406030204" pitchFamily="18" charset="0"/>
                        </a:rPr>
                        <m:t>+</m:t>
                      </m:r>
                    </m:sup>
                  </m:sSup>
                </m:oMath>
              </m:oMathPara>
            </a14:m>
            <a:endParaRPr sz="2400"/>
          </a:p>
        </p:txBody>
      </p:sp>
      <p:sp>
        <p:nvSpPr>
          <p:cNvPr id="172" name="Equation"/>
          <p:cNvSpPr txBox="1"/>
          <p:nvPr/>
        </p:nvSpPr>
        <p:spPr>
          <a:xfrm>
            <a:off x="4665744" y="3527625"/>
            <a:ext cx="276123" cy="17802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400" i="1">
                          <a:solidFill>
                            <a:srgbClr val="000000"/>
                          </a:solidFill>
                          <a:latin typeface="Cambria Math" panose="02040503050406030204" pitchFamily="18" charset="0"/>
                        </a:rPr>
                        <m:t>e</m:t>
                      </m:r>
                    </m:e>
                    <m:sup>
                      <m:r>
                        <a:rPr xmlns:a="http://schemas.openxmlformats.org/drawingml/2006/main" sz="2400" i="1">
                          <a:solidFill>
                            <a:srgbClr val="000000"/>
                          </a:solidFill>
                          <a:latin typeface="Cambria Math" panose="02040503050406030204" pitchFamily="18" charset="0"/>
                        </a:rPr>
                        <m:t>-</m:t>
                      </m:r>
                    </m:sup>
                  </m:sSup>
                </m:oMath>
              </m:oMathPara>
            </a14:m>
            <a:endParaRPr sz="2400"/>
          </a:p>
        </p:txBody>
      </p:sp>
      <p:sp>
        <p:nvSpPr>
          <p:cNvPr id="173" name="Line"/>
          <p:cNvSpPr/>
          <p:nvPr/>
        </p:nvSpPr>
        <p:spPr>
          <a:xfrm flipV="1">
            <a:off x="2968408" y="2771918"/>
            <a:ext cx="681680" cy="248112"/>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74" name="Equation"/>
          <p:cNvSpPr txBox="1"/>
          <p:nvPr/>
        </p:nvSpPr>
        <p:spPr>
          <a:xfrm>
            <a:off x="3101044" y="2582084"/>
            <a:ext cx="167111" cy="23439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limUpp>
                    <m:e>
                      <m:r>
                        <a:rPr xmlns:a="http://schemas.openxmlformats.org/drawingml/2006/main" sz="2400" i="1">
                          <a:solidFill>
                            <a:srgbClr val="000000"/>
                          </a:solidFill>
                          <a:latin typeface="Cambria Math" panose="02040503050406030204" pitchFamily="18" charset="0"/>
                        </a:rPr>
                        <m:t>n</m:t>
                      </m:r>
                    </m:e>
                    <m:lim>
                      <m:r>
                        <a:rPr xmlns:a="http://schemas.openxmlformats.org/drawingml/2006/main" sz="2400" i="1">
                          <a:solidFill>
                            <a:srgbClr val="000000"/>
                          </a:solidFill>
                          <a:latin typeface="Cambria Math" panose="02040503050406030204" pitchFamily="18" charset="0"/>
                        </a:rPr>
                        <m:t>⃗</m:t>
                      </m:r>
                    </m:lim>
                  </m:limUpp>
                </m:oMath>
              </m:oMathPara>
            </a14:m>
            <a:endParaRPr sz="2400"/>
          </a:p>
        </p:txBody>
      </p:sp>
      <p:sp>
        <p:nvSpPr>
          <p:cNvPr id="175" name="Equation"/>
          <p:cNvSpPr txBox="1"/>
          <p:nvPr/>
        </p:nvSpPr>
        <p:spPr>
          <a:xfrm>
            <a:off x="3811595" y="3988643"/>
            <a:ext cx="649699" cy="20604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1</m:t>
                  </m:r>
                </m:oMath>
              </m:oMathPara>
            </a14:m>
            <a:endParaRPr sz="2400"/>
          </a:p>
        </p:txBody>
      </p:sp>
      <p:sp>
        <p:nvSpPr>
          <p:cNvPr id="176" name="Equation"/>
          <p:cNvSpPr txBox="1"/>
          <p:nvPr/>
        </p:nvSpPr>
        <p:spPr>
          <a:xfrm>
            <a:off x="3814185" y="4335602"/>
            <a:ext cx="644518" cy="21031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τ</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0</m:t>
                  </m:r>
                </m:oMath>
              </m:oMathPara>
            </a14:m>
            <a:endParaRPr sz="2400"/>
          </a:p>
        </p:txBody>
      </p:sp>
      <p:sp>
        <p:nvSpPr>
          <p:cNvPr id="177" name="Line"/>
          <p:cNvSpPr/>
          <p:nvPr/>
        </p:nvSpPr>
        <p:spPr>
          <a:xfrm>
            <a:off x="7124992" y="3673118"/>
            <a:ext cx="1536045" cy="1"/>
          </a:xfrm>
          <a:prstGeom prst="line">
            <a:avLst/>
          </a:prstGeom>
          <a:ln w="25400">
            <a:solidFill>
              <a:srgbClr val="0000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78" name="Circle"/>
          <p:cNvSpPr/>
          <p:nvPr/>
        </p:nvSpPr>
        <p:spPr>
          <a:xfrm>
            <a:off x="8754431" y="3519886"/>
            <a:ext cx="306465" cy="306465"/>
          </a:xfrm>
          <a:prstGeom prst="ellipse">
            <a:avLst/>
          </a:prstGeom>
          <a:solidFill>
            <a:srgbClr val="FF2600"/>
          </a:solidFill>
          <a:ln w="12700">
            <a:miter lim="400000"/>
          </a:ln>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179" name="Line"/>
          <p:cNvSpPr/>
          <p:nvPr/>
        </p:nvSpPr>
        <p:spPr>
          <a:xfrm flipH="1">
            <a:off x="9286950" y="3082496"/>
            <a:ext cx="825917" cy="377330"/>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80" name="Line"/>
          <p:cNvSpPr/>
          <p:nvPr/>
        </p:nvSpPr>
        <p:spPr>
          <a:xfrm flipH="1">
            <a:off x="9450173" y="3250403"/>
            <a:ext cx="945535" cy="289808"/>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81" name="Line"/>
          <p:cNvSpPr/>
          <p:nvPr/>
        </p:nvSpPr>
        <p:spPr>
          <a:xfrm flipH="1">
            <a:off x="9287569" y="3010258"/>
            <a:ext cx="571917" cy="341886"/>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82" name="Line"/>
          <p:cNvSpPr/>
          <p:nvPr/>
        </p:nvSpPr>
        <p:spPr>
          <a:xfrm flipH="1">
            <a:off x="9154912" y="3673118"/>
            <a:ext cx="1360455" cy="1"/>
          </a:xfrm>
          <a:prstGeom prst="line">
            <a:avLst/>
          </a:prstGeom>
          <a:ln w="25400">
            <a:solidFill>
              <a:srgbClr val="0000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83" name="Equation"/>
          <p:cNvSpPr txBox="1"/>
          <p:nvPr/>
        </p:nvSpPr>
        <p:spPr>
          <a:xfrm>
            <a:off x="6754489" y="3509005"/>
            <a:ext cx="279368" cy="23450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400" i="1">
                          <a:solidFill>
                            <a:srgbClr val="000000"/>
                          </a:solidFill>
                          <a:latin typeface="Cambria Math" panose="02040503050406030204" pitchFamily="18" charset="0"/>
                        </a:rPr>
                        <m:t>e</m:t>
                      </m:r>
                    </m:e>
                    <m:sup>
                      <m:r>
                        <a:rPr xmlns:a="http://schemas.openxmlformats.org/drawingml/2006/main" sz="2400" i="1">
                          <a:solidFill>
                            <a:srgbClr val="000000"/>
                          </a:solidFill>
                          <a:latin typeface="Cambria Math" panose="02040503050406030204" pitchFamily="18" charset="0"/>
                        </a:rPr>
                        <m:t>+</m:t>
                      </m:r>
                    </m:sup>
                  </m:sSup>
                </m:oMath>
              </m:oMathPara>
            </a14:m>
            <a:endParaRPr sz="2400"/>
          </a:p>
        </p:txBody>
      </p:sp>
      <p:sp>
        <p:nvSpPr>
          <p:cNvPr id="184" name="Equation"/>
          <p:cNvSpPr txBox="1"/>
          <p:nvPr/>
        </p:nvSpPr>
        <p:spPr>
          <a:xfrm>
            <a:off x="10699826" y="3557538"/>
            <a:ext cx="276123" cy="17802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400" i="1">
                          <a:solidFill>
                            <a:srgbClr val="000000"/>
                          </a:solidFill>
                          <a:latin typeface="Cambria Math" panose="02040503050406030204" pitchFamily="18" charset="0"/>
                        </a:rPr>
                        <m:t>e</m:t>
                      </m:r>
                    </m:e>
                    <m:sup>
                      <m:r>
                        <a:rPr xmlns:a="http://schemas.openxmlformats.org/drawingml/2006/main" sz="2400" i="1">
                          <a:solidFill>
                            <a:srgbClr val="000000"/>
                          </a:solidFill>
                          <a:latin typeface="Cambria Math" panose="02040503050406030204" pitchFamily="18" charset="0"/>
                        </a:rPr>
                        <m:t>-</m:t>
                      </m:r>
                    </m:sup>
                  </m:sSup>
                </m:oMath>
              </m:oMathPara>
            </a14:m>
            <a:endParaRPr sz="2400"/>
          </a:p>
        </p:txBody>
      </p:sp>
      <p:sp>
        <p:nvSpPr>
          <p:cNvPr id="185" name="Equation"/>
          <p:cNvSpPr txBox="1"/>
          <p:nvPr/>
        </p:nvSpPr>
        <p:spPr>
          <a:xfrm>
            <a:off x="10835872" y="4075672"/>
            <a:ext cx="945084" cy="21031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1</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2</m:t>
                  </m:r>
                </m:oMath>
              </m:oMathPara>
            </a14:m>
            <a:endParaRPr sz="2400"/>
          </a:p>
        </p:txBody>
      </p:sp>
      <p:sp>
        <p:nvSpPr>
          <p:cNvPr id="186" name="Equation"/>
          <p:cNvSpPr txBox="1"/>
          <p:nvPr/>
        </p:nvSpPr>
        <p:spPr>
          <a:xfrm>
            <a:off x="10837887" y="4507000"/>
            <a:ext cx="1935474" cy="28462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τ</m:t>
                  </m:r>
                  <m:r>
                    <a:rPr xmlns:a="http://schemas.openxmlformats.org/drawingml/2006/main" sz="2400" i="1">
                      <a:solidFill>
                        <a:srgbClr val="000000"/>
                      </a:solidFill>
                      <a:latin typeface="Cambria Math" panose="02040503050406030204" pitchFamily="18" charset="0"/>
                    </a:rPr>
                    <m:t>∼</m:t>
                  </m:r>
                  <m:sSub>
                    <m:e>
                      <m:r>
                        <a:rPr xmlns:a="http://schemas.openxmlformats.org/drawingml/2006/main" sz="2400" i="1">
                          <a:solidFill>
                            <a:srgbClr val="000000"/>
                          </a:solidFill>
                          <a:latin typeface="Cambria Math" panose="02040503050406030204" pitchFamily="18" charset="0"/>
                        </a:rPr>
                        <m:t>τ</m:t>
                      </m:r>
                    </m:e>
                    <m:sub>
                      <m:r>
                        <m:rPr>
                          <m:nor/>
                        </m:rPr>
                        <a:rPr xmlns:a="http://schemas.openxmlformats.org/drawingml/2006/main" sz="2400" i="1">
                          <a:solidFill>
                            <a:srgbClr val="000000"/>
                          </a:solidFill>
                          <a:latin typeface="Cambria Math" panose="02040503050406030204" pitchFamily="18" charset="0"/>
                        </a:rPr>
                        <m:t>max</m:t>
                      </m:r>
                    </m:sub>
                  </m:sSub>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1</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2</m:t>
                  </m:r>
                </m:oMath>
              </m:oMathPara>
            </a14:m>
            <a:endParaRPr sz="2400"/>
          </a:p>
        </p:txBody>
      </p:sp>
      <p:grpSp>
        <p:nvGrpSpPr>
          <p:cNvPr id="190" name="Group"/>
          <p:cNvGrpSpPr/>
          <p:nvPr/>
        </p:nvGrpSpPr>
        <p:grpSpPr>
          <a:xfrm rot="19200000">
            <a:off x="8671137" y="2675872"/>
            <a:ext cx="1025073" cy="543464"/>
            <a:chOff x="0" y="0"/>
            <a:chExt cx="1025071" cy="543462"/>
          </a:xfrm>
        </p:grpSpPr>
        <p:sp>
          <p:nvSpPr>
            <p:cNvPr id="187" name="Line"/>
            <p:cNvSpPr/>
            <p:nvPr/>
          </p:nvSpPr>
          <p:spPr>
            <a:xfrm flipH="1">
              <a:off x="135931" y="-1"/>
              <a:ext cx="825917" cy="377330"/>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188" name="Line"/>
            <p:cNvSpPr/>
            <p:nvPr/>
          </p:nvSpPr>
          <p:spPr>
            <a:xfrm flipH="1">
              <a:off x="79537" y="253655"/>
              <a:ext cx="945535" cy="289808"/>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189" name="Line"/>
            <p:cNvSpPr/>
            <p:nvPr/>
          </p:nvSpPr>
          <p:spPr>
            <a:xfrm flipH="1">
              <a:off x="-1" y="5021"/>
              <a:ext cx="571917" cy="341886"/>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grpSp>
        <p:nvGrpSpPr>
          <p:cNvPr id="194" name="Group"/>
          <p:cNvGrpSpPr/>
          <p:nvPr/>
        </p:nvGrpSpPr>
        <p:grpSpPr>
          <a:xfrm rot="15600000">
            <a:off x="7986350" y="2817816"/>
            <a:ext cx="1004845" cy="485956"/>
            <a:chOff x="0" y="0"/>
            <a:chExt cx="1004844" cy="485955"/>
          </a:xfrm>
        </p:grpSpPr>
        <p:sp>
          <p:nvSpPr>
            <p:cNvPr id="191" name="Line"/>
            <p:cNvSpPr/>
            <p:nvPr/>
          </p:nvSpPr>
          <p:spPr>
            <a:xfrm flipH="1">
              <a:off x="141177" y="29347"/>
              <a:ext cx="825917" cy="377330"/>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192" name="Line"/>
            <p:cNvSpPr/>
            <p:nvPr/>
          </p:nvSpPr>
          <p:spPr>
            <a:xfrm flipH="1">
              <a:off x="59309" y="196148"/>
              <a:ext cx="945536" cy="289808"/>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193" name="Line"/>
            <p:cNvSpPr/>
            <p:nvPr/>
          </p:nvSpPr>
          <p:spPr>
            <a:xfrm flipH="1">
              <a:off x="-1" y="0"/>
              <a:ext cx="571917" cy="341885"/>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sp>
        <p:nvSpPr>
          <p:cNvPr id="195" name="Line"/>
          <p:cNvSpPr/>
          <p:nvPr/>
        </p:nvSpPr>
        <p:spPr>
          <a:xfrm>
            <a:off x="8792532" y="2587589"/>
            <a:ext cx="1" cy="626962"/>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96" name="Line"/>
          <p:cNvSpPr/>
          <p:nvPr/>
        </p:nvSpPr>
        <p:spPr>
          <a:xfrm>
            <a:off x="7479866" y="3082496"/>
            <a:ext cx="825917" cy="377330"/>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97" name="Line"/>
          <p:cNvSpPr/>
          <p:nvPr/>
        </p:nvSpPr>
        <p:spPr>
          <a:xfrm>
            <a:off x="7526874" y="3291635"/>
            <a:ext cx="945535" cy="289808"/>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198" name="Line"/>
          <p:cNvSpPr/>
          <p:nvPr/>
        </p:nvSpPr>
        <p:spPr>
          <a:xfrm>
            <a:off x="7882498" y="3064779"/>
            <a:ext cx="571917" cy="341886"/>
          </a:xfrm>
          <a:prstGeom prst="line">
            <a:avLst/>
          </a:prstGeom>
          <a:ln w="12700">
            <a:solidFill>
              <a:srgbClr val="FEB33E"/>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grpSp>
        <p:nvGrpSpPr>
          <p:cNvPr id="214" name="Group"/>
          <p:cNvGrpSpPr/>
          <p:nvPr/>
        </p:nvGrpSpPr>
        <p:grpSpPr>
          <a:xfrm flipH="1" rot="10800000">
            <a:off x="7526874" y="3748461"/>
            <a:ext cx="2915842" cy="1124471"/>
            <a:chOff x="0" y="0"/>
            <a:chExt cx="2915840" cy="1124470"/>
          </a:xfrm>
        </p:grpSpPr>
        <p:sp>
          <p:nvSpPr>
            <p:cNvPr id="199" name="Line"/>
            <p:cNvSpPr/>
            <p:nvPr/>
          </p:nvSpPr>
          <p:spPr>
            <a:xfrm flipH="1">
              <a:off x="1807083" y="609191"/>
              <a:ext cx="825917" cy="377329"/>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00" name="Line"/>
            <p:cNvSpPr/>
            <p:nvPr/>
          </p:nvSpPr>
          <p:spPr>
            <a:xfrm flipH="1">
              <a:off x="1970306" y="777097"/>
              <a:ext cx="945535" cy="289808"/>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01" name="Line"/>
            <p:cNvSpPr/>
            <p:nvPr/>
          </p:nvSpPr>
          <p:spPr>
            <a:xfrm flipH="1">
              <a:off x="1807702" y="536953"/>
              <a:ext cx="571917" cy="341885"/>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nvGrpSpPr>
            <p:cNvPr id="205" name="Group"/>
            <p:cNvGrpSpPr/>
            <p:nvPr/>
          </p:nvGrpSpPr>
          <p:grpSpPr>
            <a:xfrm rot="19200000">
              <a:off x="1202405" y="265878"/>
              <a:ext cx="1025073" cy="543464"/>
              <a:chOff x="0" y="0"/>
              <a:chExt cx="1025071" cy="543462"/>
            </a:xfrm>
          </p:grpSpPr>
          <p:sp>
            <p:nvSpPr>
              <p:cNvPr id="202" name="Line"/>
              <p:cNvSpPr/>
              <p:nvPr/>
            </p:nvSpPr>
            <p:spPr>
              <a:xfrm flipH="1">
                <a:off x="135931" y="-1"/>
                <a:ext cx="825917" cy="377330"/>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03" name="Line"/>
              <p:cNvSpPr/>
              <p:nvPr/>
            </p:nvSpPr>
            <p:spPr>
              <a:xfrm flipH="1">
                <a:off x="79537" y="253655"/>
                <a:ext cx="945535" cy="289808"/>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04" name="Line"/>
              <p:cNvSpPr/>
              <p:nvPr/>
            </p:nvSpPr>
            <p:spPr>
              <a:xfrm flipH="1">
                <a:off x="-1" y="5021"/>
                <a:ext cx="571917" cy="341886"/>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grpSp>
          <p:nvGrpSpPr>
            <p:cNvPr id="209" name="Group"/>
            <p:cNvGrpSpPr/>
            <p:nvPr/>
          </p:nvGrpSpPr>
          <p:grpSpPr>
            <a:xfrm rot="15600000">
              <a:off x="506483" y="344510"/>
              <a:ext cx="1004845" cy="485957"/>
              <a:chOff x="0" y="0"/>
              <a:chExt cx="1004844" cy="485955"/>
            </a:xfrm>
          </p:grpSpPr>
          <p:sp>
            <p:nvSpPr>
              <p:cNvPr id="206" name="Line"/>
              <p:cNvSpPr/>
              <p:nvPr/>
            </p:nvSpPr>
            <p:spPr>
              <a:xfrm flipH="1">
                <a:off x="141177" y="29347"/>
                <a:ext cx="825917" cy="377330"/>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07" name="Line"/>
              <p:cNvSpPr/>
              <p:nvPr/>
            </p:nvSpPr>
            <p:spPr>
              <a:xfrm flipH="1">
                <a:off x="59309" y="196148"/>
                <a:ext cx="945536" cy="289808"/>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08" name="Line"/>
              <p:cNvSpPr/>
              <p:nvPr/>
            </p:nvSpPr>
            <p:spPr>
              <a:xfrm flipH="1">
                <a:off x="-1" y="0"/>
                <a:ext cx="571917" cy="341885"/>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sp>
          <p:nvSpPr>
            <p:cNvPr id="210" name="Line"/>
            <p:cNvSpPr/>
            <p:nvPr/>
          </p:nvSpPr>
          <p:spPr>
            <a:xfrm flipH="1">
              <a:off x="1312665" y="114283"/>
              <a:ext cx="1" cy="626963"/>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11" name="Line"/>
            <p:cNvSpPr/>
            <p:nvPr/>
          </p:nvSpPr>
          <p:spPr>
            <a:xfrm>
              <a:off x="-1" y="609191"/>
              <a:ext cx="825917" cy="377329"/>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12" name="Line"/>
            <p:cNvSpPr/>
            <p:nvPr/>
          </p:nvSpPr>
          <p:spPr>
            <a:xfrm>
              <a:off x="47007" y="818329"/>
              <a:ext cx="945535" cy="289808"/>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213" name="Line"/>
            <p:cNvSpPr/>
            <p:nvPr/>
          </p:nvSpPr>
          <p:spPr>
            <a:xfrm>
              <a:off x="402631" y="591474"/>
              <a:ext cx="571917" cy="341885"/>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sp>
        <p:nvSpPr>
          <p:cNvPr id="215" name="(Sum over all final states; inclusive)"/>
          <p:cNvSpPr txBox="1"/>
          <p:nvPr/>
        </p:nvSpPr>
        <p:spPr>
          <a:xfrm>
            <a:off x="9317066" y="1797921"/>
            <a:ext cx="3449296"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(Sum over all final states; inclusive)</a:t>
            </a:r>
          </a:p>
        </p:txBody>
      </p:sp>
      <p:sp>
        <p:nvSpPr>
          <p:cNvPr id="216" name="For   collisions,   resummation including nonperturbative corrections has been achieved:"/>
          <p:cNvSpPr txBox="1"/>
          <p:nvPr/>
        </p:nvSpPr>
        <p:spPr>
          <a:xfrm>
            <a:off x="519374" y="4904011"/>
            <a:ext cx="11966052" cy="8506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0054" indent="-440054" defTabSz="578358">
              <a:spcBef>
                <a:spcPts val="1900"/>
              </a:spcBef>
              <a:buSzPct val="75000"/>
              <a:buChar char="•"/>
              <a:defRPr sz="2475"/>
            </a:pPr>
            <a:r>
              <a:t>For </a:t>
            </a:r>
            <a14:m>
              <m:oMath>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oMath>
            </a14:m>
            <a:r>
              <a:t> collisions, </a:t>
            </a:r>
            <a14:m>
              <m:oMath>
                <m:sSup>
                  <m:e>
                    <m:r>
                      <m:rPr>
                        <m:nor/>
                      </m:rPr>
                      <a:rPr xmlns:a="http://schemas.openxmlformats.org/drawingml/2006/main" sz="2600" i="1">
                        <a:solidFill>
                          <a:srgbClr val="000000"/>
                        </a:solidFill>
                        <a:latin typeface="Cambria Math" panose="02040503050406030204" pitchFamily="18" charset="0"/>
                      </a:rPr>
                      <m:t>N</m:t>
                    </m:r>
                  </m:e>
                  <m:sup>
                    <m:r>
                      <a:rPr xmlns:a="http://schemas.openxmlformats.org/drawingml/2006/main" sz="2600" i="1">
                        <a:solidFill>
                          <a:srgbClr val="000000"/>
                        </a:solidFill>
                        <a:latin typeface="Cambria Math" panose="02040503050406030204" pitchFamily="18" charset="0"/>
                      </a:rPr>
                      <m:t>3</m:t>
                    </m:r>
                  </m:sup>
                </m:sSup>
                <m:r>
                  <m:rPr>
                    <m:nor/>
                  </m:rPr>
                  <a:rPr xmlns:a="http://schemas.openxmlformats.org/drawingml/2006/main" sz="2600" i="1">
                    <a:solidFill>
                      <a:srgbClr val="000000"/>
                    </a:solidFill>
                    <a:latin typeface="Cambria Math" panose="02040503050406030204" pitchFamily="18" charset="0"/>
                  </a:rPr>
                  <m:t>LL</m:t>
                </m:r>
                <m:r>
                  <a:rPr xmlns:a="http://schemas.openxmlformats.org/drawingml/2006/main" sz="2600" i="1">
                    <a:solidFill>
                      <a:srgbClr val="000000"/>
                    </a:solidFill>
                    <a:latin typeface="Cambria Math" panose="02040503050406030204" pitchFamily="18" charset="0"/>
                  </a:rPr>
                  <m:t>′</m:t>
                </m:r>
              </m:oMath>
            </a14:m>
            <a:r>
              <a:t> resummation including nonperturbative corrections has been achieved:</a:t>
            </a:r>
            <a:endParaRPr sz="2500"/>
          </a:p>
        </p:txBody>
      </p:sp>
      <p:pic>
        <p:nvPicPr>
          <p:cNvPr id="217" name="Screenshot 2024-11-16 at 3.04.47 PM.png" descr="Screenshot 2024-11-16 at 3.04.47 PM.png"/>
          <p:cNvPicPr>
            <a:picLocks noChangeAspect="1"/>
          </p:cNvPicPr>
          <p:nvPr/>
        </p:nvPicPr>
        <p:blipFill>
          <a:blip r:embed="rId2">
            <a:extLst/>
          </a:blip>
          <a:stretch>
            <a:fillRect/>
          </a:stretch>
        </p:blipFill>
        <p:spPr>
          <a:xfrm>
            <a:off x="1388007" y="6083246"/>
            <a:ext cx="4475958" cy="3557099"/>
          </a:xfrm>
          <a:prstGeom prst="rect">
            <a:avLst/>
          </a:prstGeom>
          <a:ln w="12700">
            <a:miter lim="400000"/>
          </a:ln>
        </p:spPr>
      </p:pic>
      <p:sp>
        <p:nvSpPr>
          <p:cNvPr id="218" name="Thrust: Abbate et al.,arXiv:1006.3080"/>
          <p:cNvSpPr txBox="1"/>
          <p:nvPr/>
        </p:nvSpPr>
        <p:spPr>
          <a:xfrm>
            <a:off x="1368965" y="5704124"/>
            <a:ext cx="4305028"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t>Thrust: </a:t>
            </a:r>
            <a:r>
              <a:rPr>
                <a:solidFill>
                  <a:srgbClr val="419CFF"/>
                </a:solidFill>
              </a:rPr>
              <a:t>Abbate et al.,arXiv:1006.3080</a:t>
            </a:r>
          </a:p>
        </p:txBody>
      </p:sp>
      <p:pic>
        <p:nvPicPr>
          <p:cNvPr id="219" name="Screenshot 2024-11-16 at 3.09.21 PM.png" descr="Screenshot 2024-11-16 at 3.09.21 PM.png"/>
          <p:cNvPicPr>
            <a:picLocks noChangeAspect="1"/>
          </p:cNvPicPr>
          <p:nvPr/>
        </p:nvPicPr>
        <p:blipFill>
          <a:blip r:embed="rId3">
            <a:extLst/>
          </a:blip>
          <a:stretch>
            <a:fillRect/>
          </a:stretch>
        </p:blipFill>
        <p:spPr>
          <a:xfrm>
            <a:off x="7056212" y="6083246"/>
            <a:ext cx="4416622" cy="3557099"/>
          </a:xfrm>
          <a:prstGeom prst="rect">
            <a:avLst/>
          </a:prstGeom>
          <a:ln w="12700">
            <a:miter lim="400000"/>
          </a:ln>
        </p:spPr>
      </p:pic>
      <p:sp>
        <p:nvSpPr>
          <p:cNvPr id="220" name="C parameter: Hoang et al.,arXiv:1411.6633"/>
          <p:cNvSpPr txBox="1"/>
          <p:nvPr/>
        </p:nvSpPr>
        <p:spPr>
          <a:xfrm>
            <a:off x="6873419" y="5704124"/>
            <a:ext cx="4960009"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t>C parameter: </a:t>
            </a:r>
            <a:r>
              <a:rPr>
                <a:solidFill>
                  <a:srgbClr val="419CFF"/>
                </a:solidFill>
              </a:rPr>
              <a:t>Hoang et al.,arXiv:1411.6633</a:t>
            </a:r>
          </a:p>
        </p:txBody>
      </p:sp>
      <p:pic>
        <p:nvPicPr>
          <p:cNvPr id="221" name="Image" descr="Image"/>
          <p:cNvPicPr>
            <a:picLocks noChangeAspect="1"/>
          </p:cNvPicPr>
          <p:nvPr/>
        </p:nvPicPr>
        <p:blipFill>
          <a:blip r:embed="rId4">
            <a:extLst/>
          </a:blip>
          <a:stretch>
            <a:fillRect/>
          </a:stretch>
        </p:blipFill>
        <p:spPr>
          <a:xfrm>
            <a:off x="6303706" y="1631134"/>
            <a:ext cx="2757091" cy="836518"/>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HERA H1 measurement"/>
          <p:cNvSpPr txBox="1"/>
          <p:nvPr>
            <p:ph type="title"/>
          </p:nvPr>
        </p:nvSpPr>
        <p:spPr>
          <a:xfrm>
            <a:off x="952500" y="58450"/>
            <a:ext cx="11099800" cy="1245130"/>
          </a:xfrm>
          <a:prstGeom prst="rect">
            <a:avLst/>
          </a:prstGeom>
        </p:spPr>
        <p:txBody>
          <a:bodyPr/>
          <a:lstStyle>
            <a:lvl1pPr defTabSz="549148">
              <a:defRPr sz="7519"/>
            </a:lvl1pPr>
          </a:lstStyle>
          <a:p>
            <a:pPr/>
            <a:r>
              <a:t>HERA H1 measurement</a:t>
            </a:r>
          </a:p>
        </p:txBody>
      </p:sp>
      <p:sp>
        <p:nvSpPr>
          <p:cNvPr id="639"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0" name="binned1.pdf" descr="binned1.pdf"/>
          <p:cNvPicPr>
            <a:picLocks noChangeAspect="1"/>
          </p:cNvPicPr>
          <p:nvPr/>
        </p:nvPicPr>
        <p:blipFill>
          <a:blip r:embed="rId2">
            <a:extLst/>
          </a:blip>
          <a:stretch>
            <a:fillRect/>
          </a:stretch>
        </p:blipFill>
        <p:spPr>
          <a:xfrm>
            <a:off x="2019400" y="1820805"/>
            <a:ext cx="8966000" cy="6594042"/>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HERA H1 measurement"/>
          <p:cNvSpPr txBox="1"/>
          <p:nvPr>
            <p:ph type="title"/>
          </p:nvPr>
        </p:nvSpPr>
        <p:spPr>
          <a:xfrm>
            <a:off x="952500" y="58450"/>
            <a:ext cx="11099800" cy="1245130"/>
          </a:xfrm>
          <a:prstGeom prst="rect">
            <a:avLst/>
          </a:prstGeom>
        </p:spPr>
        <p:txBody>
          <a:bodyPr/>
          <a:lstStyle>
            <a:lvl1pPr defTabSz="549148">
              <a:defRPr sz="7519"/>
            </a:lvl1pPr>
          </a:lstStyle>
          <a:p>
            <a:pPr/>
            <a:r>
              <a:t>HERA H1 measurement</a:t>
            </a:r>
          </a:p>
        </p:txBody>
      </p:sp>
      <p:sp>
        <p:nvSpPr>
          <p:cNvPr id="643"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4" name="binned2.pdf" descr="binned2.pdf"/>
          <p:cNvPicPr>
            <a:picLocks noChangeAspect="1"/>
          </p:cNvPicPr>
          <p:nvPr/>
        </p:nvPicPr>
        <p:blipFill>
          <a:blip r:embed="rId2">
            <a:extLst/>
          </a:blip>
          <a:stretch>
            <a:fillRect/>
          </a:stretch>
        </p:blipFill>
        <p:spPr>
          <a:xfrm>
            <a:off x="2019400" y="1802626"/>
            <a:ext cx="8966000" cy="6594042"/>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6" name="binned1.pdf" descr="binned1.pdf"/>
          <p:cNvPicPr>
            <a:picLocks noChangeAspect="1"/>
          </p:cNvPicPr>
          <p:nvPr/>
        </p:nvPicPr>
        <p:blipFill>
          <a:blip r:embed="rId2">
            <a:extLst/>
          </a:blip>
          <a:stretch>
            <a:fillRect/>
          </a:stretch>
        </p:blipFill>
        <p:spPr>
          <a:xfrm>
            <a:off x="6100302" y="1404312"/>
            <a:ext cx="5793173" cy="4260587"/>
          </a:xfrm>
          <a:prstGeom prst="rect">
            <a:avLst/>
          </a:prstGeom>
          <a:ln w="12700">
            <a:miter lim="400000"/>
          </a:ln>
        </p:spPr>
      </p:pic>
      <p:pic>
        <p:nvPicPr>
          <p:cNvPr id="647" name="dist_EIC_tau_2.pdf" descr="dist_EIC_tau_2.pdf"/>
          <p:cNvPicPr>
            <a:picLocks noChangeAspect="1"/>
          </p:cNvPicPr>
          <p:nvPr/>
        </p:nvPicPr>
        <p:blipFill>
          <a:blip r:embed="rId3">
            <a:extLst/>
          </a:blip>
          <a:stretch>
            <a:fillRect/>
          </a:stretch>
        </p:blipFill>
        <p:spPr>
          <a:xfrm>
            <a:off x="664268" y="1404312"/>
            <a:ext cx="5208084" cy="4260587"/>
          </a:xfrm>
          <a:prstGeom prst="rect">
            <a:avLst/>
          </a:prstGeom>
          <a:ln w="12700">
            <a:miter lim="400000"/>
          </a:ln>
        </p:spPr>
      </p:pic>
      <p:grpSp>
        <p:nvGrpSpPr>
          <p:cNvPr id="650" name="Group"/>
          <p:cNvGrpSpPr/>
          <p:nvPr/>
        </p:nvGrpSpPr>
        <p:grpSpPr>
          <a:xfrm>
            <a:off x="7664460" y="6017571"/>
            <a:ext cx="5091632" cy="3396796"/>
            <a:chOff x="0" y="0"/>
            <a:chExt cx="5091631" cy="3396794"/>
          </a:xfrm>
        </p:grpSpPr>
        <p:pic>
          <p:nvPicPr>
            <p:cNvPr id="648" name="Screenshot 2024-04-13 at 10.58.52 AM.png" descr="Screenshot 2024-04-13 at 10.58.52 AM.png"/>
            <p:cNvPicPr>
              <a:picLocks noChangeAspect="1"/>
            </p:cNvPicPr>
            <p:nvPr/>
          </p:nvPicPr>
          <p:blipFill>
            <a:blip r:embed="rId4">
              <a:extLst/>
            </a:blip>
            <a:stretch>
              <a:fillRect/>
            </a:stretch>
          </p:blipFill>
          <p:spPr>
            <a:xfrm>
              <a:off x="0" y="0"/>
              <a:ext cx="5091632" cy="3396795"/>
            </a:xfrm>
            <a:prstGeom prst="rect">
              <a:avLst/>
            </a:prstGeom>
            <a:ln w="12700" cap="flat">
              <a:noFill/>
              <a:miter lim="400000"/>
            </a:ln>
            <a:effectLst/>
          </p:spPr>
        </p:pic>
        <p:sp>
          <p:nvSpPr>
            <p:cNvPr id="649" name="Rectangle"/>
            <p:cNvSpPr/>
            <p:nvPr/>
          </p:nvSpPr>
          <p:spPr>
            <a:xfrm>
              <a:off x="4626" y="1277935"/>
              <a:ext cx="1145741" cy="1035432"/>
            </a:xfrm>
            <a:prstGeom prst="rect">
              <a:avLst/>
            </a:prstGeom>
            <a:noFill/>
            <a:ln w="63500" cap="flat">
              <a:solidFill>
                <a:srgbClr val="FF2600"/>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lgn="ctr">
                <a:defRPr sz="2400">
                  <a:solidFill>
                    <a:srgbClr val="FFFFFF"/>
                  </a:solidFill>
                  <a:latin typeface="+mn-lt"/>
                  <a:ea typeface="+mn-ea"/>
                  <a:cs typeface="+mn-cs"/>
                  <a:sym typeface="Helvetica Light"/>
                </a:defRPr>
              </a:pPr>
            </a:p>
          </p:txBody>
        </p:sp>
      </p:grpSp>
      <p:sp>
        <p:nvSpPr>
          <p:cNvPr id="651" name="Peak as"/>
          <p:cNvSpPr txBox="1"/>
          <p:nvPr>
            <p:ph type="title"/>
          </p:nvPr>
        </p:nvSpPr>
        <p:spPr>
          <a:xfrm>
            <a:off x="952500" y="58450"/>
            <a:ext cx="11099800" cy="1245130"/>
          </a:xfrm>
          <a:prstGeom prst="rect">
            <a:avLst/>
          </a:prstGeom>
        </p:spPr>
        <p:txBody>
          <a:bodyPr/>
          <a:lstStyle/>
          <a:p>
            <a:pPr defTabSz="519937">
              <a:defRPr sz="7119"/>
            </a:pPr>
            <a:r>
              <a:t>Peak as </a:t>
            </a:r>
            <a14:m>
              <m:oMath>
                <m:sSubSup>
                  <m:e>
                    <m:r>
                      <a:rPr xmlns:a="http://schemas.openxmlformats.org/drawingml/2006/main" sz="7150" i="1">
                        <a:solidFill>
                          <a:srgbClr val="000000"/>
                        </a:solidFill>
                        <a:latin typeface="Cambria Math" panose="02040503050406030204" pitchFamily="18" charset="0"/>
                      </a:rPr>
                      <m:t>τ</m:t>
                    </m:r>
                  </m:e>
                  <m:sub>
                    <m:r>
                      <a:rPr xmlns:a="http://schemas.openxmlformats.org/drawingml/2006/main" sz="7150" i="1">
                        <a:solidFill>
                          <a:srgbClr val="000000"/>
                        </a:solidFill>
                        <a:latin typeface="Cambria Math" panose="02040503050406030204" pitchFamily="18" charset="0"/>
                      </a:rPr>
                      <m:t>1</m:t>
                    </m:r>
                  </m:sub>
                  <m:sup>
                    <m:r>
                      <a:rPr xmlns:a="http://schemas.openxmlformats.org/drawingml/2006/main" sz="7150" i="1">
                        <a:solidFill>
                          <a:srgbClr val="000000"/>
                        </a:solidFill>
                        <a:latin typeface="Cambria Math" panose="02040503050406030204" pitchFamily="18" charset="0"/>
                      </a:rPr>
                      <m:t>b</m:t>
                    </m:r>
                  </m:sup>
                </m:sSubSup>
                <m:r>
                  <a:rPr xmlns:a="http://schemas.openxmlformats.org/drawingml/2006/main" sz="7150" i="1">
                    <a:solidFill>
                      <a:srgbClr val="000000"/>
                    </a:solidFill>
                    <a:latin typeface="Cambria Math" panose="02040503050406030204" pitchFamily="18" charset="0"/>
                  </a:rPr>
                  <m:t>→</m:t>
                </m:r>
                <m:r>
                  <a:rPr xmlns:a="http://schemas.openxmlformats.org/drawingml/2006/main" sz="7150" i="1">
                    <a:solidFill>
                      <a:srgbClr val="000000"/>
                    </a:solidFill>
                    <a:latin typeface="Cambria Math" panose="02040503050406030204" pitchFamily="18" charset="0"/>
                  </a:rPr>
                  <m:t>1</m:t>
                </m:r>
              </m:oMath>
            </a14:m>
            <a:endParaRPr sz="8000"/>
          </a:p>
        </p:txBody>
      </p:sp>
      <p:sp>
        <p:nvSpPr>
          <p:cNvPr id="65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3" name="Rounded Rectangle"/>
          <p:cNvSpPr/>
          <p:nvPr/>
        </p:nvSpPr>
        <p:spPr>
          <a:xfrm>
            <a:off x="5285616" y="1375877"/>
            <a:ext cx="677616" cy="4051644"/>
          </a:xfrm>
          <a:prstGeom prst="roundRect">
            <a:avLst>
              <a:gd name="adj" fmla="val 28113"/>
            </a:avLst>
          </a:prstGeom>
          <a:ln w="25400">
            <a:solidFill>
              <a:srgbClr val="FF2600"/>
            </a:solidFill>
            <a:prstDash val="sysDot"/>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654" name="Rounded Rectangle"/>
          <p:cNvSpPr/>
          <p:nvPr/>
        </p:nvSpPr>
        <p:spPr>
          <a:xfrm>
            <a:off x="11157979" y="4207791"/>
            <a:ext cx="677616" cy="1219730"/>
          </a:xfrm>
          <a:prstGeom prst="roundRect">
            <a:avLst>
              <a:gd name="adj" fmla="val 28113"/>
            </a:avLst>
          </a:prstGeom>
          <a:ln w="25400">
            <a:solidFill>
              <a:srgbClr val="FF2600"/>
            </a:solidFill>
            <a:prstDash val="sysDot"/>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655" name="characterizes events where nearly all final-state particles are confined to the beam hemisphere.  (Empty jet hemisphere)"/>
          <p:cNvSpPr txBox="1"/>
          <p:nvPr/>
        </p:nvSpPr>
        <p:spPr>
          <a:xfrm>
            <a:off x="318138" y="5697761"/>
            <a:ext cx="12368524" cy="9530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r>
              <a:t> characterizes events where nearly all final-state particles are confined to the beam hemisphere.  (Empty jet hemisphere)</a:t>
            </a:r>
          </a:p>
        </p:txBody>
      </p:sp>
      <p:sp>
        <p:nvSpPr>
          <p:cNvPr id="656" name="arXiv:1407.6706…"/>
          <p:cNvSpPr txBox="1"/>
          <p:nvPr/>
        </p:nvSpPr>
        <p:spPr>
          <a:xfrm>
            <a:off x="11298893" y="6199259"/>
            <a:ext cx="171657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solidFill>
                  <a:srgbClr val="419CFF"/>
                </a:solidFill>
              </a:defRPr>
            </a:pPr>
            <a:r>
              <a:t>arXiv:1407.6706</a:t>
            </a:r>
          </a:p>
          <a:p>
            <a:pPr>
              <a:defRPr sz="1700">
                <a:solidFill>
                  <a:srgbClr val="419CFF"/>
                </a:solidFill>
              </a:defRPr>
            </a:pPr>
            <a:r>
              <a:t>Kang, Lee, Stewart</a:t>
            </a:r>
          </a:p>
        </p:txBody>
      </p:sp>
      <p:sp>
        <p:nvSpPr>
          <p:cNvPr id="657" name="Equation"/>
          <p:cNvSpPr txBox="1"/>
          <p:nvPr/>
        </p:nvSpPr>
        <p:spPr>
          <a:xfrm>
            <a:off x="7206814" y="8534670"/>
            <a:ext cx="1568420" cy="3015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r>
                    <m:rPr>
                      <m:nor/>
                    </m:rPr>
                    <a:rPr xmlns:a="http://schemas.openxmlformats.org/drawingml/2006/main" sz="2500" i="1">
                      <a:solidFill>
                        <a:srgbClr val="000000"/>
                      </a:solidFill>
                      <a:latin typeface="Cambria Math" panose="02040503050406030204" pitchFamily="18" charset="0"/>
                    </a:rPr>
                    <m:t>is empty</m:t>
                  </m:r>
                </m:oMath>
              </m:oMathPara>
            </a14:m>
            <a:endParaRPr sz="2500"/>
          </a:p>
        </p:txBody>
      </p:sp>
      <p:sp>
        <p:nvSpPr>
          <p:cNvPr id="658" name="Equation"/>
          <p:cNvSpPr txBox="1"/>
          <p:nvPr/>
        </p:nvSpPr>
        <p:spPr>
          <a:xfrm>
            <a:off x="7603744" y="8942605"/>
            <a:ext cx="774560" cy="37169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m:t>
                  </m:r>
                </m:oMath>
              </m:oMathPara>
            </a14:m>
            <a:endParaRPr sz="2500"/>
          </a:p>
        </p:txBody>
      </p:sp>
      <p:sp>
        <p:nvSpPr>
          <p:cNvPr id="659" name="This contribution becomes increasingly significant as  ."/>
          <p:cNvSpPr txBox="1"/>
          <p:nvPr/>
        </p:nvSpPr>
        <p:spPr>
          <a:xfrm>
            <a:off x="318138" y="8027989"/>
            <a:ext cx="6100111" cy="9530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This contribution becomes increasingly significant as </a:t>
            </a:r>
            <a14:m>
              <m:oMath>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0</m:t>
                </m:r>
              </m:oMath>
            </a14:m>
            <a:r>
              <a:t>.</a:t>
            </a:r>
          </a:p>
        </p:txBody>
      </p:sp>
      <p:sp>
        <p:nvSpPr>
          <p:cNvPr id="660" name="Equation"/>
          <p:cNvSpPr txBox="1"/>
          <p:nvPr/>
        </p:nvSpPr>
        <p:spPr>
          <a:xfrm>
            <a:off x="1416895" y="6908396"/>
            <a:ext cx="3702830" cy="88569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limUpp>
                    <m:e>
                      <m:r>
                        <a:rPr xmlns:a="http://schemas.openxmlformats.org/drawingml/2006/main" sz="2500" i="1">
                          <a:solidFill>
                            <a:srgbClr val="000000"/>
                          </a:solidFill>
                          <a:latin typeface="Cambria Math" panose="02040503050406030204" pitchFamily="18" charset="0"/>
                        </a:rPr>
                        <m:t>=</m:t>
                      </m:r>
                    </m:e>
                    <m:lim>
                      <m:r>
                        <m:rPr>
                          <m:nor/>
                        </m:rPr>
                        <a:rPr xmlns:a="http://schemas.openxmlformats.org/drawingml/2006/main" sz="2500" i="1">
                          <a:solidFill>
                            <a:srgbClr val="000000"/>
                          </a:solidFill>
                          <a:latin typeface="Cambria Math" panose="02040503050406030204" pitchFamily="18" charset="0"/>
                        </a:rPr>
                        <m:t>Breit</m:t>
                      </m:r>
                    </m:lim>
                  </m:limUpp>
                  <m:r>
                    <a:rPr xmlns:a="http://schemas.openxmlformats.org/drawingml/2006/main" sz="2500" i="1">
                      <a:solidFill>
                        <a:srgbClr val="000000"/>
                      </a:solidFill>
                      <a:latin typeface="Cambria Math" panose="02040503050406030204" pitchFamily="18" charset="0"/>
                    </a:rPr>
                    <m:t>1</m:t>
                  </m:r>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2</m:t>
                      </m:r>
                    </m:num>
                    <m:den>
                      <m:r>
                        <a:rPr xmlns:a="http://schemas.openxmlformats.org/drawingml/2006/main" sz="2500" i="1">
                          <a:solidFill>
                            <a:srgbClr val="000000"/>
                          </a:solidFill>
                          <a:latin typeface="Cambria Math" panose="02040503050406030204" pitchFamily="18" charset="0"/>
                        </a:rPr>
                        <m:t>Q</m:t>
                      </m:r>
                    </m:den>
                  </m:f>
                  <m:limLow>
                    <m:e>
                      <m:r>
                        <a:rPr xmlns:a="http://schemas.openxmlformats.org/drawingml/2006/main" sz="2500" i="1">
                          <a:solidFill>
                            <a:srgbClr val="000000"/>
                          </a:solidFill>
                          <a:latin typeface="Cambria Math" panose="02040503050406030204" pitchFamily="18" charset="0"/>
                        </a:rPr>
                        <m:t>∑</m:t>
                      </m:r>
                    </m:e>
                    <m:lim>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lim>
                  </m:limLow>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sSub>
                    <m:e>
                      <m:r>
                        <a:rPr xmlns:a="http://schemas.openxmlformats.org/drawingml/2006/main" sz="2500" i="1">
                          <a:solidFill>
                            <a:srgbClr val="000000"/>
                          </a:solidFill>
                          <a:latin typeface="Cambria Math" panose="02040503050406030204" pitchFamily="18" charset="0"/>
                        </a:rPr>
                        <m:t>)</m:t>
                      </m:r>
                    </m:e>
                    <m:sub>
                      <m:r>
                        <a:rPr xmlns:a="http://schemas.openxmlformats.org/drawingml/2006/main" sz="2500" i="1">
                          <a:solidFill>
                            <a:srgbClr val="000000"/>
                          </a:solidFill>
                          <a:latin typeface="Cambria Math" panose="02040503050406030204" pitchFamily="18" charset="0"/>
                        </a:rPr>
                        <m:t>z</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Q</m:t>
                      </m:r>
                    </m:sub>
                  </m:sSub>
                </m:oMath>
              </m:oMathPara>
            </a14:m>
            <a:endParaRPr sz="2500"/>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66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DISTau1b_Breit-2.mp4" descr="DISTau1b_Breit-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219200"/>
            <a:ext cx="13004801" cy="7315200"/>
          </a:xfrm>
          <a:prstGeom prst="rect">
            <a:avLst/>
          </a:prstGeom>
          <a:ln w="12700">
            <a:miter lim="400000"/>
          </a:ln>
        </p:spPr>
      </p:pic>
      <p:sp>
        <p:nvSpPr>
          <p:cNvPr id="664" name="Text"/>
          <p:cNvSpPr txBox="1"/>
          <p:nvPr/>
        </p:nvSpPr>
        <p:spPr>
          <a:xfrm>
            <a:off x="10240307" y="794452"/>
            <a:ext cx="1838716" cy="5954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53A"/>
                </a:solidFill>
              </a:defRPr>
            </a:lvl1pPr>
          </a:lstStyle>
          <a:p>
            <a:pPr/>
            <a14:m>
              <m:oMathPara>
                <m:oMathParaPr>
                  <m:jc m:val="left"/>
                </m:oMathParaPr>
                <m:oMath>
                  <m:sSubSup>
                    <m:e>
                      <m:r>
                        <a:rPr xmlns:a="http://schemas.openxmlformats.org/drawingml/2006/main" sz="3150" i="1">
                          <a:solidFill>
                            <a:srgbClr val="FF453A"/>
                          </a:solidFill>
                          <a:latin typeface="Cambria Math" panose="02040503050406030204" pitchFamily="18" charset="0"/>
                        </a:rPr>
                        <m:t>τ</m:t>
                      </m:r>
                    </m:e>
                    <m:sub>
                      <m:r>
                        <a:rPr xmlns:a="http://schemas.openxmlformats.org/drawingml/2006/main" sz="3150" i="1">
                          <a:solidFill>
                            <a:srgbClr val="FF453A"/>
                          </a:solidFill>
                          <a:latin typeface="Cambria Math" panose="02040503050406030204" pitchFamily="18" charset="0"/>
                        </a:rPr>
                        <m:t>1</m:t>
                      </m:r>
                    </m:sub>
                    <m:sup>
                      <m:r>
                        <a:rPr xmlns:a="http://schemas.openxmlformats.org/drawingml/2006/main" sz="3150" i="1">
                          <a:solidFill>
                            <a:srgbClr val="FF453A"/>
                          </a:solidFill>
                          <a:latin typeface="Cambria Math" panose="02040503050406030204" pitchFamily="18" charset="0"/>
                        </a:rPr>
                        <m:t>b</m:t>
                      </m:r>
                    </m:sup>
                  </m:sSubSup>
                  <m:r>
                    <a:rPr xmlns:a="http://schemas.openxmlformats.org/drawingml/2006/main" sz="3150" i="1">
                      <a:solidFill>
                        <a:srgbClr val="FF453A"/>
                      </a:solidFill>
                      <a:latin typeface="Cambria Math" panose="02040503050406030204" pitchFamily="18" charset="0"/>
                    </a:rPr>
                    <m:t>=</m:t>
                  </m:r>
                  <m:r>
                    <a:rPr xmlns:a="http://schemas.openxmlformats.org/drawingml/2006/main" sz="3150" i="1">
                      <a:solidFill>
                        <a:srgbClr val="FF453A"/>
                      </a:solidFill>
                      <a:latin typeface="Cambria Math" panose="02040503050406030204" pitchFamily="18" charset="0"/>
                    </a:rPr>
                    <m:t>0.998</m:t>
                  </m:r>
                </m:oMath>
              </m:oMathPara>
            </a14: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000" fill="hold"/>
                                        <p:tgtEl>
                                          <p:spTgt spid="66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63"/>
                </p:tgtEl>
              </p:cMediaNode>
            </p:video>
            <p:seq concurrent="1" prevAc="none" nextAc="seek">
              <p:cTn id="8" evtFilter="cancelBubble" nodeType="interactiveSeq" restart="whenNotActive" fill="hold">
                <p:stCondLst>
                  <p:cond delay="0" evt="onClick">
                    <p:tgtEl>
                      <p:spTgt spid="66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63"/>
                                        </p:tgtEl>
                                      </p:cBhvr>
                                    </p:cmd>
                                  </p:childTnLst>
                                </p:cTn>
                              </p:par>
                            </p:childTnLst>
                          </p:cTn>
                        </p:par>
                      </p:childTnLst>
                    </p:cTn>
                  </p:par>
                </p:childTnLst>
              </p:cTn>
              <p:nextCondLst>
                <p:cond delay="0" evt="onClick">
                  <p:tgtEl>
                    <p:spTgt spid="66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Peak as"/>
          <p:cNvSpPr txBox="1"/>
          <p:nvPr>
            <p:ph type="title"/>
          </p:nvPr>
        </p:nvSpPr>
        <p:spPr>
          <a:xfrm>
            <a:off x="952500" y="58450"/>
            <a:ext cx="11099800" cy="1245130"/>
          </a:xfrm>
          <a:prstGeom prst="rect">
            <a:avLst/>
          </a:prstGeom>
        </p:spPr>
        <p:txBody>
          <a:bodyPr/>
          <a:lstStyle/>
          <a:p>
            <a:pPr defTabSz="519937">
              <a:defRPr sz="7119"/>
            </a:pPr>
            <a:r>
              <a:t>Peak as </a:t>
            </a:r>
            <a14:m>
              <m:oMath>
                <m:sSubSup>
                  <m:e>
                    <m:r>
                      <a:rPr xmlns:a="http://schemas.openxmlformats.org/drawingml/2006/main" sz="7150" i="1">
                        <a:solidFill>
                          <a:srgbClr val="000000"/>
                        </a:solidFill>
                        <a:latin typeface="Cambria Math" panose="02040503050406030204" pitchFamily="18" charset="0"/>
                      </a:rPr>
                      <m:t>τ</m:t>
                    </m:r>
                  </m:e>
                  <m:sub>
                    <m:r>
                      <a:rPr xmlns:a="http://schemas.openxmlformats.org/drawingml/2006/main" sz="7150" i="1">
                        <a:solidFill>
                          <a:srgbClr val="000000"/>
                        </a:solidFill>
                        <a:latin typeface="Cambria Math" panose="02040503050406030204" pitchFamily="18" charset="0"/>
                      </a:rPr>
                      <m:t>1</m:t>
                    </m:r>
                  </m:sub>
                  <m:sup>
                    <m:r>
                      <a:rPr xmlns:a="http://schemas.openxmlformats.org/drawingml/2006/main" sz="7150" i="1">
                        <a:solidFill>
                          <a:srgbClr val="000000"/>
                        </a:solidFill>
                        <a:latin typeface="Cambria Math" panose="02040503050406030204" pitchFamily="18" charset="0"/>
                      </a:rPr>
                      <m:t>b</m:t>
                    </m:r>
                  </m:sup>
                </m:sSubSup>
                <m:r>
                  <a:rPr xmlns:a="http://schemas.openxmlformats.org/drawingml/2006/main" sz="7150" i="1">
                    <a:solidFill>
                      <a:srgbClr val="000000"/>
                    </a:solidFill>
                    <a:latin typeface="Cambria Math" panose="02040503050406030204" pitchFamily="18" charset="0"/>
                  </a:rPr>
                  <m:t>→</m:t>
                </m:r>
                <m:r>
                  <a:rPr xmlns:a="http://schemas.openxmlformats.org/drawingml/2006/main" sz="7150" i="1">
                    <a:solidFill>
                      <a:srgbClr val="000000"/>
                    </a:solidFill>
                    <a:latin typeface="Cambria Math" panose="02040503050406030204" pitchFamily="18" charset="0"/>
                  </a:rPr>
                  <m:t>1</m:t>
                </m:r>
              </m:oMath>
            </a14:m>
            <a:endParaRPr sz="8000"/>
          </a:p>
        </p:txBody>
      </p:sp>
      <p:sp>
        <p:nvSpPr>
          <p:cNvPr id="66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8" name="In general, events with   describe the multi-jet events (more than 2 jets):"/>
          <p:cNvSpPr txBox="1"/>
          <p:nvPr/>
        </p:nvSpPr>
        <p:spPr>
          <a:xfrm>
            <a:off x="318138" y="1469358"/>
            <a:ext cx="12368524" cy="9530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In general, events with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r>
              <a:t> describe the multi-jet events (more than 2 jets): </a:t>
            </a:r>
          </a:p>
        </p:txBody>
      </p:sp>
      <p:pic>
        <p:nvPicPr>
          <p:cNvPr id="669" name="Image" descr="Image"/>
          <p:cNvPicPr>
            <a:picLocks noChangeAspect="1"/>
          </p:cNvPicPr>
          <p:nvPr/>
        </p:nvPicPr>
        <p:blipFill>
          <a:blip r:embed="rId2">
            <a:extLst/>
          </a:blip>
          <a:stretch>
            <a:fillRect/>
          </a:stretch>
        </p:blipFill>
        <p:spPr>
          <a:xfrm>
            <a:off x="497916" y="2465312"/>
            <a:ext cx="3946383" cy="4221131"/>
          </a:xfrm>
          <a:prstGeom prst="rect">
            <a:avLst/>
          </a:prstGeom>
          <a:ln w="12700">
            <a:miter lim="400000"/>
          </a:ln>
        </p:spPr>
      </p:pic>
      <p:pic>
        <p:nvPicPr>
          <p:cNvPr id="670" name="Image" descr="Image"/>
          <p:cNvPicPr>
            <a:picLocks noChangeAspect="1"/>
          </p:cNvPicPr>
          <p:nvPr/>
        </p:nvPicPr>
        <p:blipFill>
          <a:blip r:embed="rId3">
            <a:extLst/>
          </a:blip>
          <a:stretch>
            <a:fillRect/>
          </a:stretch>
        </p:blipFill>
        <p:spPr>
          <a:xfrm>
            <a:off x="4474625" y="2380633"/>
            <a:ext cx="4104717" cy="4390488"/>
          </a:xfrm>
          <a:prstGeom prst="rect">
            <a:avLst/>
          </a:prstGeom>
          <a:ln w="12700">
            <a:miter lim="400000"/>
          </a:ln>
        </p:spPr>
      </p:pic>
      <p:pic>
        <p:nvPicPr>
          <p:cNvPr id="671" name="Image" descr="Image"/>
          <p:cNvPicPr>
            <a:picLocks noChangeAspect="1"/>
          </p:cNvPicPr>
          <p:nvPr/>
        </p:nvPicPr>
        <p:blipFill>
          <a:blip r:embed="rId4">
            <a:extLst/>
          </a:blip>
          <a:stretch>
            <a:fillRect/>
          </a:stretch>
        </p:blipFill>
        <p:spPr>
          <a:xfrm>
            <a:off x="8609668" y="2380632"/>
            <a:ext cx="4104717" cy="4390490"/>
          </a:xfrm>
          <a:prstGeom prst="rect">
            <a:avLst/>
          </a:prstGeom>
          <a:ln w="12700">
            <a:miter lim="400000"/>
          </a:ln>
        </p:spPr>
      </p:pic>
      <p:sp>
        <p:nvSpPr>
          <p:cNvPr id="672" name="The di-jet SCET factorization cannot describe these events, and we estimated these contributions using the full QCD 2-loop cross sections (using NLOJet++)."/>
          <p:cNvSpPr txBox="1"/>
          <p:nvPr/>
        </p:nvSpPr>
        <p:spPr>
          <a:xfrm>
            <a:off x="318138" y="7127700"/>
            <a:ext cx="12368524" cy="9530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The di-jet SCET factorization cannot describe these events, and we estimated these contributions using the full QCD 2-loop cross sections (using NLOJet++).</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and   sensitivities"/>
          <p:cNvSpPr txBox="1"/>
          <p:nvPr>
            <p:ph type="title"/>
          </p:nvPr>
        </p:nvSpPr>
        <p:spPr>
          <a:xfrm>
            <a:off x="952500" y="58450"/>
            <a:ext cx="11099800" cy="1245130"/>
          </a:xfrm>
          <a:prstGeom prst="rect">
            <a:avLst/>
          </a:prstGeom>
        </p:spPr>
        <p:txBody>
          <a:bodyPr/>
          <a:lstStyle/>
          <a:p>
            <a:pPr defTabSz="508254">
              <a:defRPr sz="6960"/>
            </a:pPr>
            <a14:m>
              <m:oMath>
                <m:sSub>
                  <m:e>
                    <m:r>
                      <a:rPr xmlns:a="http://schemas.openxmlformats.org/drawingml/2006/main" sz="7400" i="1">
                        <a:solidFill>
                          <a:srgbClr val="000000"/>
                        </a:solidFill>
                        <a:latin typeface="Cambria Math" panose="02040503050406030204" pitchFamily="18" charset="0"/>
                      </a:rPr>
                      <m:t>α</m:t>
                    </m:r>
                  </m:e>
                  <m:sub>
                    <m:r>
                      <a:rPr xmlns:a="http://schemas.openxmlformats.org/drawingml/2006/main" sz="7400" i="1">
                        <a:solidFill>
                          <a:srgbClr val="000000"/>
                        </a:solidFill>
                        <a:latin typeface="Cambria Math" panose="02040503050406030204" pitchFamily="18" charset="0"/>
                      </a:rPr>
                      <m:t>s</m:t>
                    </m:r>
                  </m:sub>
                </m:sSub>
              </m:oMath>
            </a14:m>
            <a:r>
              <a:t> and </a:t>
            </a:r>
            <a14:m>
              <m:oMath>
                <m:sSub>
                  <m:e>
                    <m:r>
                      <m:rPr>
                        <m:sty m:val="p"/>
                      </m:rPr>
                      <a:rPr xmlns:a="http://schemas.openxmlformats.org/drawingml/2006/main" sz="7400" i="1">
                        <a:solidFill>
                          <a:srgbClr val="000000"/>
                        </a:solidFill>
                        <a:latin typeface="Cambria Math" panose="02040503050406030204" pitchFamily="18" charset="0"/>
                      </a:rPr>
                      <m:t>Ω</m:t>
                    </m:r>
                  </m:e>
                  <m:sub>
                    <m:r>
                      <a:rPr xmlns:a="http://schemas.openxmlformats.org/drawingml/2006/main" sz="7400" i="1">
                        <a:solidFill>
                          <a:srgbClr val="000000"/>
                        </a:solidFill>
                        <a:latin typeface="Cambria Math" panose="02040503050406030204" pitchFamily="18" charset="0"/>
                      </a:rPr>
                      <m:t>1</m:t>
                    </m:r>
                  </m:sub>
                </m:sSub>
              </m:oMath>
            </a14:m>
            <a:r>
              <a:t> sensitivities</a:t>
            </a:r>
            <a:endParaRPr sz="8000"/>
          </a:p>
        </p:txBody>
      </p:sp>
      <p:sp>
        <p:nvSpPr>
          <p:cNvPr id="675" name="Requires uncertainties below 4% for"/>
          <p:cNvSpPr txBox="1"/>
          <p:nvPr/>
        </p:nvSpPr>
        <p:spPr>
          <a:xfrm>
            <a:off x="7152268" y="7241265"/>
            <a:ext cx="5627609" cy="4314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Requires uncertainties below 4% for </a:t>
            </a:r>
            <a14:m>
              <m:oMath>
                <m:r>
                  <a:rPr xmlns:a="http://schemas.openxmlformats.org/drawingml/2006/main" sz="2200" i="1">
                    <a:solidFill>
                      <a:srgbClr val="000000"/>
                    </a:solidFill>
                    <a:latin typeface="Cambria Math" panose="02040503050406030204" pitchFamily="18" charset="0"/>
                  </a:rPr>
                  <m:t>δ</m:t>
                </m:r>
                <m:sSub>
                  <m:e>
                    <m:r>
                      <a:rPr xmlns:a="http://schemas.openxmlformats.org/drawingml/2006/main" sz="2200" i="1">
                        <a:solidFill>
                          <a:srgbClr val="000000"/>
                        </a:solidFill>
                        <a:latin typeface="Cambria Math" panose="02040503050406030204" pitchFamily="18" charset="0"/>
                      </a:rPr>
                      <m:t>α</m:t>
                    </m:r>
                  </m:e>
                  <m:sub>
                    <m:r>
                      <a:rPr xmlns:a="http://schemas.openxmlformats.org/drawingml/2006/main" sz="2200" i="1">
                        <a:solidFill>
                          <a:srgbClr val="000000"/>
                        </a:solidFill>
                        <a:latin typeface="Cambria Math" panose="02040503050406030204" pitchFamily="18" charset="0"/>
                      </a:rPr>
                      <m:t>s</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0.02</m:t>
                </m:r>
              </m:oMath>
            </a14:m>
            <a:r>
              <a:t> </a:t>
            </a:r>
          </a:p>
        </p:txBody>
      </p:sp>
      <p:pic>
        <p:nvPicPr>
          <p:cNvPr id="676" name="alphas_sensitivity.pdf" descr="alphas_sensitivity.pdf"/>
          <p:cNvPicPr>
            <a:picLocks noChangeAspect="1"/>
          </p:cNvPicPr>
          <p:nvPr/>
        </p:nvPicPr>
        <p:blipFill>
          <a:blip r:embed="rId2">
            <a:extLst/>
          </a:blip>
          <a:stretch>
            <a:fillRect/>
          </a:stretch>
        </p:blipFill>
        <p:spPr>
          <a:xfrm>
            <a:off x="6780801" y="2680646"/>
            <a:ext cx="5988361" cy="4489600"/>
          </a:xfrm>
          <a:prstGeom prst="rect">
            <a:avLst/>
          </a:prstGeom>
          <a:ln w="12700">
            <a:miter lim="400000"/>
          </a:ln>
        </p:spPr>
      </p:pic>
      <p:grpSp>
        <p:nvGrpSpPr>
          <p:cNvPr id="680" name="Group"/>
          <p:cNvGrpSpPr/>
          <p:nvPr/>
        </p:nvGrpSpPr>
        <p:grpSpPr>
          <a:xfrm>
            <a:off x="260635" y="2680646"/>
            <a:ext cx="5860019" cy="4489600"/>
            <a:chOff x="0" y="0"/>
            <a:chExt cx="5860018" cy="4489598"/>
          </a:xfrm>
        </p:grpSpPr>
        <p:pic>
          <p:nvPicPr>
            <p:cNvPr id="677" name="Image" descr="Image"/>
            <p:cNvPicPr>
              <a:picLocks noChangeAspect="1"/>
            </p:cNvPicPr>
            <p:nvPr/>
          </p:nvPicPr>
          <p:blipFill>
            <a:blip r:embed="rId3">
              <a:extLst/>
            </a:blip>
            <a:stretch>
              <a:fillRect/>
            </a:stretch>
          </p:blipFill>
          <p:spPr>
            <a:xfrm>
              <a:off x="0" y="0"/>
              <a:ext cx="5860019" cy="4489599"/>
            </a:xfrm>
            <a:prstGeom prst="rect">
              <a:avLst/>
            </a:prstGeom>
            <a:ln w="12700" cap="flat">
              <a:noFill/>
              <a:miter lim="400000"/>
            </a:ln>
            <a:effectLst/>
          </p:spPr>
        </p:pic>
        <p:sp>
          <p:nvSpPr>
            <p:cNvPr id="678" name="Line"/>
            <p:cNvSpPr/>
            <p:nvPr/>
          </p:nvSpPr>
          <p:spPr>
            <a:xfrm flipV="1">
              <a:off x="1502663" y="1743289"/>
              <a:ext cx="1" cy="594401"/>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679" name="Equation"/>
            <p:cNvSpPr txBox="1"/>
            <p:nvPr/>
          </p:nvSpPr>
          <p:spPr>
            <a:xfrm>
              <a:off x="1690145" y="1899938"/>
              <a:ext cx="981578" cy="285059"/>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r>
                      <m:rPr>
                        <m:sty m:val="p"/>
                      </m:rPr>
                      <a:rPr xmlns:a="http://schemas.openxmlformats.org/drawingml/2006/main" sz="2400" i="1">
                        <a:solidFill>
                          <a:srgbClr val="000000"/>
                        </a:solidFill>
                        <a:latin typeface="Cambria Math" panose="02040503050406030204" pitchFamily="18" charset="0"/>
                      </a:rPr>
                      <m:t>Δ</m:t>
                    </m:r>
                    <m:sSub>
                      <m:e>
                        <m:r>
                          <a:rPr xmlns:a="http://schemas.openxmlformats.org/drawingml/2006/main" sz="2400" i="1">
                            <a:solidFill>
                              <a:srgbClr val="000000"/>
                            </a:solidFill>
                            <a:latin typeface="Cambria Math" panose="02040503050406030204" pitchFamily="18" charset="0"/>
                          </a:rPr>
                          <m:t>α</m:t>
                        </m:r>
                      </m:e>
                      <m:sub>
                        <m:r>
                          <a:rPr xmlns:a="http://schemas.openxmlformats.org/drawingml/2006/main" sz="2400" i="1">
                            <a:solidFill>
                              <a:srgbClr val="000000"/>
                            </a:solidFill>
                            <a:latin typeface="Cambria Math" panose="02040503050406030204" pitchFamily="18" charset="0"/>
                          </a:rPr>
                          <m:t>s</m:t>
                        </m:r>
                      </m:sub>
                    </m:sSub>
                    <m:r>
                      <a:rPr xmlns:a="http://schemas.openxmlformats.org/drawingml/2006/main" sz="2400" i="1">
                        <a:solidFill>
                          <a:srgbClr val="000000"/>
                        </a:solidFill>
                        <a:latin typeface="Cambria Math" panose="02040503050406030204" pitchFamily="18" charset="0"/>
                      </a:rPr>
                      <m:t>(</m:t>
                    </m:r>
                    <m:sSub>
                      <m:e>
                        <m:r>
                          <a:rPr xmlns:a="http://schemas.openxmlformats.org/drawingml/2006/main" sz="2400" i="1">
                            <a:solidFill>
                              <a:srgbClr val="000000"/>
                            </a:solidFill>
                            <a:latin typeface="Cambria Math" panose="02040503050406030204" pitchFamily="18" charset="0"/>
                          </a:rPr>
                          <m:t>m</m:t>
                        </m:r>
                      </m:e>
                      <m:sub>
                        <m:r>
                          <a:rPr xmlns:a="http://schemas.openxmlformats.org/drawingml/2006/main" sz="2400" i="1">
                            <a:solidFill>
                              <a:srgbClr val="000000"/>
                            </a:solidFill>
                            <a:latin typeface="Cambria Math" panose="02040503050406030204" pitchFamily="18" charset="0"/>
                          </a:rPr>
                          <m:t>Z</m:t>
                        </m:r>
                      </m:sub>
                    </m:sSub>
                    <m:r>
                      <a:rPr xmlns:a="http://schemas.openxmlformats.org/drawingml/2006/main" sz="2400" i="1">
                        <a:solidFill>
                          <a:srgbClr val="000000"/>
                        </a:solidFill>
                        <a:latin typeface="Cambria Math" panose="02040503050406030204" pitchFamily="18" charset="0"/>
                      </a:rPr>
                      <m:t>)</m:t>
                    </m:r>
                  </m:oMath>
                </m:oMathPara>
              </a14:m>
              <a:endParaRPr sz="2400"/>
            </a:p>
          </p:txBody>
        </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and   sensitivities"/>
          <p:cNvSpPr txBox="1"/>
          <p:nvPr>
            <p:ph type="title"/>
          </p:nvPr>
        </p:nvSpPr>
        <p:spPr>
          <a:xfrm>
            <a:off x="952500" y="58450"/>
            <a:ext cx="11099800" cy="1245130"/>
          </a:xfrm>
          <a:prstGeom prst="rect">
            <a:avLst/>
          </a:prstGeom>
        </p:spPr>
        <p:txBody>
          <a:bodyPr/>
          <a:lstStyle/>
          <a:p>
            <a:pPr defTabSz="508254">
              <a:defRPr sz="6960"/>
            </a:pPr>
            <a14:m>
              <m:oMath>
                <m:sSub>
                  <m:e>
                    <m:r>
                      <a:rPr xmlns:a="http://schemas.openxmlformats.org/drawingml/2006/main" sz="7400" i="1">
                        <a:solidFill>
                          <a:srgbClr val="000000"/>
                        </a:solidFill>
                        <a:latin typeface="Cambria Math" panose="02040503050406030204" pitchFamily="18" charset="0"/>
                      </a:rPr>
                      <m:t>α</m:t>
                    </m:r>
                  </m:e>
                  <m:sub>
                    <m:r>
                      <a:rPr xmlns:a="http://schemas.openxmlformats.org/drawingml/2006/main" sz="7400" i="1">
                        <a:solidFill>
                          <a:srgbClr val="000000"/>
                        </a:solidFill>
                        <a:latin typeface="Cambria Math" panose="02040503050406030204" pitchFamily="18" charset="0"/>
                      </a:rPr>
                      <m:t>s</m:t>
                    </m:r>
                  </m:sub>
                </m:sSub>
              </m:oMath>
            </a14:m>
            <a:r>
              <a:t> and </a:t>
            </a:r>
            <a14:m>
              <m:oMath>
                <m:sSub>
                  <m:e>
                    <m:r>
                      <m:rPr>
                        <m:sty m:val="p"/>
                      </m:rPr>
                      <a:rPr xmlns:a="http://schemas.openxmlformats.org/drawingml/2006/main" sz="7400" i="1">
                        <a:solidFill>
                          <a:srgbClr val="000000"/>
                        </a:solidFill>
                        <a:latin typeface="Cambria Math" panose="02040503050406030204" pitchFamily="18" charset="0"/>
                      </a:rPr>
                      <m:t>Ω</m:t>
                    </m:r>
                  </m:e>
                  <m:sub>
                    <m:r>
                      <a:rPr xmlns:a="http://schemas.openxmlformats.org/drawingml/2006/main" sz="7400" i="1">
                        <a:solidFill>
                          <a:srgbClr val="000000"/>
                        </a:solidFill>
                        <a:latin typeface="Cambria Math" panose="02040503050406030204" pitchFamily="18" charset="0"/>
                      </a:rPr>
                      <m:t>1</m:t>
                    </m:r>
                  </m:sub>
                </m:sSub>
              </m:oMath>
            </a14:m>
            <a:r>
              <a:t> sensitivities</a:t>
            </a:r>
            <a:endParaRPr sz="8000"/>
          </a:p>
        </p:txBody>
      </p:sp>
      <p:sp>
        <p:nvSpPr>
          <p:cNvPr id="683" name="Requires uncertainties below 5% for"/>
          <p:cNvSpPr txBox="1"/>
          <p:nvPr/>
        </p:nvSpPr>
        <p:spPr>
          <a:xfrm>
            <a:off x="6701057" y="7168807"/>
            <a:ext cx="6233670" cy="4288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Requires uncertainties below 5% for </a:t>
            </a:r>
            <a14:m>
              <m:oMath>
                <m:r>
                  <a:rPr xmlns:a="http://schemas.openxmlformats.org/drawingml/2006/main" sz="2200" i="1">
                    <a:solidFill>
                      <a:srgbClr val="000000"/>
                    </a:solidFill>
                    <a:latin typeface="Cambria Math" panose="02040503050406030204" pitchFamily="18" charset="0"/>
                  </a:rPr>
                  <m:t>δ</m:t>
                </m:r>
                <m:sSub>
                  <m:e>
                    <m:r>
                      <m:rPr>
                        <m:sty m:val="p"/>
                      </m:rPr>
                      <a:rPr xmlns:a="http://schemas.openxmlformats.org/drawingml/2006/main" sz="2200" i="1">
                        <a:solidFill>
                          <a:srgbClr val="000000"/>
                        </a:solidFill>
                        <a:latin typeface="Cambria Math" panose="02040503050406030204" pitchFamily="18" charset="0"/>
                      </a:rPr>
                      <m:t>Ω</m:t>
                    </m:r>
                  </m:e>
                  <m:sub>
                    <m:r>
                      <a:rPr xmlns:a="http://schemas.openxmlformats.org/drawingml/2006/main" sz="2200" i="1">
                        <a:solidFill>
                          <a:srgbClr val="000000"/>
                        </a:solidFill>
                        <a:latin typeface="Cambria Math" panose="02040503050406030204" pitchFamily="18" charset="0"/>
                      </a:rPr>
                      <m:t>1</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100</m:t>
                </m:r>
                <m:r>
                  <m:rPr>
                    <m:nor/>
                  </m:rPr>
                  <a:rPr xmlns:a="http://schemas.openxmlformats.org/drawingml/2006/main" sz="2200" i="1">
                    <a:solidFill>
                      <a:srgbClr val="000000"/>
                    </a:solidFill>
                    <a:latin typeface="Cambria Math" panose="02040503050406030204" pitchFamily="18" charset="0"/>
                  </a:rPr>
                  <m:t>MeV</m:t>
                </m:r>
              </m:oMath>
            </a14:m>
            <a:r>
              <a:t> </a:t>
            </a:r>
          </a:p>
        </p:txBody>
      </p:sp>
      <p:pic>
        <p:nvPicPr>
          <p:cNvPr id="684" name="omega1_sensitivity.pdf" descr="omega1_sensitivity.pdf"/>
          <p:cNvPicPr>
            <a:picLocks noChangeAspect="1"/>
          </p:cNvPicPr>
          <p:nvPr/>
        </p:nvPicPr>
        <p:blipFill>
          <a:blip r:embed="rId2">
            <a:extLst/>
          </a:blip>
          <a:stretch>
            <a:fillRect/>
          </a:stretch>
        </p:blipFill>
        <p:spPr>
          <a:xfrm>
            <a:off x="6549597" y="2632000"/>
            <a:ext cx="6078467" cy="4489600"/>
          </a:xfrm>
          <a:prstGeom prst="rect">
            <a:avLst/>
          </a:prstGeom>
          <a:ln w="12700">
            <a:miter lim="400000"/>
          </a:ln>
        </p:spPr>
      </p:pic>
      <p:grpSp>
        <p:nvGrpSpPr>
          <p:cNvPr id="688" name="Group"/>
          <p:cNvGrpSpPr/>
          <p:nvPr/>
        </p:nvGrpSpPr>
        <p:grpSpPr>
          <a:xfrm>
            <a:off x="309802" y="2570596"/>
            <a:ext cx="5697220" cy="4364872"/>
            <a:chOff x="0" y="0"/>
            <a:chExt cx="5697219" cy="4364871"/>
          </a:xfrm>
        </p:grpSpPr>
        <p:pic>
          <p:nvPicPr>
            <p:cNvPr id="685" name="Image" descr="Image"/>
            <p:cNvPicPr>
              <a:picLocks noChangeAspect="1"/>
            </p:cNvPicPr>
            <p:nvPr/>
          </p:nvPicPr>
          <p:blipFill>
            <a:blip r:embed="rId3">
              <a:extLst/>
            </a:blip>
            <a:stretch>
              <a:fillRect/>
            </a:stretch>
          </p:blipFill>
          <p:spPr>
            <a:xfrm>
              <a:off x="0" y="0"/>
              <a:ext cx="5697220" cy="4364872"/>
            </a:xfrm>
            <a:prstGeom prst="rect">
              <a:avLst/>
            </a:prstGeom>
            <a:ln w="12700" cap="flat">
              <a:noFill/>
              <a:miter lim="400000"/>
            </a:ln>
            <a:effectLst/>
          </p:spPr>
        </p:pic>
        <p:sp>
          <p:nvSpPr>
            <p:cNvPr id="686" name="Line"/>
            <p:cNvSpPr/>
            <p:nvPr/>
          </p:nvSpPr>
          <p:spPr>
            <a:xfrm flipH="1">
              <a:off x="1532552" y="2614980"/>
              <a:ext cx="447832" cy="1"/>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687" name="Equation"/>
            <p:cNvSpPr txBox="1"/>
            <p:nvPr/>
          </p:nvSpPr>
          <p:spPr>
            <a:xfrm>
              <a:off x="1508411" y="2156366"/>
              <a:ext cx="495911" cy="270486"/>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r>
                      <m:rPr>
                        <m:sty m:val="p"/>
                      </m:rPr>
                      <a:rPr xmlns:a="http://schemas.openxmlformats.org/drawingml/2006/main" sz="2300" i="1">
                        <a:solidFill>
                          <a:srgbClr val="000000"/>
                        </a:solidFill>
                        <a:latin typeface="Cambria Math" panose="02040503050406030204" pitchFamily="18" charset="0"/>
                      </a:rPr>
                      <m:t>Δ</m:t>
                    </m:r>
                    <m:sSub>
                      <m:e>
                        <m:r>
                          <m:rPr>
                            <m:sty m:val="p"/>
                          </m:rPr>
                          <a:rPr xmlns:a="http://schemas.openxmlformats.org/drawingml/2006/main" sz="2300" i="1">
                            <a:solidFill>
                              <a:srgbClr val="000000"/>
                            </a:solidFill>
                            <a:latin typeface="Cambria Math" panose="02040503050406030204" pitchFamily="18" charset="0"/>
                          </a:rPr>
                          <m:t>Ω</m:t>
                        </m:r>
                      </m:e>
                      <m:sub>
                        <m:r>
                          <a:rPr xmlns:a="http://schemas.openxmlformats.org/drawingml/2006/main" sz="2300" i="1">
                            <a:solidFill>
                              <a:srgbClr val="000000"/>
                            </a:solidFill>
                            <a:latin typeface="Cambria Math" panose="02040503050406030204" pitchFamily="18" charset="0"/>
                          </a:rPr>
                          <m:t>1</m:t>
                        </m:r>
                      </m:sub>
                    </m:sSub>
                  </m:oMath>
                </m:oMathPara>
              </a14:m>
              <a:endParaRPr sz="2300"/>
            </a:p>
          </p:txBody>
        </p:sp>
      </p:gr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PDF uncertainties"/>
          <p:cNvSpPr txBox="1"/>
          <p:nvPr>
            <p:ph type="title"/>
          </p:nvPr>
        </p:nvSpPr>
        <p:spPr>
          <a:xfrm>
            <a:off x="952500" y="58450"/>
            <a:ext cx="11099800" cy="1245130"/>
          </a:xfrm>
          <a:prstGeom prst="rect">
            <a:avLst/>
          </a:prstGeom>
        </p:spPr>
        <p:txBody>
          <a:bodyPr/>
          <a:lstStyle>
            <a:lvl1pPr defTabSz="549148">
              <a:defRPr sz="7519"/>
            </a:lvl1pPr>
          </a:lstStyle>
          <a:p>
            <a:pPr/>
            <a:r>
              <a:t>PDF uncertainties</a:t>
            </a:r>
          </a:p>
        </p:txBody>
      </p:sp>
      <p:pic>
        <p:nvPicPr>
          <p:cNvPr id="691" name="NNPDF40 (2).pdf" descr="NNPDF40 (2).pdf"/>
          <p:cNvPicPr>
            <a:picLocks noChangeAspect="1"/>
          </p:cNvPicPr>
          <p:nvPr/>
        </p:nvPicPr>
        <p:blipFill>
          <a:blip r:embed="rId2">
            <a:extLst/>
          </a:blip>
          <a:stretch>
            <a:fillRect/>
          </a:stretch>
        </p:blipFill>
        <p:spPr>
          <a:xfrm>
            <a:off x="437739" y="2072283"/>
            <a:ext cx="5982487" cy="4485196"/>
          </a:xfrm>
          <a:prstGeom prst="rect">
            <a:avLst/>
          </a:prstGeom>
          <a:ln w="12700">
            <a:miter lim="400000"/>
          </a:ln>
        </p:spPr>
      </p:pic>
      <p:pic>
        <p:nvPicPr>
          <p:cNvPr id="692" name="CT_MSHT.pdf" descr="CT_MSHT.pdf"/>
          <p:cNvPicPr>
            <a:picLocks noChangeAspect="1"/>
          </p:cNvPicPr>
          <p:nvPr/>
        </p:nvPicPr>
        <p:blipFill>
          <a:blip r:embed="rId3">
            <a:extLst/>
          </a:blip>
          <a:stretch>
            <a:fillRect/>
          </a:stretch>
        </p:blipFill>
        <p:spPr>
          <a:xfrm>
            <a:off x="6584574" y="2072283"/>
            <a:ext cx="5982487" cy="4485196"/>
          </a:xfrm>
          <a:prstGeom prst="rect">
            <a:avLst/>
          </a:prstGeom>
          <a:ln w="12700">
            <a:miter lim="400000"/>
          </a:ln>
        </p:spPr>
      </p:pic>
      <p:sp>
        <p:nvSpPr>
          <p:cNvPr id="693" name="PDF uncertainties are well within our theoretical estimation of uncertainties at N3LL +  ."/>
          <p:cNvSpPr txBox="1"/>
          <p:nvPr/>
        </p:nvSpPr>
        <p:spPr>
          <a:xfrm>
            <a:off x="318138" y="6878504"/>
            <a:ext cx="12368524" cy="1005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PDF uncertainties are well within our theoretical estimation of uncertainties at N</a:t>
            </a:r>
            <a:r>
              <a:rPr baseline="31999"/>
              <a:t>3</a:t>
            </a:r>
            <a:r>
              <a:t>LL + </a:t>
            </a:r>
            <a14:m>
              <m:oMath>
                <m:r>
                  <m:rPr>
                    <m:scr m:val="script"/>
                  </m:rP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oMath>
            </a14:m>
            <a:r>
              <a:t>.</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Uncertainties w.r.t.   and"/>
          <p:cNvSpPr txBox="1"/>
          <p:nvPr>
            <p:ph type="title"/>
          </p:nvPr>
        </p:nvSpPr>
        <p:spPr>
          <a:xfrm>
            <a:off x="952500" y="58450"/>
            <a:ext cx="11099800" cy="1245130"/>
          </a:xfrm>
          <a:prstGeom prst="rect">
            <a:avLst/>
          </a:prstGeom>
        </p:spPr>
        <p:txBody>
          <a:bodyPr/>
          <a:lstStyle/>
          <a:p>
            <a:pPr defTabSz="508254">
              <a:defRPr sz="6960"/>
            </a:pPr>
            <a:r>
              <a:t>Uncertainties w.r.t. </a:t>
            </a:r>
            <a14:m>
              <m:oMath>
                <m:r>
                  <a:rPr xmlns:a="http://schemas.openxmlformats.org/drawingml/2006/main" sz="7400" i="1">
                    <a:solidFill>
                      <a:srgbClr val="000000"/>
                    </a:solidFill>
                    <a:latin typeface="Cambria Math" panose="02040503050406030204" pitchFamily="18" charset="0"/>
                  </a:rPr>
                  <m:t>x</m:t>
                </m:r>
              </m:oMath>
            </a14:m>
            <a:r>
              <a:t> and </a:t>
            </a:r>
            <a14:m>
              <m:oMath>
                <m:sSup>
                  <m:e>
                    <m:r>
                      <a:rPr xmlns:a="http://schemas.openxmlformats.org/drawingml/2006/main" sz="7400" i="1">
                        <a:solidFill>
                          <a:srgbClr val="000000"/>
                        </a:solidFill>
                        <a:latin typeface="Cambria Math" panose="02040503050406030204" pitchFamily="18" charset="0"/>
                      </a:rPr>
                      <m:t>Q</m:t>
                    </m:r>
                  </m:e>
                  <m:sup>
                    <m:r>
                      <a:rPr xmlns:a="http://schemas.openxmlformats.org/drawingml/2006/main" sz="7400" i="1">
                        <a:solidFill>
                          <a:srgbClr val="000000"/>
                        </a:solidFill>
                        <a:latin typeface="Cambria Math" panose="02040503050406030204" pitchFamily="18" charset="0"/>
                      </a:rPr>
                      <m:t>2</m:t>
                    </m:r>
                  </m:sup>
                </m:sSup>
              </m:oMath>
            </a14:m>
            <a:endParaRPr sz="8000"/>
          </a:p>
        </p:txBody>
      </p:sp>
      <p:sp>
        <p:nvSpPr>
          <p:cNvPr id="696" name="Our predictions exhibit uncertainties below 4% across large range of   and  ."/>
          <p:cNvSpPr txBox="1"/>
          <p:nvPr/>
        </p:nvSpPr>
        <p:spPr>
          <a:xfrm>
            <a:off x="318138" y="7411414"/>
            <a:ext cx="12368524" cy="5732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Our predictions exhibit uncertainties below 4% across large range of </a:t>
            </a:r>
            <a14:m>
              <m:oMath>
                <m:r>
                  <a:rPr xmlns:a="http://schemas.openxmlformats.org/drawingml/2006/main" sz="2600" i="1">
                    <a:solidFill>
                      <a:srgbClr val="000000"/>
                    </a:solidFill>
                    <a:latin typeface="Cambria Math" panose="02040503050406030204" pitchFamily="18" charset="0"/>
                  </a:rPr>
                  <m:t>x</m:t>
                </m:r>
              </m:oMath>
            </a14:m>
            <a:r>
              <a:t> and </a:t>
            </a:r>
            <a14:m>
              <m:oMath>
                <m:r>
                  <a:rPr xmlns:a="http://schemas.openxmlformats.org/drawingml/2006/main" sz="2600" i="1">
                    <a:solidFill>
                      <a:srgbClr val="000000"/>
                    </a:solidFill>
                    <a:latin typeface="Cambria Math" panose="02040503050406030204" pitchFamily="18" charset="0"/>
                  </a:rPr>
                  <m:t>Q</m:t>
                </m:r>
              </m:oMath>
            </a14:m>
            <a:r>
              <a:t>.</a:t>
            </a:r>
          </a:p>
        </p:txBody>
      </p:sp>
      <p:sp>
        <p:nvSpPr>
          <p:cNvPr id="697" name="HERA ( )"/>
          <p:cNvSpPr txBox="1"/>
          <p:nvPr/>
        </p:nvSpPr>
        <p:spPr>
          <a:xfrm>
            <a:off x="1686775" y="1752493"/>
            <a:ext cx="3235928" cy="5346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HERA (</a:t>
            </a:r>
            <a14:m>
              <m:oMath>
                <m:rad>
                  <m:radPr>
                    <m:ctrlPr>
                      <a:rPr xmlns:a="http://schemas.openxmlformats.org/drawingml/2006/main" sz="2600" i="1">
                        <a:solidFill>
                          <a:srgbClr val="000000"/>
                        </a:solidFill>
                        <a:latin typeface="Cambria Math" panose="02040503050406030204" pitchFamily="18" charset="0"/>
                      </a:rPr>
                    </m:ctrlPr>
                    <m:degHide m:val="on"/>
                  </m:radPr>
                  <m:deg/>
                  <m:e>
                    <m:r>
                      <a:rPr xmlns:a="http://schemas.openxmlformats.org/drawingml/2006/main" sz="2600" i="1">
                        <a:solidFill>
                          <a:srgbClr val="000000"/>
                        </a:solidFill>
                        <a:latin typeface="Cambria Math" panose="02040503050406030204" pitchFamily="18" charset="0"/>
                      </a:rPr>
                      <m:t>s</m:t>
                    </m:r>
                  </m:e>
                </m:rad>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319</m:t>
                </m:r>
                <m:r>
                  <m:rPr>
                    <m:nor/>
                  </m:rPr>
                  <a:rPr xmlns:a="http://schemas.openxmlformats.org/drawingml/2006/main" sz="2600" i="1">
                    <a:solidFill>
                      <a:srgbClr val="000000"/>
                    </a:solidFill>
                    <a:latin typeface="Cambria Math" panose="02040503050406030204" pitchFamily="18" charset="0"/>
                  </a:rPr>
                  <m:t>GeV</m:t>
                </m:r>
              </m:oMath>
            </a14:m>
            <a:r>
              <a:t>)</a:t>
            </a:r>
          </a:p>
        </p:txBody>
      </p:sp>
      <p:sp>
        <p:nvSpPr>
          <p:cNvPr id="698" name="EIC ( )"/>
          <p:cNvSpPr txBox="1"/>
          <p:nvPr/>
        </p:nvSpPr>
        <p:spPr>
          <a:xfrm>
            <a:off x="8247512" y="1752493"/>
            <a:ext cx="2905096" cy="5346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EIC (</a:t>
            </a:r>
            <a14:m>
              <m:oMath>
                <m:rad>
                  <m:radPr>
                    <m:ctrlPr>
                      <a:rPr xmlns:a="http://schemas.openxmlformats.org/drawingml/2006/main" sz="2600" i="1">
                        <a:solidFill>
                          <a:srgbClr val="000000"/>
                        </a:solidFill>
                        <a:latin typeface="Cambria Math" panose="02040503050406030204" pitchFamily="18" charset="0"/>
                      </a:rPr>
                    </m:ctrlPr>
                    <m:degHide m:val="on"/>
                  </m:radPr>
                  <m:deg/>
                  <m:e>
                    <m:r>
                      <a:rPr xmlns:a="http://schemas.openxmlformats.org/drawingml/2006/main" sz="2600" i="1">
                        <a:solidFill>
                          <a:srgbClr val="000000"/>
                        </a:solidFill>
                        <a:latin typeface="Cambria Math" panose="02040503050406030204" pitchFamily="18" charset="0"/>
                      </a:rPr>
                      <m:t>s</m:t>
                    </m:r>
                  </m:e>
                </m:rad>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140</m:t>
                </m:r>
                <m:r>
                  <m:rPr>
                    <m:nor/>
                  </m:rPr>
                  <a:rPr xmlns:a="http://schemas.openxmlformats.org/drawingml/2006/main" sz="2600" i="1">
                    <a:solidFill>
                      <a:srgbClr val="000000"/>
                    </a:solidFill>
                    <a:latin typeface="Cambria Math" panose="02040503050406030204" pitchFamily="18" charset="0"/>
                  </a:rPr>
                  <m:t>GeV</m:t>
                </m:r>
              </m:oMath>
            </a14:m>
            <a:r>
              <a:t>)</a:t>
            </a:r>
          </a:p>
        </p:txBody>
      </p:sp>
      <p:pic>
        <p:nvPicPr>
          <p:cNvPr id="699" name="uncertainty_EIC.pdf" descr="uncertainty_EIC.pdf"/>
          <p:cNvPicPr>
            <a:picLocks noChangeAspect="1"/>
          </p:cNvPicPr>
          <p:nvPr/>
        </p:nvPicPr>
        <p:blipFill>
          <a:blip r:embed="rId2">
            <a:extLst/>
          </a:blip>
          <a:stretch>
            <a:fillRect/>
          </a:stretch>
        </p:blipFill>
        <p:spPr>
          <a:xfrm>
            <a:off x="6607344" y="2551292"/>
            <a:ext cx="6185432" cy="4651016"/>
          </a:xfrm>
          <a:prstGeom prst="rect">
            <a:avLst/>
          </a:prstGeom>
          <a:ln w="12700">
            <a:miter lim="400000"/>
          </a:ln>
        </p:spPr>
      </p:pic>
      <p:pic>
        <p:nvPicPr>
          <p:cNvPr id="700" name="uncertainty_HERA.pdf" descr="uncertainty_HERA.pdf"/>
          <p:cNvPicPr>
            <a:picLocks noChangeAspect="1"/>
          </p:cNvPicPr>
          <p:nvPr/>
        </p:nvPicPr>
        <p:blipFill>
          <a:blip r:embed="rId3">
            <a:extLst/>
          </a:blip>
          <a:stretch>
            <a:fillRect/>
          </a:stretch>
        </p:blipFill>
        <p:spPr>
          <a:xfrm>
            <a:off x="212023" y="2551292"/>
            <a:ext cx="6185432" cy="4651016"/>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ummary"/>
          <p:cNvSpPr txBox="1"/>
          <p:nvPr>
            <p:ph type="title"/>
          </p:nvPr>
        </p:nvSpPr>
        <p:spPr>
          <a:xfrm>
            <a:off x="952500" y="58450"/>
            <a:ext cx="11099800" cy="1245130"/>
          </a:xfrm>
          <a:prstGeom prst="rect">
            <a:avLst/>
          </a:prstGeom>
        </p:spPr>
        <p:txBody>
          <a:bodyPr/>
          <a:lstStyle>
            <a:lvl1pPr defTabSz="549148">
              <a:defRPr sz="7519"/>
            </a:lvl1pPr>
          </a:lstStyle>
          <a:p>
            <a:pPr/>
            <a:r>
              <a:t>Summary</a:t>
            </a:r>
          </a:p>
        </p:txBody>
      </p:sp>
      <p:sp>
        <p:nvSpPr>
          <p:cNvPr id="703" name="is an DIS event shape with significant advantages for experimental measurements.…"/>
          <p:cNvSpPr txBox="1"/>
          <p:nvPr/>
        </p:nvSpPr>
        <p:spPr>
          <a:xfrm>
            <a:off x="519374" y="1463128"/>
            <a:ext cx="11966052" cy="1245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is an DIS event shape with significant advantages for experimental measurements.</a:t>
            </a:r>
          </a:p>
          <a:p>
            <a:pPr marL="370416" indent="-370416">
              <a:spcBef>
                <a:spcPts val="2000"/>
              </a:spcBef>
              <a:buSzPct val="75000"/>
              <a:buChar char="•"/>
            </a:pPr>
            <a:r>
              <a:t>As a global observable, it allows for high-precision theoretical predictions.</a:t>
            </a:r>
          </a:p>
        </p:txBody>
      </p:sp>
      <p:sp>
        <p:nvSpPr>
          <p:cNvPr id="704" name="We computed the   distributions at N3LL +   accuracy, incorporating power corrections and renormalon subtractions for NP soft physics."/>
          <p:cNvSpPr txBox="1"/>
          <p:nvPr/>
        </p:nvSpPr>
        <p:spPr>
          <a:xfrm>
            <a:off x="519374" y="2867807"/>
            <a:ext cx="11966052" cy="10994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We computed the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distributions at N3LL + </a:t>
            </a:r>
            <a14:m>
              <m:oMath>
                <m:r>
                  <m:rPr>
                    <m:scr m:val="script"/>
                  </m:rP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oMath>
            </a14:m>
            <a:r>
              <a:t> accuracy, incorporating power corrections and renormalon subtractions for NP soft physics. </a:t>
            </a:r>
          </a:p>
        </p:txBody>
      </p:sp>
      <p:sp>
        <p:nvSpPr>
          <p:cNvPr id="705" name="With recent HERA measurements and future EIC results,   provides an unique event shape method for the   and   determination in DIS."/>
          <p:cNvSpPr txBox="1"/>
          <p:nvPr/>
        </p:nvSpPr>
        <p:spPr>
          <a:xfrm>
            <a:off x="519374" y="4126822"/>
            <a:ext cx="11966052" cy="10994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With recent HERA measurements and future EIC results,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provides an unique event shape method for the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and </a:t>
            </a:r>
            <a14:m>
              <m:oMath>
                <m:sSub>
                  <m:e>
                    <m:r>
                      <m:rPr>
                        <m:sty m:val="p"/>
                      </m:rPr>
                      <a:rPr xmlns:a="http://schemas.openxmlformats.org/drawingml/2006/main" sz="2600" i="1">
                        <a:solidFill>
                          <a:srgbClr val="000000"/>
                        </a:solidFill>
                        <a:latin typeface="Cambria Math" panose="02040503050406030204" pitchFamily="18" charset="0"/>
                      </a:rPr>
                      <m:t>Ω</m:t>
                    </m:r>
                  </m:e>
                  <m:sub>
                    <m:r>
                      <a:rPr xmlns:a="http://schemas.openxmlformats.org/drawingml/2006/main" sz="2600" i="1">
                        <a:solidFill>
                          <a:srgbClr val="000000"/>
                        </a:solidFill>
                        <a:latin typeface="Cambria Math" panose="02040503050406030204" pitchFamily="18" charset="0"/>
                      </a:rPr>
                      <m:t>1</m:t>
                    </m:r>
                  </m:sub>
                </m:sSub>
              </m:oMath>
            </a14:m>
            <a:r>
              <a:t> determination in DIS.</a:t>
            </a:r>
          </a:p>
        </p:txBody>
      </p:sp>
      <p:sp>
        <p:nvSpPr>
          <p:cNvPr id="706" name="It is also sensitive to hadron PDFs, making it a potential tool for probing parton distribution functions."/>
          <p:cNvSpPr txBox="1"/>
          <p:nvPr/>
        </p:nvSpPr>
        <p:spPr>
          <a:xfrm>
            <a:off x="519374" y="5385837"/>
            <a:ext cx="11966052" cy="10994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It is also sensitive to hadron PDFs, making it a potential tool for probing parton distribution functions.</a:t>
            </a:r>
          </a:p>
        </p:txBody>
      </p:sp>
      <p:sp>
        <p:nvSpPr>
          <p:cNvPr id="707" name="Thanks!"/>
          <p:cNvSpPr txBox="1"/>
          <p:nvPr/>
        </p:nvSpPr>
        <p:spPr>
          <a:xfrm>
            <a:off x="5165948" y="7460870"/>
            <a:ext cx="267290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000"/>
            </a:lvl1pPr>
          </a:lstStyle>
          <a:p>
            <a:pPr/>
            <a:r>
              <a:t>Thanks!</a:t>
            </a:r>
          </a:p>
        </p:txBody>
      </p:sp>
      <p:sp>
        <p:nvSpPr>
          <p:cNvPr id="70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2">
            <a:extLst/>
          </a:blip>
          <a:srcRect l="0" t="52532" r="50628" b="0"/>
          <a:stretch>
            <a:fillRect/>
          </a:stretch>
        </p:blipFill>
        <p:spPr>
          <a:xfrm>
            <a:off x="7497071" y="5740513"/>
            <a:ext cx="5249352" cy="3764601"/>
          </a:xfrm>
          <a:prstGeom prst="rect">
            <a:avLst/>
          </a:prstGeom>
          <a:ln w="12700">
            <a:miter lim="400000"/>
          </a:ln>
        </p:spPr>
      </p:pic>
      <p:sp>
        <p:nvSpPr>
          <p:cNvPr id="224" name="Background and Motivation"/>
          <p:cNvSpPr txBox="1"/>
          <p:nvPr>
            <p:ph type="title"/>
          </p:nvPr>
        </p:nvSpPr>
        <p:spPr>
          <a:xfrm>
            <a:off x="952500" y="58450"/>
            <a:ext cx="11099800" cy="1245130"/>
          </a:xfrm>
          <a:prstGeom prst="rect">
            <a:avLst/>
          </a:prstGeom>
        </p:spPr>
        <p:txBody>
          <a:bodyPr/>
          <a:lstStyle>
            <a:lvl1pPr>
              <a:defRPr sz="6500"/>
            </a:lvl1pPr>
          </a:lstStyle>
          <a:p>
            <a:pPr/>
            <a:r>
              <a:t>Background and Motivation</a:t>
            </a:r>
          </a:p>
        </p:txBody>
      </p:sp>
      <p:sp>
        <p:nvSpPr>
          <p:cNvPr id="225" name="Objective: Accurate description of cross sections in DIS ( ) for jet production."/>
          <p:cNvSpPr txBox="1"/>
          <p:nvPr/>
        </p:nvSpPr>
        <p:spPr>
          <a:xfrm>
            <a:off x="519374" y="1486944"/>
            <a:ext cx="11966052" cy="68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4499" indent="-444499">
              <a:spcBef>
                <a:spcPts val="2000"/>
              </a:spcBef>
              <a:buSzPct val="75000"/>
              <a:buChar char="•"/>
            </a:pPr>
            <a:r>
              <a:rPr b="1" sz="3000"/>
              <a:t>Objective</a:t>
            </a:r>
            <a:r>
              <a:rPr sz="3000"/>
              <a:t>: </a:t>
            </a:r>
            <a:r>
              <a:t>Accurate description of cross sections in DIS (</a:t>
            </a:r>
            <a14:m>
              <m:oMath>
                <m:r>
                  <a:rPr xmlns:a="http://schemas.openxmlformats.org/drawingml/2006/main" sz="2600" i="1">
                    <a:solidFill>
                      <a:srgbClr val="000000"/>
                    </a:solidFill>
                    <a:latin typeface="Cambria Math" panose="02040503050406030204" pitchFamily="18" charset="0"/>
                  </a:rPr>
                  <m:t>e</m:t>
                </m:r>
                <m:r>
                  <a:rPr xmlns:a="http://schemas.openxmlformats.org/drawingml/2006/main" sz="2600" i="1">
                    <a:solidFill>
                      <a:srgbClr val="000000"/>
                    </a:solidFill>
                    <a:latin typeface="Cambria Math" panose="02040503050406030204" pitchFamily="18" charset="0"/>
                  </a:rPr>
                  <m:t>p</m:t>
                </m:r>
              </m:oMath>
            </a14:m>
            <a:r>
              <a:t>) for jet production.</a:t>
            </a:r>
          </a:p>
        </p:txBody>
      </p:sp>
      <p:sp>
        <p:nvSpPr>
          <p:cNvPr id="226" name="Observable: DIS event shape  , a special form of  -jettiness."/>
          <p:cNvSpPr txBox="1"/>
          <p:nvPr/>
        </p:nvSpPr>
        <p:spPr>
          <a:xfrm>
            <a:off x="519374" y="2602527"/>
            <a:ext cx="11966052" cy="68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4499" indent="-444499">
              <a:spcBef>
                <a:spcPts val="2000"/>
              </a:spcBef>
              <a:buSzPct val="75000"/>
              <a:buChar char="•"/>
            </a:pPr>
            <a:r>
              <a:rPr b="1" sz="3000"/>
              <a:t>Observable</a:t>
            </a:r>
            <a:r>
              <a:rPr sz="3000"/>
              <a:t>: </a:t>
            </a:r>
            <a:r>
              <a:t>DIS event shape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a special form of </a:t>
            </a:r>
            <a14:m>
              <m:oMath>
                <m:r>
                  <a:rPr xmlns:a="http://schemas.openxmlformats.org/drawingml/2006/main" sz="2600" i="1">
                    <a:solidFill>
                      <a:srgbClr val="000000"/>
                    </a:solidFill>
                    <a:latin typeface="Cambria Math" panose="02040503050406030204" pitchFamily="18" charset="0"/>
                  </a:rPr>
                  <m:t>N</m:t>
                </m:r>
              </m:oMath>
            </a14:m>
            <a:r>
              <a:t>-jettiness.</a:t>
            </a:r>
          </a:p>
        </p:txBody>
      </p:sp>
      <p:sp>
        <p:nvSpPr>
          <p:cNvPr id="227" name="Method: SCET-1 factorization theorem with N3LL resummation, combined with  two-loop fixed-order QCD corrections"/>
          <p:cNvSpPr txBox="1"/>
          <p:nvPr/>
        </p:nvSpPr>
        <p:spPr>
          <a:xfrm>
            <a:off x="519374" y="3718110"/>
            <a:ext cx="11966052" cy="10326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4499" indent="-444499">
              <a:spcBef>
                <a:spcPts val="2000"/>
              </a:spcBef>
              <a:buSzPct val="75000"/>
              <a:buChar char="•"/>
            </a:pPr>
            <a:r>
              <a:rPr b="1" sz="3000"/>
              <a:t>Method</a:t>
            </a:r>
            <a:r>
              <a:rPr sz="3000"/>
              <a:t>: </a:t>
            </a:r>
            <a:r>
              <a:t>SCET-1 factorization theorem with N</a:t>
            </a:r>
            <a:r>
              <a:rPr baseline="31999"/>
              <a:t>3</a:t>
            </a:r>
            <a:r>
              <a:t>LL resummation, combined with </a:t>
            </a:r>
            <a:br/>
            <a:r>
              <a:t>two-loop fixed-order QCD corrections</a:t>
            </a:r>
          </a:p>
        </p:txBody>
      </p:sp>
      <p:sp>
        <p:nvSpPr>
          <p:cNvPr id="228" name="Result: Cross section expressed as a distribution in"/>
          <p:cNvSpPr txBox="1"/>
          <p:nvPr/>
        </p:nvSpPr>
        <p:spPr>
          <a:xfrm>
            <a:off x="506674" y="5185457"/>
            <a:ext cx="8572185" cy="68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4499" indent="-444499">
              <a:spcBef>
                <a:spcPts val="2000"/>
              </a:spcBef>
              <a:buSzPct val="75000"/>
              <a:buChar char="•"/>
            </a:pPr>
            <a:r>
              <a:rPr b="1" sz="3000"/>
              <a:t>Result</a:t>
            </a:r>
            <a:r>
              <a:rPr sz="3000"/>
              <a:t>: </a:t>
            </a:r>
            <a:r>
              <a:t>Cross section expressed as a distribution in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p>
        </p:txBody>
      </p:sp>
      <p:sp>
        <p:nvSpPr>
          <p:cNvPr id="229" name="Slide Number"/>
          <p:cNvSpPr txBox="1"/>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 name="This framework offers one of the most precise approaches to determining   and universal nonperturbative constant   in DIS."/>
          <p:cNvSpPr txBox="1"/>
          <p:nvPr/>
        </p:nvSpPr>
        <p:spPr>
          <a:xfrm>
            <a:off x="440086" y="6576664"/>
            <a:ext cx="7191641" cy="1252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This framework offers one of the most precise approaches to determining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and universal nonperturbative constant </a:t>
            </a:r>
            <a14:m>
              <m:oMath>
                <m:sSub>
                  <m:e>
                    <m:r>
                      <m:rPr>
                        <m:sty m:val="p"/>
                      </m:rPr>
                      <a:rPr xmlns:a="http://schemas.openxmlformats.org/drawingml/2006/main" sz="2600" i="1">
                        <a:solidFill>
                          <a:srgbClr val="000000"/>
                        </a:solidFill>
                        <a:latin typeface="Cambria Math" panose="02040503050406030204" pitchFamily="18" charset="0"/>
                      </a:rPr>
                      <m:t>Ω</m:t>
                    </m:r>
                  </m:e>
                  <m:sub>
                    <m:r>
                      <a:rPr xmlns:a="http://schemas.openxmlformats.org/drawingml/2006/main" sz="2600" i="1">
                        <a:solidFill>
                          <a:srgbClr val="000000"/>
                        </a:solidFill>
                        <a:latin typeface="Cambria Math" panose="02040503050406030204" pitchFamily="18" charset="0"/>
                      </a:rPr>
                      <m:t>1</m:t>
                    </m:r>
                  </m:sub>
                </m:sSub>
              </m:oMath>
            </a14:m>
            <a:r>
              <a:t> in DIS.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Backup"/>
          <p:cNvSpPr txBox="1"/>
          <p:nvPr>
            <p:ph type="title"/>
          </p:nvPr>
        </p:nvSpPr>
        <p:spPr>
          <a:xfrm>
            <a:off x="734366" y="3211138"/>
            <a:ext cx="11536068" cy="4156031"/>
          </a:xfrm>
          <a:prstGeom prst="rect">
            <a:avLst/>
          </a:prstGeom>
        </p:spPr>
        <p:txBody>
          <a:bodyPr/>
          <a:lstStyle>
            <a:lvl1pPr>
              <a:defRPr sz="6500"/>
            </a:lvl1pPr>
          </a:lstStyle>
          <a:p>
            <a:pPr/>
            <a:r>
              <a:t>Backup</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function: Higher moment"/>
          <p:cNvSpPr txBox="1"/>
          <p:nvPr>
            <p:ph type="title"/>
          </p:nvPr>
        </p:nvSpPr>
        <p:spPr>
          <a:xfrm>
            <a:off x="952500" y="58450"/>
            <a:ext cx="11099800" cy="1245130"/>
          </a:xfrm>
          <a:prstGeom prst="rect">
            <a:avLst/>
          </a:prstGeom>
        </p:spPr>
        <p:txBody>
          <a:bodyPr/>
          <a:lstStyle>
            <a:lvl1pPr defTabSz="449833">
              <a:defRPr sz="6160"/>
            </a:lvl1pPr>
          </a:lstStyle>
          <a:p>
            <a:pPr/>
            <a:r>
              <a:t>Shape function: Higher moment</a:t>
            </a:r>
          </a:p>
        </p:txBody>
      </p:sp>
      <p:sp>
        <p:nvSpPr>
          <p:cNvPr id="713"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4" name="shape_function_c2.pdf" descr="shape_function_c2.pdf"/>
          <p:cNvPicPr>
            <a:picLocks noChangeAspect="1"/>
          </p:cNvPicPr>
          <p:nvPr/>
        </p:nvPicPr>
        <p:blipFill>
          <a:blip r:embed="rId2">
            <a:extLst/>
          </a:blip>
          <a:stretch>
            <a:fillRect/>
          </a:stretch>
        </p:blipFill>
        <p:spPr>
          <a:xfrm>
            <a:off x="282609" y="1610310"/>
            <a:ext cx="6012548" cy="4463265"/>
          </a:xfrm>
          <a:prstGeom prst="rect">
            <a:avLst/>
          </a:prstGeom>
          <a:ln w="12700">
            <a:miter lim="400000"/>
          </a:ln>
        </p:spPr>
      </p:pic>
      <p:pic>
        <p:nvPicPr>
          <p:cNvPr id="715" name="Screenshot 2025-03-20 at 12.58.02 AM.png" descr="Screenshot 2025-03-20 at 12.58.02 AM.png"/>
          <p:cNvPicPr>
            <a:picLocks noChangeAspect="1"/>
          </p:cNvPicPr>
          <p:nvPr/>
        </p:nvPicPr>
        <p:blipFill>
          <a:blip r:embed="rId3">
            <a:extLst/>
          </a:blip>
          <a:stretch>
            <a:fillRect/>
          </a:stretch>
        </p:blipFill>
        <p:spPr>
          <a:xfrm>
            <a:off x="1327703" y="6837123"/>
            <a:ext cx="4469994" cy="897740"/>
          </a:xfrm>
          <a:prstGeom prst="rect">
            <a:avLst/>
          </a:prstGeom>
          <a:ln w="12700">
            <a:miter lim="400000"/>
          </a:ln>
        </p:spPr>
      </p:pic>
      <p:pic>
        <p:nvPicPr>
          <p:cNvPr id="716" name="Screenshot 2025-03-20 at 12.58.09 AM.png" descr="Screenshot 2025-03-20 at 12.58.09 AM.png"/>
          <p:cNvPicPr>
            <a:picLocks noChangeAspect="1"/>
          </p:cNvPicPr>
          <p:nvPr/>
        </p:nvPicPr>
        <p:blipFill>
          <a:blip r:embed="rId4">
            <a:extLst/>
          </a:blip>
          <a:stretch>
            <a:fillRect/>
          </a:stretch>
        </p:blipFill>
        <p:spPr>
          <a:xfrm>
            <a:off x="1977163" y="7568155"/>
            <a:ext cx="3171075" cy="1497992"/>
          </a:xfrm>
          <a:prstGeom prst="rect">
            <a:avLst/>
          </a:prstGeom>
          <a:ln w="12700">
            <a:miter lim="400000"/>
          </a:ln>
        </p:spPr>
      </p:pic>
      <p:sp>
        <p:nvSpPr>
          <p:cNvPr id="717" name="Equation"/>
          <p:cNvSpPr txBox="1"/>
          <p:nvPr/>
        </p:nvSpPr>
        <p:spPr>
          <a:xfrm>
            <a:off x="6970969" y="1317616"/>
            <a:ext cx="4906400" cy="85152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σ</m:t>
                      </m:r>
                    </m:num>
                    <m:den>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k</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σ</m:t>
                          </m:r>
                        </m:e>
                        <m:sub>
                          <m:r>
                            <m:rPr>
                              <m:nor/>
                            </m:rPr>
                            <a:rPr xmlns:a="http://schemas.openxmlformats.org/drawingml/2006/main" sz="2500" i="1">
                              <a:solidFill>
                                <a:srgbClr val="000000"/>
                              </a:solidFill>
                              <a:latin typeface="Cambria Math" panose="02040503050406030204" pitchFamily="18" charset="0"/>
                            </a:rPr>
                            <m:t>pert</m:t>
                          </m:r>
                        </m:sub>
                      </m:sSub>
                    </m:num>
                    <m:den>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d>
                    <m:dPr>
                      <m:ctrlPr>
                        <a:rPr xmlns:a="http://schemas.openxmlformats.org/drawingml/2006/main" sz="2500" i="1">
                          <a:solidFill>
                            <a:srgbClr val="000000"/>
                          </a:solidFill>
                          <a:latin typeface="Cambria Math" panose="02040503050406030204" pitchFamily="18" charset="0"/>
                        </a:rPr>
                      </m:ctrlPr>
                    </m:dPr>
                    <m:e>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k</m:t>
                          </m:r>
                        </m:num>
                        <m:den>
                          <m:r>
                            <a:rPr xmlns:a="http://schemas.openxmlformats.org/drawingml/2006/main" sz="2500" i="1">
                              <a:solidFill>
                                <a:srgbClr val="000000"/>
                              </a:solidFill>
                              <a:latin typeface="Cambria Math" panose="02040503050406030204" pitchFamily="18" charset="0"/>
                            </a:rPr>
                            <m:t>Q</m:t>
                          </m:r>
                        </m:den>
                      </m:f>
                    </m:e>
                  </m:d>
                  <m:r>
                    <a:rPr xmlns:a="http://schemas.openxmlformats.org/drawingml/2006/main" sz="2500" i="1">
                      <a:solidFill>
                        <a:srgbClr val="000000"/>
                      </a:solidFill>
                      <a:latin typeface="Cambria Math" panose="02040503050406030204" pitchFamily="18" charset="0"/>
                    </a:rPr>
                    <m:t>F</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718" name="Equation"/>
          <p:cNvSpPr txBox="1"/>
          <p:nvPr/>
        </p:nvSpPr>
        <p:spPr>
          <a:xfrm>
            <a:off x="6675439" y="3014934"/>
            <a:ext cx="6032541" cy="78368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1700" i="1">
                          <a:solidFill>
                            <a:srgbClr val="000000"/>
                          </a:solidFill>
                          <a:latin typeface="Cambria Math" panose="02040503050406030204" pitchFamily="18" charset="0"/>
                        </a:rPr>
                      </m:ctrlPr>
                      <m:type m:val="bar"/>
                    </m:fPr>
                    <m:num>
                      <m:r>
                        <a:rPr xmlns:a="http://schemas.openxmlformats.org/drawingml/2006/main" sz="1700" i="1">
                          <a:solidFill>
                            <a:srgbClr val="000000"/>
                          </a:solidFill>
                          <a:latin typeface="Cambria Math" panose="02040503050406030204" pitchFamily="18" charset="0"/>
                        </a:rPr>
                        <m:t>d</m:t>
                      </m:r>
                      <m:r>
                        <a:rPr xmlns:a="http://schemas.openxmlformats.org/drawingml/2006/main" sz="1700" i="1">
                          <a:solidFill>
                            <a:srgbClr val="000000"/>
                          </a:solidFill>
                          <a:latin typeface="Cambria Math" panose="02040503050406030204" pitchFamily="18" charset="0"/>
                        </a:rPr>
                        <m:t>σ</m:t>
                      </m:r>
                    </m:num>
                    <m:den>
                      <m:r>
                        <a:rPr xmlns:a="http://schemas.openxmlformats.org/drawingml/2006/main" sz="1700" i="1">
                          <a:solidFill>
                            <a:srgbClr val="000000"/>
                          </a:solidFill>
                          <a:latin typeface="Cambria Math" panose="02040503050406030204" pitchFamily="18" charset="0"/>
                        </a:rPr>
                        <m:t>d</m:t>
                      </m:r>
                      <m:sSubSup>
                        <m:e>
                          <m:r>
                            <a:rPr xmlns:a="http://schemas.openxmlformats.org/drawingml/2006/main" sz="1700" i="1">
                              <a:solidFill>
                                <a:srgbClr val="000000"/>
                              </a:solidFill>
                              <a:latin typeface="Cambria Math" panose="02040503050406030204" pitchFamily="18" charset="0"/>
                            </a:rPr>
                            <m:t>τ</m:t>
                          </m:r>
                        </m:e>
                        <m:sub>
                          <m:r>
                            <a:rPr xmlns:a="http://schemas.openxmlformats.org/drawingml/2006/main" sz="1700" i="1">
                              <a:solidFill>
                                <a:srgbClr val="000000"/>
                              </a:solidFill>
                              <a:latin typeface="Cambria Math" panose="02040503050406030204" pitchFamily="18" charset="0"/>
                            </a:rPr>
                            <m:t>1</m:t>
                          </m:r>
                        </m:sub>
                        <m:sup>
                          <m:r>
                            <a:rPr xmlns:a="http://schemas.openxmlformats.org/drawingml/2006/main" sz="1700" i="1">
                              <a:solidFill>
                                <a:srgbClr val="000000"/>
                              </a:solidFill>
                              <a:latin typeface="Cambria Math" panose="02040503050406030204" pitchFamily="18" charset="0"/>
                            </a:rPr>
                            <m:t>b</m:t>
                          </m:r>
                        </m:sup>
                      </m:sSubSup>
                    </m:den>
                  </m:f>
                  <m:r>
                    <a:rPr xmlns:a="http://schemas.openxmlformats.org/drawingml/2006/main" sz="1700" i="1">
                      <a:solidFill>
                        <a:srgbClr val="000000"/>
                      </a:solidFill>
                      <a:latin typeface="Cambria Math" panose="02040503050406030204" pitchFamily="18" charset="0"/>
                    </a:rPr>
                    <m:t>(</m:t>
                  </m:r>
                  <m:sSubSup>
                    <m:e>
                      <m:r>
                        <a:rPr xmlns:a="http://schemas.openxmlformats.org/drawingml/2006/main" sz="1700" i="1">
                          <a:solidFill>
                            <a:srgbClr val="000000"/>
                          </a:solidFill>
                          <a:latin typeface="Cambria Math" panose="02040503050406030204" pitchFamily="18" charset="0"/>
                        </a:rPr>
                        <m:t>τ</m:t>
                      </m:r>
                    </m:e>
                    <m:sub>
                      <m:r>
                        <a:rPr xmlns:a="http://schemas.openxmlformats.org/drawingml/2006/main" sz="1700" i="1">
                          <a:solidFill>
                            <a:srgbClr val="000000"/>
                          </a:solidFill>
                          <a:latin typeface="Cambria Math" panose="02040503050406030204" pitchFamily="18" charset="0"/>
                        </a:rPr>
                        <m:t>1</m:t>
                      </m:r>
                    </m:sub>
                    <m:sup>
                      <m:r>
                        <a:rPr xmlns:a="http://schemas.openxmlformats.org/drawingml/2006/main" sz="1700" i="1">
                          <a:solidFill>
                            <a:srgbClr val="000000"/>
                          </a:solidFill>
                          <a:latin typeface="Cambria Math" panose="02040503050406030204" pitchFamily="18" charset="0"/>
                        </a:rPr>
                        <m:t>b</m:t>
                      </m:r>
                    </m:sup>
                  </m:sSubSup>
                  <m:r>
                    <a:rPr xmlns:a="http://schemas.openxmlformats.org/drawingml/2006/main" sz="1700" i="1">
                      <a:solidFill>
                        <a:srgbClr val="000000"/>
                      </a:solidFill>
                      <a:latin typeface="Cambria Math" panose="02040503050406030204" pitchFamily="18" charset="0"/>
                    </a:rPr>
                    <m:t>)</m:t>
                  </m:r>
                  <m:r>
                    <a:rPr xmlns:a="http://schemas.openxmlformats.org/drawingml/2006/main" sz="1700" i="1">
                      <a:solidFill>
                        <a:srgbClr val="000000"/>
                      </a:solidFill>
                      <a:latin typeface="Cambria Math" panose="02040503050406030204" pitchFamily="18" charset="0"/>
                    </a:rPr>
                    <m:t>=</m:t>
                  </m:r>
                  <m:d>
                    <m:dPr>
                      <m:ctrlPr>
                        <a:rPr xmlns:a="http://schemas.openxmlformats.org/drawingml/2006/main" sz="1700" i="1">
                          <a:solidFill>
                            <a:srgbClr val="000000"/>
                          </a:solidFill>
                          <a:latin typeface="Cambria Math" panose="02040503050406030204" pitchFamily="18" charset="0"/>
                        </a:rPr>
                      </m:ctrlPr>
                      <m:begChr m:val="{"/>
                      <m:endChr m:val="}"/>
                    </m:dPr>
                    <m:e>
                      <m:f>
                        <m:fPr>
                          <m:ctrlPr>
                            <a:rPr xmlns:a="http://schemas.openxmlformats.org/drawingml/2006/main" sz="1700" i="1">
                              <a:solidFill>
                                <a:srgbClr val="000000"/>
                              </a:solidFill>
                              <a:latin typeface="Cambria Math" panose="02040503050406030204" pitchFamily="18" charset="0"/>
                            </a:rPr>
                          </m:ctrlPr>
                          <m:type m:val="bar"/>
                        </m:fPr>
                        <m:num>
                          <m:r>
                            <a:rPr xmlns:a="http://schemas.openxmlformats.org/drawingml/2006/main" sz="1700" i="1">
                              <a:solidFill>
                                <a:srgbClr val="000000"/>
                              </a:solidFill>
                              <a:latin typeface="Cambria Math" panose="02040503050406030204" pitchFamily="18" charset="0"/>
                            </a:rPr>
                            <m:t>d</m:t>
                          </m:r>
                          <m:sSub>
                            <m:e>
                              <m:r>
                                <a:rPr xmlns:a="http://schemas.openxmlformats.org/drawingml/2006/main" sz="1700" i="1">
                                  <a:solidFill>
                                    <a:srgbClr val="000000"/>
                                  </a:solidFill>
                                  <a:latin typeface="Cambria Math" panose="02040503050406030204" pitchFamily="18" charset="0"/>
                                </a:rPr>
                                <m:t>σ</m:t>
                              </m:r>
                            </m:e>
                            <m:sub>
                              <m:r>
                                <m:rPr>
                                  <m:nor/>
                                </m:rPr>
                                <a:rPr xmlns:a="http://schemas.openxmlformats.org/drawingml/2006/main" sz="1700" i="1">
                                  <a:solidFill>
                                    <a:srgbClr val="000000"/>
                                  </a:solidFill>
                                  <a:latin typeface="Cambria Math" panose="02040503050406030204" pitchFamily="18" charset="0"/>
                                </a:rPr>
                                <m:t>pert</m:t>
                              </m:r>
                            </m:sub>
                          </m:sSub>
                          <m:r>
                            <a:rPr xmlns:a="http://schemas.openxmlformats.org/drawingml/2006/main" sz="1700" i="1">
                              <a:solidFill>
                                <a:srgbClr val="000000"/>
                              </a:solidFill>
                              <a:latin typeface="Cambria Math" panose="02040503050406030204" pitchFamily="18" charset="0"/>
                            </a:rPr>
                            <m:t>(</m:t>
                          </m:r>
                          <m:sSubSup>
                            <m:e>
                              <m:r>
                                <a:rPr xmlns:a="http://schemas.openxmlformats.org/drawingml/2006/main" sz="1700" i="1">
                                  <a:solidFill>
                                    <a:srgbClr val="000000"/>
                                  </a:solidFill>
                                  <a:latin typeface="Cambria Math" panose="02040503050406030204" pitchFamily="18" charset="0"/>
                                </a:rPr>
                                <m:t>τ</m:t>
                              </m:r>
                            </m:e>
                            <m:sub>
                              <m:r>
                                <a:rPr xmlns:a="http://schemas.openxmlformats.org/drawingml/2006/main" sz="1700" i="1">
                                  <a:solidFill>
                                    <a:srgbClr val="000000"/>
                                  </a:solidFill>
                                  <a:latin typeface="Cambria Math" panose="02040503050406030204" pitchFamily="18" charset="0"/>
                                </a:rPr>
                                <m:t>1</m:t>
                              </m:r>
                            </m:sub>
                            <m:sup>
                              <m:r>
                                <a:rPr xmlns:a="http://schemas.openxmlformats.org/drawingml/2006/main" sz="1700" i="1">
                                  <a:solidFill>
                                    <a:srgbClr val="000000"/>
                                  </a:solidFill>
                                  <a:latin typeface="Cambria Math" panose="02040503050406030204" pitchFamily="18" charset="0"/>
                                </a:rPr>
                                <m:t>b</m:t>
                              </m:r>
                            </m:sup>
                          </m:sSubSup>
                          <m:r>
                            <a:rPr xmlns:a="http://schemas.openxmlformats.org/drawingml/2006/main" sz="1700" i="1">
                              <a:solidFill>
                                <a:srgbClr val="000000"/>
                              </a:solidFill>
                              <a:latin typeface="Cambria Math" panose="02040503050406030204" pitchFamily="18" charset="0"/>
                            </a:rPr>
                            <m:t>)</m:t>
                          </m:r>
                        </m:num>
                        <m:den>
                          <m:r>
                            <a:rPr xmlns:a="http://schemas.openxmlformats.org/drawingml/2006/main" sz="1700" i="1">
                              <a:solidFill>
                                <a:srgbClr val="000000"/>
                              </a:solidFill>
                              <a:latin typeface="Cambria Math" panose="02040503050406030204" pitchFamily="18" charset="0"/>
                            </a:rPr>
                            <m:t>d</m:t>
                          </m:r>
                          <m:sSubSup>
                            <m:e>
                              <m:r>
                                <a:rPr xmlns:a="http://schemas.openxmlformats.org/drawingml/2006/main" sz="1700" i="1">
                                  <a:solidFill>
                                    <a:srgbClr val="000000"/>
                                  </a:solidFill>
                                  <a:latin typeface="Cambria Math" panose="02040503050406030204" pitchFamily="18" charset="0"/>
                                </a:rPr>
                                <m:t>τ</m:t>
                              </m:r>
                            </m:e>
                            <m:sub>
                              <m:r>
                                <a:rPr xmlns:a="http://schemas.openxmlformats.org/drawingml/2006/main" sz="1700" i="1">
                                  <a:solidFill>
                                    <a:srgbClr val="000000"/>
                                  </a:solidFill>
                                  <a:latin typeface="Cambria Math" panose="02040503050406030204" pitchFamily="18" charset="0"/>
                                </a:rPr>
                                <m:t>1</m:t>
                              </m:r>
                            </m:sub>
                            <m:sup>
                              <m:r>
                                <a:rPr xmlns:a="http://schemas.openxmlformats.org/drawingml/2006/main" sz="1700" i="1">
                                  <a:solidFill>
                                    <a:srgbClr val="000000"/>
                                  </a:solidFill>
                                  <a:latin typeface="Cambria Math" panose="02040503050406030204" pitchFamily="18" charset="0"/>
                                </a:rPr>
                                <m:t>b</m:t>
                              </m:r>
                            </m:sup>
                          </m:sSubSup>
                        </m:den>
                      </m:f>
                      <m:r>
                        <a:rPr xmlns:a="http://schemas.openxmlformats.org/drawingml/2006/main" sz="1700" i="1">
                          <a:solidFill>
                            <a:srgbClr val="000000"/>
                          </a:solidFill>
                          <a:latin typeface="Cambria Math" panose="02040503050406030204" pitchFamily="18" charset="0"/>
                        </a:rPr>
                        <m:t>-</m:t>
                      </m:r>
                      <m:f>
                        <m:fPr>
                          <m:ctrlPr>
                            <a:rPr xmlns:a="http://schemas.openxmlformats.org/drawingml/2006/main" sz="1700" i="1">
                              <a:solidFill>
                                <a:srgbClr val="000000"/>
                              </a:solidFill>
                              <a:latin typeface="Cambria Math" panose="02040503050406030204" pitchFamily="18" charset="0"/>
                            </a:rPr>
                          </m:ctrlPr>
                          <m:type m:val="bar"/>
                        </m:fPr>
                        <m:num>
                          <m:r>
                            <a:rPr xmlns:a="http://schemas.openxmlformats.org/drawingml/2006/main" sz="1700" i="1">
                              <a:solidFill>
                                <a:srgbClr val="000000"/>
                              </a:solidFill>
                              <a:latin typeface="Cambria Math" panose="02040503050406030204" pitchFamily="18" charset="0"/>
                            </a:rPr>
                            <m:t>2</m:t>
                          </m:r>
                          <m:sSub>
                            <m:e>
                              <m:r>
                                <m:rPr>
                                  <m:sty m:val="p"/>
                                </m:rPr>
                                <a:rPr xmlns:a="http://schemas.openxmlformats.org/drawingml/2006/main" sz="1700" i="1">
                                  <a:solidFill>
                                    <a:srgbClr val="000000"/>
                                  </a:solidFill>
                                  <a:latin typeface="Cambria Math" panose="02040503050406030204" pitchFamily="18" charset="0"/>
                                </a:rPr>
                                <m:t>Ω</m:t>
                              </m:r>
                            </m:e>
                            <m:sub>
                              <m:r>
                                <a:rPr xmlns:a="http://schemas.openxmlformats.org/drawingml/2006/main" sz="1700" i="1">
                                  <a:solidFill>
                                    <a:srgbClr val="000000"/>
                                  </a:solidFill>
                                  <a:latin typeface="Cambria Math" panose="02040503050406030204" pitchFamily="18" charset="0"/>
                                </a:rPr>
                                <m:t>1</m:t>
                              </m:r>
                            </m:sub>
                          </m:sSub>
                        </m:num>
                        <m:den>
                          <m:r>
                            <a:rPr xmlns:a="http://schemas.openxmlformats.org/drawingml/2006/main" sz="1700" i="1">
                              <a:solidFill>
                                <a:srgbClr val="000000"/>
                              </a:solidFill>
                              <a:latin typeface="Cambria Math" panose="02040503050406030204" pitchFamily="18" charset="0"/>
                            </a:rPr>
                            <m:t>Q</m:t>
                          </m:r>
                        </m:den>
                      </m:f>
                      <m:f>
                        <m:fPr>
                          <m:ctrlPr>
                            <a:rPr xmlns:a="http://schemas.openxmlformats.org/drawingml/2006/main" sz="1700" i="1">
                              <a:solidFill>
                                <a:srgbClr val="000000"/>
                              </a:solidFill>
                              <a:latin typeface="Cambria Math" panose="02040503050406030204" pitchFamily="18" charset="0"/>
                            </a:rPr>
                          </m:ctrlPr>
                          <m:type m:val="bar"/>
                        </m:fPr>
                        <m:num>
                          <m:r>
                            <a:rPr xmlns:a="http://schemas.openxmlformats.org/drawingml/2006/main" sz="1700" i="1">
                              <a:solidFill>
                                <a:srgbClr val="000000"/>
                              </a:solidFill>
                              <a:latin typeface="Cambria Math" panose="02040503050406030204" pitchFamily="18" charset="0"/>
                            </a:rPr>
                            <m:t>d</m:t>
                          </m:r>
                          <m:sSubSup>
                            <m:e>
                              <m:r>
                                <a:rPr xmlns:a="http://schemas.openxmlformats.org/drawingml/2006/main" sz="1700" i="1">
                                  <a:solidFill>
                                    <a:srgbClr val="000000"/>
                                  </a:solidFill>
                                  <a:latin typeface="Cambria Math" panose="02040503050406030204" pitchFamily="18" charset="0"/>
                                </a:rPr>
                                <m:t>σ</m:t>
                              </m:r>
                            </m:e>
                            <m:sub>
                              <m:r>
                                <m:rPr>
                                  <m:nor/>
                                </m:rPr>
                                <a:rPr xmlns:a="http://schemas.openxmlformats.org/drawingml/2006/main" sz="1700" i="1">
                                  <a:solidFill>
                                    <a:srgbClr val="000000"/>
                                  </a:solidFill>
                                  <a:latin typeface="Cambria Math" panose="02040503050406030204" pitchFamily="18" charset="0"/>
                                </a:rPr>
                                <m:t>pert</m:t>
                              </m:r>
                            </m:sub>
                            <m:sup>
                              <m:r>
                                <a:rPr xmlns:a="http://schemas.openxmlformats.org/drawingml/2006/main" sz="1700" i="1">
                                  <a:solidFill>
                                    <a:srgbClr val="000000"/>
                                  </a:solidFill>
                                  <a:latin typeface="Cambria Math" panose="02040503050406030204" pitchFamily="18" charset="0"/>
                                </a:rPr>
                                <m:t>2</m:t>
                              </m:r>
                            </m:sup>
                          </m:sSubSup>
                          <m:r>
                            <a:rPr xmlns:a="http://schemas.openxmlformats.org/drawingml/2006/main" sz="1700" i="1">
                              <a:solidFill>
                                <a:srgbClr val="000000"/>
                              </a:solidFill>
                              <a:latin typeface="Cambria Math" panose="02040503050406030204" pitchFamily="18" charset="0"/>
                            </a:rPr>
                            <m:t>(</m:t>
                          </m:r>
                          <m:sSubSup>
                            <m:e>
                              <m:r>
                                <a:rPr xmlns:a="http://schemas.openxmlformats.org/drawingml/2006/main" sz="1700" i="1">
                                  <a:solidFill>
                                    <a:srgbClr val="000000"/>
                                  </a:solidFill>
                                  <a:latin typeface="Cambria Math" panose="02040503050406030204" pitchFamily="18" charset="0"/>
                                </a:rPr>
                                <m:t>τ</m:t>
                              </m:r>
                            </m:e>
                            <m:sub>
                              <m:r>
                                <a:rPr xmlns:a="http://schemas.openxmlformats.org/drawingml/2006/main" sz="1700" i="1">
                                  <a:solidFill>
                                    <a:srgbClr val="000000"/>
                                  </a:solidFill>
                                  <a:latin typeface="Cambria Math" panose="02040503050406030204" pitchFamily="18" charset="0"/>
                                </a:rPr>
                                <m:t>1</m:t>
                              </m:r>
                            </m:sub>
                            <m:sup>
                              <m:r>
                                <a:rPr xmlns:a="http://schemas.openxmlformats.org/drawingml/2006/main" sz="1700" i="1">
                                  <a:solidFill>
                                    <a:srgbClr val="000000"/>
                                  </a:solidFill>
                                  <a:latin typeface="Cambria Math" panose="02040503050406030204" pitchFamily="18" charset="0"/>
                                </a:rPr>
                                <m:t>b</m:t>
                              </m:r>
                            </m:sup>
                          </m:sSubSup>
                          <m:r>
                            <a:rPr xmlns:a="http://schemas.openxmlformats.org/drawingml/2006/main" sz="1700" i="1">
                              <a:solidFill>
                                <a:srgbClr val="000000"/>
                              </a:solidFill>
                              <a:latin typeface="Cambria Math" panose="02040503050406030204" pitchFamily="18" charset="0"/>
                            </a:rPr>
                            <m:t>)</m:t>
                          </m:r>
                        </m:num>
                        <m:den>
                          <m:sSup>
                            <m:e>
                              <m:r>
                                <a:rPr xmlns:a="http://schemas.openxmlformats.org/drawingml/2006/main" sz="1700" i="1">
                                  <a:solidFill>
                                    <a:srgbClr val="000000"/>
                                  </a:solidFill>
                                  <a:latin typeface="Cambria Math" panose="02040503050406030204" pitchFamily="18" charset="0"/>
                                </a:rPr>
                                <m:t>d</m:t>
                              </m:r>
                              <m:sSubSup>
                                <m:e>
                                  <m:r>
                                    <a:rPr xmlns:a="http://schemas.openxmlformats.org/drawingml/2006/main" sz="1700" i="1">
                                      <a:solidFill>
                                        <a:srgbClr val="000000"/>
                                      </a:solidFill>
                                      <a:latin typeface="Cambria Math" panose="02040503050406030204" pitchFamily="18" charset="0"/>
                                    </a:rPr>
                                    <m:t>τ</m:t>
                                  </m:r>
                                </m:e>
                                <m:sub>
                                  <m:r>
                                    <a:rPr xmlns:a="http://schemas.openxmlformats.org/drawingml/2006/main" sz="1700" i="1">
                                      <a:solidFill>
                                        <a:srgbClr val="000000"/>
                                      </a:solidFill>
                                      <a:latin typeface="Cambria Math" panose="02040503050406030204" pitchFamily="18" charset="0"/>
                                    </a:rPr>
                                    <m:t>1</m:t>
                                  </m:r>
                                </m:sub>
                                <m:sup>
                                  <m:r>
                                    <a:rPr xmlns:a="http://schemas.openxmlformats.org/drawingml/2006/main" sz="1700" i="1">
                                      <a:solidFill>
                                        <a:srgbClr val="000000"/>
                                      </a:solidFill>
                                      <a:latin typeface="Cambria Math" panose="02040503050406030204" pitchFamily="18" charset="0"/>
                                    </a:rPr>
                                    <m:t>b</m:t>
                                  </m:r>
                                </m:sup>
                              </m:sSubSup>
                            </m:e>
                            <m:sup>
                              <m:r>
                                <a:rPr xmlns:a="http://schemas.openxmlformats.org/drawingml/2006/main" sz="1700" i="1">
                                  <a:solidFill>
                                    <a:srgbClr val="000000"/>
                                  </a:solidFill>
                                  <a:latin typeface="Cambria Math" panose="02040503050406030204" pitchFamily="18" charset="0"/>
                                </a:rPr>
                                <m:t>2</m:t>
                              </m:r>
                            </m:sup>
                          </m:sSup>
                        </m:den>
                      </m:f>
                    </m:e>
                  </m:d>
                  <m:d>
                    <m:dPr>
                      <m:ctrlPr>
                        <a:rPr xmlns:a="http://schemas.openxmlformats.org/drawingml/2006/main" sz="1700" i="1">
                          <a:solidFill>
                            <a:srgbClr val="000000"/>
                          </a:solidFill>
                          <a:latin typeface="Cambria Math" panose="02040503050406030204" pitchFamily="18" charset="0"/>
                        </a:rPr>
                      </m:ctrlPr>
                      <m:begChr m:val="["/>
                      <m:endChr m:val="]"/>
                    </m:dPr>
                    <m:e>
                      <m:r>
                        <a:rPr xmlns:a="http://schemas.openxmlformats.org/drawingml/2006/main" sz="1700" i="1">
                          <a:solidFill>
                            <a:srgbClr val="000000"/>
                          </a:solidFill>
                          <a:latin typeface="Cambria Math" panose="02040503050406030204" pitchFamily="18" charset="0"/>
                        </a:rPr>
                        <m:t>1</m:t>
                      </m:r>
                      <m:r>
                        <a:rPr xmlns:a="http://schemas.openxmlformats.org/drawingml/2006/main" sz="1700" i="1">
                          <a:solidFill>
                            <a:srgbClr val="000000"/>
                          </a:solidFill>
                          <a:latin typeface="Cambria Math" panose="02040503050406030204" pitchFamily="18" charset="0"/>
                        </a:rPr>
                        <m:t>+</m:t>
                      </m:r>
                      <m:r>
                        <m:rPr>
                          <m:scr m:val="script"/>
                        </m:rPr>
                        <a:rPr xmlns:a="http://schemas.openxmlformats.org/drawingml/2006/main" sz="1700" i="1">
                          <a:solidFill>
                            <a:srgbClr val="000000"/>
                          </a:solidFill>
                          <a:latin typeface="Cambria Math" panose="02040503050406030204" pitchFamily="18" charset="0"/>
                        </a:rPr>
                        <m:t>O</m:t>
                      </m:r>
                      <m:r>
                        <a:rPr xmlns:a="http://schemas.openxmlformats.org/drawingml/2006/main" sz="1700" i="1">
                          <a:solidFill>
                            <a:srgbClr val="000000"/>
                          </a:solidFill>
                          <a:latin typeface="Cambria Math" panose="02040503050406030204" pitchFamily="18" charset="0"/>
                        </a:rPr>
                        <m:t>(</m:t>
                      </m:r>
                      <m:sSub>
                        <m:e>
                          <m:r>
                            <m:rPr>
                              <m:sty m:val="p"/>
                            </m:rPr>
                            <a:rPr xmlns:a="http://schemas.openxmlformats.org/drawingml/2006/main" sz="1700" i="1">
                              <a:solidFill>
                                <a:srgbClr val="000000"/>
                              </a:solidFill>
                              <a:latin typeface="Cambria Math" panose="02040503050406030204" pitchFamily="18" charset="0"/>
                            </a:rPr>
                            <m:t>Λ</m:t>
                          </m:r>
                        </m:e>
                        <m:sub>
                          <m:r>
                            <m:rPr>
                              <m:nor/>
                            </m:rPr>
                            <a:rPr xmlns:a="http://schemas.openxmlformats.org/drawingml/2006/main" sz="1700" i="1">
                              <a:solidFill>
                                <a:srgbClr val="000000"/>
                              </a:solidFill>
                              <a:latin typeface="Cambria Math" panose="02040503050406030204" pitchFamily="18" charset="0"/>
                            </a:rPr>
                            <m:t>QCD</m:t>
                          </m:r>
                        </m:sub>
                      </m:sSub>
                      <m:r>
                        <a:rPr xmlns:a="http://schemas.openxmlformats.org/drawingml/2006/main" sz="1700" i="1">
                          <a:solidFill>
                            <a:srgbClr val="000000"/>
                          </a:solidFill>
                          <a:latin typeface="Cambria Math" panose="02040503050406030204" pitchFamily="18" charset="0"/>
                        </a:rPr>
                        <m:t>/</m:t>
                      </m:r>
                      <m:r>
                        <a:rPr xmlns:a="http://schemas.openxmlformats.org/drawingml/2006/main" sz="1700" i="1">
                          <a:solidFill>
                            <a:srgbClr val="000000"/>
                          </a:solidFill>
                          <a:latin typeface="Cambria Math" panose="02040503050406030204" pitchFamily="18" charset="0"/>
                        </a:rPr>
                        <m:t>(</m:t>
                      </m:r>
                      <m:sSubSup>
                        <m:e>
                          <m:r>
                            <a:rPr xmlns:a="http://schemas.openxmlformats.org/drawingml/2006/main" sz="1700" i="1">
                              <a:solidFill>
                                <a:srgbClr val="000000"/>
                              </a:solidFill>
                              <a:latin typeface="Cambria Math" panose="02040503050406030204" pitchFamily="18" charset="0"/>
                            </a:rPr>
                            <m:t>τ</m:t>
                          </m:r>
                        </m:e>
                        <m:sub>
                          <m:r>
                            <a:rPr xmlns:a="http://schemas.openxmlformats.org/drawingml/2006/main" sz="1700" i="1">
                              <a:solidFill>
                                <a:srgbClr val="000000"/>
                              </a:solidFill>
                              <a:latin typeface="Cambria Math" panose="02040503050406030204" pitchFamily="18" charset="0"/>
                            </a:rPr>
                            <m:t>1</m:t>
                          </m:r>
                        </m:sub>
                        <m:sup>
                          <m:r>
                            <a:rPr xmlns:a="http://schemas.openxmlformats.org/drawingml/2006/main" sz="1700" i="1">
                              <a:solidFill>
                                <a:srgbClr val="000000"/>
                              </a:solidFill>
                              <a:latin typeface="Cambria Math" panose="02040503050406030204" pitchFamily="18" charset="0"/>
                            </a:rPr>
                            <m:t>b</m:t>
                          </m:r>
                        </m:sup>
                      </m:sSubSup>
                      <m:r>
                        <a:rPr xmlns:a="http://schemas.openxmlformats.org/drawingml/2006/main" sz="1700" i="1">
                          <a:solidFill>
                            <a:srgbClr val="000000"/>
                          </a:solidFill>
                          <a:latin typeface="Cambria Math" panose="02040503050406030204" pitchFamily="18" charset="0"/>
                        </a:rPr>
                        <m:t>Q</m:t>
                      </m:r>
                      <m:r>
                        <a:rPr xmlns:a="http://schemas.openxmlformats.org/drawingml/2006/main" sz="1700" i="1">
                          <a:solidFill>
                            <a:srgbClr val="000000"/>
                          </a:solidFill>
                          <a:latin typeface="Cambria Math" panose="02040503050406030204" pitchFamily="18" charset="0"/>
                        </a:rPr>
                        <m:t>)</m:t>
                      </m:r>
                      <m:r>
                        <a:rPr xmlns:a="http://schemas.openxmlformats.org/drawingml/2006/main" sz="1700" i="1">
                          <a:solidFill>
                            <a:srgbClr val="000000"/>
                          </a:solidFill>
                          <a:latin typeface="Cambria Math" panose="02040503050406030204" pitchFamily="18" charset="0"/>
                        </a:rPr>
                        <m:t>)</m:t>
                      </m:r>
                    </m:e>
                  </m:d>
                </m:oMath>
              </m:oMathPara>
            </a14:m>
            <a:endParaRPr sz="1700"/>
          </a:p>
        </p:txBody>
      </p:sp>
      <p:sp>
        <p:nvSpPr>
          <p:cNvPr id="719" name="Line"/>
          <p:cNvSpPr/>
          <p:nvPr/>
        </p:nvSpPr>
        <p:spPr>
          <a:xfrm>
            <a:off x="8295213" y="2386643"/>
            <a:ext cx="1" cy="487306"/>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20" name="Operator Product Expansion"/>
          <p:cNvSpPr txBox="1"/>
          <p:nvPr/>
        </p:nvSpPr>
        <p:spPr>
          <a:xfrm>
            <a:off x="8573872" y="2386643"/>
            <a:ext cx="384725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Operator Product Expansion</a:t>
            </a:r>
          </a:p>
        </p:txBody>
      </p:sp>
      <p:sp>
        <p:nvSpPr>
          <p:cNvPr id="721" name="First nontrivial extension of shape function"/>
          <p:cNvSpPr txBox="1"/>
          <p:nvPr/>
        </p:nvSpPr>
        <p:spPr>
          <a:xfrm>
            <a:off x="944850" y="6220399"/>
            <a:ext cx="561210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First nontrivial extension of shape function</a:t>
            </a:r>
          </a:p>
        </p:txBody>
      </p:sp>
      <p:pic>
        <p:nvPicPr>
          <p:cNvPr id="722" name="tau1b_with_c2_30GeV.pdf" descr="tau1b_with_c2_30GeV.pdf"/>
          <p:cNvPicPr>
            <a:picLocks noChangeAspect="1"/>
          </p:cNvPicPr>
          <p:nvPr/>
        </p:nvPicPr>
        <p:blipFill>
          <a:blip r:embed="rId5">
            <a:extLst/>
          </a:blip>
          <a:stretch>
            <a:fillRect/>
          </a:stretch>
        </p:blipFill>
        <p:spPr>
          <a:xfrm>
            <a:off x="7323025" y="5682329"/>
            <a:ext cx="5358265" cy="4087520"/>
          </a:xfrm>
          <a:prstGeom prst="rect">
            <a:avLst/>
          </a:prstGeom>
          <a:ln w="12700">
            <a:miter lim="400000"/>
          </a:ln>
        </p:spPr>
      </p:pic>
      <p:sp>
        <p:nvSpPr>
          <p:cNvPr id="723" name="Line"/>
          <p:cNvSpPr/>
          <p:nvPr/>
        </p:nvSpPr>
        <p:spPr>
          <a:xfrm>
            <a:off x="6464191" y="5693542"/>
            <a:ext cx="695762" cy="369926"/>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24" name="Implementing different higher-moment modify the   distributions in the peak region,"/>
          <p:cNvSpPr txBox="1"/>
          <p:nvPr/>
        </p:nvSpPr>
        <p:spPr>
          <a:xfrm>
            <a:off x="6695096" y="3957013"/>
            <a:ext cx="5458144" cy="16531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Implementing different higher-moment modify the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distributions in the peak region, </a:t>
            </a:r>
            <a14:m>
              <m:oMath>
                <m:sSub>
                  <m:e>
                    <m:r>
                      <a:rPr xmlns:a="http://schemas.openxmlformats.org/drawingml/2006/main" sz="2600" i="1">
                        <a:solidFill>
                          <a:srgbClr val="000000"/>
                        </a:solidFill>
                        <a:latin typeface="Cambria Math" panose="02040503050406030204" pitchFamily="18" charset="0"/>
                      </a:rPr>
                      <m:t>τ</m:t>
                    </m:r>
                  </m:e>
                  <m:sub>
                    <m:r>
                      <m:rPr>
                        <m:nor/>
                      </m:rPr>
                      <a:rPr xmlns:a="http://schemas.openxmlformats.org/drawingml/2006/main" sz="2600" i="1">
                        <a:solidFill>
                          <a:srgbClr val="000000"/>
                        </a:solidFill>
                        <a:latin typeface="Cambria Math" panose="02040503050406030204" pitchFamily="18" charset="0"/>
                      </a:rPr>
                      <m:t>merge</m:t>
                    </m:r>
                  </m:sub>
                </m:sSub>
                <m:r>
                  <a:rPr xmlns:a="http://schemas.openxmlformats.org/drawingml/2006/main" sz="2600" i="1">
                    <a:solidFill>
                      <a:srgbClr val="000000"/>
                    </a:solidFill>
                    <a:latin typeface="Cambria Math" panose="02040503050406030204" pitchFamily="18" charset="0"/>
                  </a:rPr>
                  <m:t>∼</m:t>
                </m:r>
                <m:f>
                  <m:fPr>
                    <m:ctrlPr>
                      <a:rPr xmlns:a="http://schemas.openxmlformats.org/drawingml/2006/main" sz="2600" i="1">
                        <a:solidFill>
                          <a:srgbClr val="000000"/>
                        </a:solidFill>
                        <a:latin typeface="Cambria Math" panose="02040503050406030204" pitchFamily="18" charset="0"/>
                      </a:rPr>
                    </m:ctrlPr>
                    <m:type m:val="bar"/>
                  </m:fPr>
                  <m:num>
                    <m:r>
                      <a:rPr xmlns:a="http://schemas.openxmlformats.org/drawingml/2006/main" sz="2600" i="1">
                        <a:solidFill>
                          <a:srgbClr val="000000"/>
                        </a:solidFill>
                        <a:latin typeface="Cambria Math" panose="02040503050406030204" pitchFamily="18" charset="0"/>
                      </a:rPr>
                      <m:t>3</m:t>
                    </m:r>
                    <m:r>
                      <m:rPr>
                        <m:nor/>
                      </m:rPr>
                      <a:rPr xmlns:a="http://schemas.openxmlformats.org/drawingml/2006/main" sz="2600" i="1">
                        <a:solidFill>
                          <a:srgbClr val="000000"/>
                        </a:solidFill>
                        <a:latin typeface="Cambria Math" panose="02040503050406030204" pitchFamily="18" charset="0"/>
                      </a:rPr>
                      <m:t>GeV</m:t>
                    </m:r>
                  </m:num>
                  <m:den>
                    <m:r>
                      <a:rPr xmlns:a="http://schemas.openxmlformats.org/drawingml/2006/main" sz="2600" i="1">
                        <a:solidFill>
                          <a:srgbClr val="000000"/>
                        </a:solidFill>
                        <a:latin typeface="Cambria Math" panose="02040503050406030204" pitchFamily="18" charset="0"/>
                      </a:rPr>
                      <m:t>Q</m:t>
                    </m:r>
                  </m:den>
                </m:f>
              </m:oMath>
            </a14: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28" name="Group"/>
          <p:cNvGrpSpPr/>
          <p:nvPr/>
        </p:nvGrpSpPr>
        <p:grpSpPr>
          <a:xfrm>
            <a:off x="876744" y="5495371"/>
            <a:ext cx="8973729" cy="2798965"/>
            <a:chOff x="0" y="0"/>
            <a:chExt cx="8973728" cy="2798963"/>
          </a:xfrm>
        </p:grpSpPr>
        <p:pic>
          <p:nvPicPr>
            <p:cNvPr id="726" name="Screenshot 2024-04-17 at 12.25.45 PM.png" descr="Screenshot 2024-04-17 at 12.25.45 PM.png"/>
            <p:cNvPicPr>
              <a:picLocks noChangeAspect="1"/>
            </p:cNvPicPr>
            <p:nvPr/>
          </p:nvPicPr>
          <p:blipFill>
            <a:blip r:embed="rId2">
              <a:extLst/>
            </a:blip>
            <a:stretch>
              <a:fillRect/>
            </a:stretch>
          </p:blipFill>
          <p:spPr>
            <a:xfrm>
              <a:off x="0" y="0"/>
              <a:ext cx="8880167" cy="2798964"/>
            </a:xfrm>
            <a:prstGeom prst="rect">
              <a:avLst/>
            </a:prstGeom>
            <a:ln w="12700" cap="flat">
              <a:noFill/>
              <a:miter lim="400000"/>
            </a:ln>
            <a:effectLst/>
          </p:spPr>
        </p:pic>
        <p:sp>
          <p:nvSpPr>
            <p:cNvPr id="727" name="Rectangle"/>
            <p:cNvSpPr/>
            <p:nvPr/>
          </p:nvSpPr>
          <p:spPr>
            <a:xfrm>
              <a:off x="8178799" y="2189749"/>
              <a:ext cx="794930" cy="4347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2400">
                  <a:solidFill>
                    <a:srgbClr val="FFFFFF"/>
                  </a:solidFill>
                  <a:latin typeface="+mn-lt"/>
                  <a:ea typeface="+mn-ea"/>
                  <a:cs typeface="+mn-cs"/>
                  <a:sym typeface="Helvetica Light"/>
                </a:defRPr>
              </a:pPr>
            </a:p>
          </p:txBody>
        </p:sp>
      </p:grpSp>
      <p:pic>
        <p:nvPicPr>
          <p:cNvPr id="729" name="Screenshot 2024-04-15 at 10.31.40 AM.png" descr="Screenshot 2024-04-15 at 10.31.40 AM.png"/>
          <p:cNvPicPr>
            <a:picLocks noChangeAspect="1"/>
          </p:cNvPicPr>
          <p:nvPr/>
        </p:nvPicPr>
        <p:blipFill>
          <a:blip r:embed="rId3">
            <a:extLst/>
          </a:blip>
          <a:stretch>
            <a:fillRect/>
          </a:stretch>
        </p:blipFill>
        <p:spPr>
          <a:xfrm>
            <a:off x="990483" y="1384787"/>
            <a:ext cx="9480409" cy="2725006"/>
          </a:xfrm>
          <a:prstGeom prst="rect">
            <a:avLst/>
          </a:prstGeom>
          <a:ln w="12700">
            <a:miter lim="400000"/>
          </a:ln>
        </p:spPr>
      </p:pic>
      <p:sp>
        <p:nvSpPr>
          <p:cNvPr id="730" name="SCET FT for  : Resummation"/>
          <p:cNvSpPr txBox="1"/>
          <p:nvPr>
            <p:ph type="title"/>
          </p:nvPr>
        </p:nvSpPr>
        <p:spPr>
          <a:xfrm>
            <a:off x="952500" y="58450"/>
            <a:ext cx="11099800" cy="1245130"/>
          </a:xfrm>
          <a:prstGeom prst="rect">
            <a:avLst/>
          </a:prstGeom>
        </p:spPr>
        <p:txBody>
          <a:bodyPr/>
          <a:lstStyle/>
          <a:p>
            <a:pPr>
              <a:defRPr sz="6500"/>
            </a:pPr>
            <a:r>
              <a:t>SCET FT for </a:t>
            </a: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r>
              <a:t>: Resummation</a:t>
            </a:r>
          </a:p>
        </p:txBody>
      </p:sp>
      <p:sp>
        <p:nvSpPr>
          <p:cNvPr id="731" name="arXiv:1911.10174 Henn, Korchemsky, Mistlberger"/>
          <p:cNvSpPr txBox="1"/>
          <p:nvPr/>
        </p:nvSpPr>
        <p:spPr>
          <a:xfrm>
            <a:off x="5355711" y="4288484"/>
            <a:ext cx="266323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solidFill>
                  <a:srgbClr val="419CFF"/>
                </a:solidFill>
              </a:defRPr>
            </a:pPr>
            <a:r>
              <a:t>arXiv:1911.10174</a:t>
            </a:r>
            <a:br/>
            <a:r>
              <a:t>Henn, Korchemsky, Mistlberger</a:t>
            </a:r>
          </a:p>
        </p:txBody>
      </p:sp>
      <p:sp>
        <p:nvSpPr>
          <p:cNvPr id="732" name="Line"/>
          <p:cNvSpPr/>
          <p:nvPr/>
        </p:nvSpPr>
        <p:spPr>
          <a:xfrm>
            <a:off x="2750622" y="3843762"/>
            <a:ext cx="1" cy="484723"/>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33" name="4-loop cusp anomalous dimension"/>
          <p:cNvSpPr txBox="1"/>
          <p:nvPr/>
        </p:nvSpPr>
        <p:spPr>
          <a:xfrm>
            <a:off x="841574" y="4246241"/>
            <a:ext cx="448597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4-loop cusp anomalous dimension</a:t>
            </a:r>
          </a:p>
        </p:txBody>
      </p:sp>
      <p:sp>
        <p:nvSpPr>
          <p:cNvPr id="734" name="Line"/>
          <p:cNvSpPr/>
          <p:nvPr/>
        </p:nvSpPr>
        <p:spPr>
          <a:xfrm>
            <a:off x="10144193" y="3283985"/>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35" name="arXiv:1407.6706…"/>
          <p:cNvSpPr txBox="1"/>
          <p:nvPr/>
        </p:nvSpPr>
        <p:spPr>
          <a:xfrm>
            <a:off x="10650216" y="3559748"/>
            <a:ext cx="19993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arXiv:1407.6706</a:t>
            </a:r>
          </a:p>
          <a:p>
            <a:pPr>
              <a:defRPr sz="2000">
                <a:solidFill>
                  <a:srgbClr val="419CFF"/>
                </a:solidFill>
              </a:defRPr>
            </a:pPr>
            <a:r>
              <a:t>Kang, Lee, Stewart</a:t>
            </a:r>
          </a:p>
        </p:txBody>
      </p:sp>
      <p:sp>
        <p:nvSpPr>
          <p:cNvPr id="736" name="Analytic 1-loop nonsingular"/>
          <p:cNvSpPr txBox="1"/>
          <p:nvPr/>
        </p:nvSpPr>
        <p:spPr>
          <a:xfrm>
            <a:off x="10652704" y="2941085"/>
            <a:ext cx="231784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Analytic 1-loop nonsingular</a:t>
            </a:r>
          </a:p>
        </p:txBody>
      </p:sp>
      <p:sp>
        <p:nvSpPr>
          <p:cNvPr id="737" name="Line"/>
          <p:cNvSpPr/>
          <p:nvPr/>
        </p:nvSpPr>
        <p:spPr>
          <a:xfrm>
            <a:off x="9465488" y="3893368"/>
            <a:ext cx="1" cy="38551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38" name="Numerical 2-loop (NLOJET++)"/>
          <p:cNvSpPr txBox="1"/>
          <p:nvPr/>
        </p:nvSpPr>
        <p:spPr>
          <a:xfrm>
            <a:off x="8751178" y="4237684"/>
            <a:ext cx="231784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FF2600"/>
                </a:solidFill>
              </a:defRPr>
            </a:lvl1pPr>
          </a:lstStyle>
          <a:p>
            <a:pPr/>
            <a:r>
              <a:t>Numerical 2-loop (NLOJET++)</a:t>
            </a:r>
          </a:p>
        </p:txBody>
      </p:sp>
      <p:sp>
        <p:nvSpPr>
          <p:cNvPr id="739" name="The resulting FT for the cumulant singular distributions after resummation:"/>
          <p:cNvSpPr txBox="1"/>
          <p:nvPr/>
        </p:nvSpPr>
        <p:spPr>
          <a:xfrm>
            <a:off x="519374" y="5004692"/>
            <a:ext cx="11966052" cy="555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The resulting FT for the cumulant singular distributions after resummation:</a:t>
            </a:r>
          </a:p>
        </p:txBody>
      </p:sp>
      <p:sp>
        <p:nvSpPr>
          <p:cNvPr id="740" name="Line"/>
          <p:cNvSpPr/>
          <p:nvPr/>
        </p:nvSpPr>
        <p:spPr>
          <a:xfrm>
            <a:off x="6881662" y="5804107"/>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41" name="Log resummation"/>
          <p:cNvSpPr txBox="1"/>
          <p:nvPr/>
        </p:nvSpPr>
        <p:spPr>
          <a:xfrm>
            <a:off x="7468963" y="5573904"/>
            <a:ext cx="1977877"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Log resummation </a:t>
            </a:r>
          </a:p>
        </p:txBody>
      </p:sp>
      <p:sp>
        <p:nvSpPr>
          <p:cNvPr id="742" name="Line"/>
          <p:cNvSpPr/>
          <p:nvPr/>
        </p:nvSpPr>
        <p:spPr>
          <a:xfrm>
            <a:off x="6898704" y="6424507"/>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43" name="Lepton parts and PDFs"/>
          <p:cNvSpPr txBox="1"/>
          <p:nvPr/>
        </p:nvSpPr>
        <p:spPr>
          <a:xfrm>
            <a:off x="7486005" y="6194304"/>
            <a:ext cx="254664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Lepton parts and PDFs </a:t>
            </a:r>
          </a:p>
        </p:txBody>
      </p:sp>
      <p:sp>
        <p:nvSpPr>
          <p:cNvPr id="744" name="Line"/>
          <p:cNvSpPr/>
          <p:nvPr/>
        </p:nvSpPr>
        <p:spPr>
          <a:xfrm>
            <a:off x="9872784" y="7240198"/>
            <a:ext cx="487859"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45" name="Fixed-order functions…"/>
          <p:cNvSpPr txBox="1"/>
          <p:nvPr/>
        </p:nvSpPr>
        <p:spPr>
          <a:xfrm>
            <a:off x="10425716" y="6607959"/>
            <a:ext cx="2423373"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t>Fixed-order functions</a:t>
            </a:r>
          </a:p>
          <a:p>
            <a:pPr>
              <a:defRPr sz="2000"/>
            </a:pPr>
            <a:r>
              <a:t>(Coefficients of plus distributions)</a:t>
            </a:r>
          </a:p>
        </p:txBody>
      </p:sp>
      <p:sp>
        <p:nvSpPr>
          <p:cNvPr id="746" name="Line"/>
          <p:cNvSpPr/>
          <p:nvPr/>
        </p:nvSpPr>
        <p:spPr>
          <a:xfrm>
            <a:off x="6662129" y="7916009"/>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47" name="Convolutions of plus distributions (momentum space formulation)"/>
          <p:cNvSpPr txBox="1"/>
          <p:nvPr/>
        </p:nvSpPr>
        <p:spPr>
          <a:xfrm>
            <a:off x="7259277" y="7586333"/>
            <a:ext cx="359725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Convolutions of plus distributions</a:t>
            </a:r>
            <a:br/>
            <a:r>
              <a:t>(momentum space formulation)</a:t>
            </a:r>
          </a:p>
        </p:txBody>
      </p:sp>
      <p:sp>
        <p:nvSpPr>
          <p:cNvPr id="748" name="are the functions of the scales   and the   (arbitrary scale, usually set to be  )"/>
          <p:cNvSpPr txBox="1"/>
          <p:nvPr/>
        </p:nvSpPr>
        <p:spPr>
          <a:xfrm>
            <a:off x="923938" y="8372315"/>
            <a:ext cx="11501814" cy="938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14:m>
              <m:oMath>
                <m:r>
                  <m:rPr>
                    <m:scr m:val="script"/>
                  </m:rPr>
                  <a:rPr xmlns:a="http://schemas.openxmlformats.org/drawingml/2006/main" sz="2300" i="1">
                    <a:solidFill>
                      <a:srgbClr val="000000"/>
                    </a:solidFill>
                    <a:latin typeface="Cambria Math" panose="02040503050406030204" pitchFamily="18" charset="0"/>
                  </a:rPr>
                  <m:t>K</m:t>
                </m:r>
                <m:r>
                  <m:rPr>
                    <m:nor/>
                  </m:rPr>
                  <a:rPr xmlns:a="http://schemas.openxmlformats.org/drawingml/2006/main" sz="2300" i="1">
                    <a:solidFill>
                      <a:srgbClr val="000000"/>
                    </a:solidFill>
                    <a:latin typeface="Cambria Math" panose="02040503050406030204" pitchFamily="18" charset="0"/>
                  </a:rPr>
                  <m:t>and</m:t>
                </m:r>
                <m:r>
                  <m:rPr>
                    <m:sty m:val="p"/>
                  </m:rPr>
                  <a:rPr xmlns:a="http://schemas.openxmlformats.org/drawingml/2006/main" sz="2300" i="1">
                    <a:solidFill>
                      <a:srgbClr val="000000"/>
                    </a:solidFill>
                    <a:latin typeface="Cambria Math" panose="02040503050406030204" pitchFamily="18" charset="0"/>
                  </a:rPr>
                  <m:t>Ω</m:t>
                </m:r>
              </m:oMath>
            </a14:m>
            <a:r>
              <a:t> are the functions of the scales </a:t>
            </a:r>
            <a14:m>
              <m:oMath>
                <m:sSub>
                  <m:e>
                    <m:r>
                      <a:rPr xmlns:a="http://schemas.openxmlformats.org/drawingml/2006/main" sz="2300" i="1">
                        <a:solidFill>
                          <a:srgbClr val="000000"/>
                        </a:solidFill>
                        <a:latin typeface="Cambria Math" panose="02040503050406030204" pitchFamily="18" charset="0"/>
                      </a:rPr>
                      <m:t>μ</m:t>
                    </m:r>
                  </m:e>
                  <m:sub>
                    <m:r>
                      <a:rPr xmlns:a="http://schemas.openxmlformats.org/drawingml/2006/main" sz="2300" i="1">
                        <a:solidFill>
                          <a:srgbClr val="000000"/>
                        </a:solidFill>
                        <a:latin typeface="Cambria Math" panose="02040503050406030204" pitchFamily="18" charset="0"/>
                      </a:rPr>
                      <m:t>H</m:t>
                    </m:r>
                    <m:r>
                      <a:rPr xmlns:a="http://schemas.openxmlformats.org/drawingml/2006/main" sz="2300" i="1">
                        <a:solidFill>
                          <a:srgbClr val="000000"/>
                        </a:solidFill>
                        <a:latin typeface="Cambria Math" panose="02040503050406030204" pitchFamily="18" charset="0"/>
                      </a:rPr>
                      <m:t>,</m:t>
                    </m:r>
                    <m:r>
                      <a:rPr xmlns:a="http://schemas.openxmlformats.org/drawingml/2006/main" sz="2300" i="1">
                        <a:solidFill>
                          <a:srgbClr val="000000"/>
                        </a:solidFill>
                        <a:latin typeface="Cambria Math" panose="02040503050406030204" pitchFamily="18" charset="0"/>
                      </a:rPr>
                      <m:t>B</m:t>
                    </m:r>
                    <m:r>
                      <a:rPr xmlns:a="http://schemas.openxmlformats.org/drawingml/2006/main" sz="2300" i="1">
                        <a:solidFill>
                          <a:srgbClr val="000000"/>
                        </a:solidFill>
                        <a:latin typeface="Cambria Math" panose="02040503050406030204" pitchFamily="18" charset="0"/>
                      </a:rPr>
                      <m:t>,</m:t>
                    </m:r>
                    <m:r>
                      <a:rPr xmlns:a="http://schemas.openxmlformats.org/drawingml/2006/main" sz="2300" i="1">
                        <a:solidFill>
                          <a:srgbClr val="000000"/>
                        </a:solidFill>
                        <a:latin typeface="Cambria Math" panose="02040503050406030204" pitchFamily="18" charset="0"/>
                      </a:rPr>
                      <m:t>J</m:t>
                    </m:r>
                    <m:r>
                      <a:rPr xmlns:a="http://schemas.openxmlformats.org/drawingml/2006/main" sz="2300" i="1">
                        <a:solidFill>
                          <a:srgbClr val="000000"/>
                        </a:solidFill>
                        <a:latin typeface="Cambria Math" panose="02040503050406030204" pitchFamily="18" charset="0"/>
                      </a:rPr>
                      <m:t>,</m:t>
                    </m:r>
                    <m:r>
                      <a:rPr xmlns:a="http://schemas.openxmlformats.org/drawingml/2006/main" sz="2300" i="1">
                        <a:solidFill>
                          <a:srgbClr val="000000"/>
                        </a:solidFill>
                        <a:latin typeface="Cambria Math" panose="02040503050406030204" pitchFamily="18" charset="0"/>
                      </a:rPr>
                      <m:t>S</m:t>
                    </m:r>
                  </m:sub>
                </m:sSub>
              </m:oMath>
            </a14:m>
            <a:r>
              <a:t> and the </a:t>
            </a:r>
            <a14:m>
              <m:oMath>
                <m:sSub>
                  <m:e>
                    <m:r>
                      <a:rPr xmlns:a="http://schemas.openxmlformats.org/drawingml/2006/main" sz="2300" i="1">
                        <a:solidFill>
                          <a:srgbClr val="000000"/>
                        </a:solidFill>
                        <a:latin typeface="Cambria Math" panose="02040503050406030204" pitchFamily="18" charset="0"/>
                      </a:rPr>
                      <m:t>μ</m:t>
                    </m:r>
                  </m:e>
                  <m:sub>
                    <m:r>
                      <m:rPr>
                        <m:nor/>
                      </m:rPr>
                      <a:rPr xmlns:a="http://schemas.openxmlformats.org/drawingml/2006/main" sz="2300" i="1">
                        <a:solidFill>
                          <a:srgbClr val="000000"/>
                        </a:solidFill>
                        <a:latin typeface="Cambria Math" panose="02040503050406030204" pitchFamily="18" charset="0"/>
                      </a:rPr>
                      <m:t>goal</m:t>
                    </m:r>
                  </m:sub>
                </m:sSub>
              </m:oMath>
            </a14:m>
            <a:r>
              <a:t> (arbitrary scale, usually set to be </a:t>
            </a:r>
            <a14:m>
              <m:oMath>
                <m:sSub>
                  <m:e>
                    <m:r>
                      <a:rPr xmlns:a="http://schemas.openxmlformats.org/drawingml/2006/main" sz="2300" i="1">
                        <a:solidFill>
                          <a:srgbClr val="000000"/>
                        </a:solidFill>
                        <a:latin typeface="Cambria Math" panose="02040503050406030204" pitchFamily="18" charset="0"/>
                      </a:rPr>
                      <m:t>μ</m:t>
                    </m:r>
                  </m:e>
                  <m:sub>
                    <m:r>
                      <m:rPr>
                        <m:nor/>
                      </m:rPr>
                      <a:rPr xmlns:a="http://schemas.openxmlformats.org/drawingml/2006/main" sz="2300" i="1">
                        <a:solidFill>
                          <a:srgbClr val="000000"/>
                        </a:solidFill>
                        <a:latin typeface="Cambria Math" panose="02040503050406030204" pitchFamily="18" charset="0"/>
                      </a:rPr>
                      <m:t>goal</m:t>
                    </m:r>
                  </m:sub>
                </m:sSub>
                <m:r>
                  <a:rPr xmlns:a="http://schemas.openxmlformats.org/drawingml/2006/main" sz="2300" i="1">
                    <a:solidFill>
                      <a:srgbClr val="000000"/>
                    </a:solidFill>
                    <a:latin typeface="Cambria Math" panose="02040503050406030204" pitchFamily="18" charset="0"/>
                  </a:rPr>
                  <m:t>∼</m:t>
                </m:r>
                <m:sSub>
                  <m:e>
                    <m:r>
                      <a:rPr xmlns:a="http://schemas.openxmlformats.org/drawingml/2006/main" sz="2300" i="1">
                        <a:solidFill>
                          <a:srgbClr val="000000"/>
                        </a:solidFill>
                        <a:latin typeface="Cambria Math" panose="02040503050406030204" pitchFamily="18" charset="0"/>
                      </a:rPr>
                      <m:t>μ</m:t>
                    </m:r>
                  </m:e>
                  <m:sub>
                    <m:r>
                      <a:rPr xmlns:a="http://schemas.openxmlformats.org/drawingml/2006/main" sz="2300" i="1">
                        <a:solidFill>
                          <a:srgbClr val="000000"/>
                        </a:solidFill>
                        <a:latin typeface="Cambria Math" panose="02040503050406030204" pitchFamily="18" charset="0"/>
                      </a:rPr>
                      <m:t>J</m:t>
                    </m:r>
                    <m:r>
                      <a:rPr xmlns:a="http://schemas.openxmlformats.org/drawingml/2006/main" sz="2300" i="1">
                        <a:solidFill>
                          <a:srgbClr val="000000"/>
                        </a:solidFill>
                        <a:latin typeface="Cambria Math" panose="02040503050406030204" pitchFamily="18" charset="0"/>
                      </a:rPr>
                      <m:t>,</m:t>
                    </m:r>
                    <m:r>
                      <a:rPr xmlns:a="http://schemas.openxmlformats.org/drawingml/2006/main" sz="2300" i="1">
                        <a:solidFill>
                          <a:srgbClr val="000000"/>
                        </a:solidFill>
                        <a:latin typeface="Cambria Math" panose="02040503050406030204" pitchFamily="18" charset="0"/>
                      </a:rPr>
                      <m:t>B</m:t>
                    </m:r>
                  </m:sub>
                </m:sSub>
              </m:oMath>
            </a14:m>
            <a:r>
              <a:t>)</a:t>
            </a:r>
          </a:p>
        </p:txBody>
      </p:sp>
      <p:sp>
        <p:nvSpPr>
          <p:cNvPr id="749"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Peaks as"/>
          <p:cNvSpPr txBox="1"/>
          <p:nvPr>
            <p:ph type="title"/>
          </p:nvPr>
        </p:nvSpPr>
        <p:spPr>
          <a:xfrm>
            <a:off x="952500" y="58450"/>
            <a:ext cx="11099800" cy="1245130"/>
          </a:xfrm>
          <a:prstGeom prst="rect">
            <a:avLst/>
          </a:prstGeom>
        </p:spPr>
        <p:txBody>
          <a:bodyPr/>
          <a:lstStyle/>
          <a:p>
            <a:pPr defTabSz="519937">
              <a:defRPr sz="7119"/>
            </a:pPr>
            <a:r>
              <a:t>Peaks as </a:t>
            </a:r>
            <a14:m>
              <m:oMath>
                <m:sSubSup>
                  <m:e>
                    <m:r>
                      <a:rPr xmlns:a="http://schemas.openxmlformats.org/drawingml/2006/main" sz="7150" i="1">
                        <a:solidFill>
                          <a:srgbClr val="000000"/>
                        </a:solidFill>
                        <a:latin typeface="Cambria Math" panose="02040503050406030204" pitchFamily="18" charset="0"/>
                      </a:rPr>
                      <m:t>τ</m:t>
                    </m:r>
                  </m:e>
                  <m:sub>
                    <m:r>
                      <a:rPr xmlns:a="http://schemas.openxmlformats.org/drawingml/2006/main" sz="7150" i="1">
                        <a:solidFill>
                          <a:srgbClr val="000000"/>
                        </a:solidFill>
                        <a:latin typeface="Cambria Math" panose="02040503050406030204" pitchFamily="18" charset="0"/>
                      </a:rPr>
                      <m:t>1</m:t>
                    </m:r>
                  </m:sub>
                  <m:sup>
                    <m:r>
                      <a:rPr xmlns:a="http://schemas.openxmlformats.org/drawingml/2006/main" sz="7150" i="1">
                        <a:solidFill>
                          <a:srgbClr val="000000"/>
                        </a:solidFill>
                        <a:latin typeface="Cambria Math" panose="02040503050406030204" pitchFamily="18" charset="0"/>
                      </a:rPr>
                      <m:t>b</m:t>
                    </m:r>
                  </m:sup>
                </m:sSubSup>
                <m:r>
                  <a:rPr xmlns:a="http://schemas.openxmlformats.org/drawingml/2006/main" sz="7150" i="1">
                    <a:solidFill>
                      <a:srgbClr val="000000"/>
                    </a:solidFill>
                    <a:latin typeface="Cambria Math" panose="02040503050406030204" pitchFamily="18" charset="0"/>
                  </a:rPr>
                  <m:t>→</m:t>
                </m:r>
                <m:r>
                  <a:rPr xmlns:a="http://schemas.openxmlformats.org/drawingml/2006/main" sz="7150" i="1">
                    <a:solidFill>
                      <a:srgbClr val="000000"/>
                    </a:solidFill>
                    <a:latin typeface="Cambria Math" panose="02040503050406030204" pitchFamily="18" charset="0"/>
                  </a:rPr>
                  <m:t>1</m:t>
                </m:r>
              </m:oMath>
            </a14:m>
            <a:endParaRPr sz="8000"/>
          </a:p>
        </p:txBody>
      </p:sp>
      <p:sp>
        <p:nvSpPr>
          <p:cNvPr id="75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3" name="Events with   provide a quantitative measure of gapped events, where the jet hemisphere is nearly empty."/>
          <p:cNvSpPr txBox="1"/>
          <p:nvPr/>
        </p:nvSpPr>
        <p:spPr>
          <a:xfrm>
            <a:off x="226812" y="8340923"/>
            <a:ext cx="7183642" cy="1429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Events with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r>
              <a:t> provide a quantitative measure of gapped events, where the jet hemisphere is nearly empty. </a:t>
            </a:r>
          </a:p>
        </p:txBody>
      </p:sp>
      <p:pic>
        <p:nvPicPr>
          <p:cNvPr id="754" name="Screenshot 2024-11-18 at 2.25.11 PM.png" descr="Screenshot 2024-11-18 at 2.25.11 PM.png"/>
          <p:cNvPicPr>
            <a:picLocks noChangeAspect="1"/>
          </p:cNvPicPr>
          <p:nvPr/>
        </p:nvPicPr>
        <p:blipFill>
          <a:blip r:embed="rId2">
            <a:extLst/>
          </a:blip>
          <a:stretch>
            <a:fillRect/>
          </a:stretch>
        </p:blipFill>
        <p:spPr>
          <a:xfrm>
            <a:off x="1445800" y="1823718"/>
            <a:ext cx="3913762" cy="3996781"/>
          </a:xfrm>
          <a:prstGeom prst="rect">
            <a:avLst/>
          </a:prstGeom>
          <a:ln w="12700">
            <a:miter lim="400000"/>
          </a:ln>
        </p:spPr>
      </p:pic>
      <p:sp>
        <p:nvSpPr>
          <p:cNvPr id="755" name="In Breit frame, the separation of the   is always  , regardless of   and  ."/>
          <p:cNvSpPr txBox="1"/>
          <p:nvPr/>
        </p:nvSpPr>
        <p:spPr>
          <a:xfrm>
            <a:off x="612268" y="6340637"/>
            <a:ext cx="5580827" cy="9077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In Breit frame, the separation of the </a:t>
            </a:r>
            <a14:m>
              <m:oMath>
                <m:sSub>
                  <m:e>
                    <m:r>
                      <m:rPr>
                        <m:scr m:val="script"/>
                      </m:rPr>
                      <a:rPr xmlns:a="http://schemas.openxmlformats.org/drawingml/2006/main" sz="2600" i="1">
                        <a:solidFill>
                          <a:srgbClr val="000000"/>
                        </a:solidFill>
                        <a:latin typeface="Cambria Math" panose="02040503050406030204" pitchFamily="18" charset="0"/>
                      </a:rPr>
                      <m:t>H</m:t>
                    </m:r>
                  </m:e>
                  <m:sub>
                    <m:r>
                      <a:rPr xmlns:a="http://schemas.openxmlformats.org/drawingml/2006/main" sz="2600" i="1">
                        <a:solidFill>
                          <a:srgbClr val="000000"/>
                        </a:solidFill>
                        <a:latin typeface="Cambria Math" panose="02040503050406030204" pitchFamily="18" charset="0"/>
                      </a:rPr>
                      <m:t>B</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J</m:t>
                    </m:r>
                  </m:sub>
                </m:sSub>
              </m:oMath>
            </a14:m>
            <a:r>
              <a:t> is always </a:t>
            </a:r>
            <a14:m>
              <m:oMath>
                <m:r>
                  <a:rPr xmlns:a="http://schemas.openxmlformats.org/drawingml/2006/main" sz="2600" i="1">
                    <a:solidFill>
                      <a:srgbClr val="000000"/>
                    </a:solidFill>
                    <a:latin typeface="Cambria Math" panose="02040503050406030204" pitchFamily="18" charset="0"/>
                  </a:rPr>
                  <m:t>z</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0</m:t>
                </m:r>
              </m:oMath>
            </a14:m>
            <a:r>
              <a:t>, regardless of </a:t>
            </a:r>
            <a14:m>
              <m:oMath>
                <m:r>
                  <a:rPr xmlns:a="http://schemas.openxmlformats.org/drawingml/2006/main" sz="2600" i="1">
                    <a:solidFill>
                      <a:srgbClr val="000000"/>
                    </a:solidFill>
                    <a:latin typeface="Cambria Math" panose="02040503050406030204" pitchFamily="18" charset="0"/>
                  </a:rPr>
                  <m:t>x</m:t>
                </m:r>
              </m:oMath>
            </a14:m>
            <a:r>
              <a:t> and </a:t>
            </a:r>
            <a14:m>
              <m:oMath>
                <m:r>
                  <a:rPr xmlns:a="http://schemas.openxmlformats.org/drawingml/2006/main" sz="2600" i="1">
                    <a:solidFill>
                      <a:srgbClr val="000000"/>
                    </a:solidFill>
                    <a:latin typeface="Cambria Math" panose="02040503050406030204" pitchFamily="18" charset="0"/>
                  </a:rPr>
                  <m:t>Q</m:t>
                </m:r>
              </m:oMath>
            </a14:m>
            <a:r>
              <a:t>.</a:t>
            </a:r>
          </a:p>
        </p:txBody>
      </p:sp>
      <p:sp>
        <p:nvSpPr>
          <p:cNvPr id="756" name="However, in the CM frame, the   takes on cone-like shape, with its opening angle varying based on  ."/>
          <p:cNvSpPr txBox="1"/>
          <p:nvPr/>
        </p:nvSpPr>
        <p:spPr>
          <a:xfrm>
            <a:off x="228559" y="7351412"/>
            <a:ext cx="7722770" cy="1014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However, in the CM frame, the </a:t>
            </a:r>
            <a14:m>
              <m:oMath>
                <m:sSub>
                  <m:e>
                    <m:r>
                      <m:rPr>
                        <m:scr m:val="script"/>
                      </m:rPr>
                      <a:rPr xmlns:a="http://schemas.openxmlformats.org/drawingml/2006/main" sz="2600" i="1">
                        <a:solidFill>
                          <a:srgbClr val="000000"/>
                        </a:solidFill>
                        <a:latin typeface="Cambria Math" panose="02040503050406030204" pitchFamily="18" charset="0"/>
                      </a:rPr>
                      <m:t>H</m:t>
                    </m:r>
                  </m:e>
                  <m:sub>
                    <m:r>
                      <a:rPr xmlns:a="http://schemas.openxmlformats.org/drawingml/2006/main" sz="2600" i="1">
                        <a:solidFill>
                          <a:srgbClr val="000000"/>
                        </a:solidFill>
                        <a:latin typeface="Cambria Math" panose="02040503050406030204" pitchFamily="18" charset="0"/>
                      </a:rPr>
                      <m:t>J</m:t>
                    </m:r>
                  </m:sub>
                </m:sSub>
              </m:oMath>
            </a14:m>
            <a:r>
              <a:t> takes on cone-like shape, with its opening angle varying based on </a:t>
            </a:r>
            <a14:m>
              <m:oMath>
                <m:r>
                  <a:rPr xmlns:a="http://schemas.openxmlformats.org/drawingml/2006/main" sz="2600" i="1">
                    <a:solidFill>
                      <a:srgbClr val="000000"/>
                    </a:solidFill>
                    <a:latin typeface="Cambria Math" panose="02040503050406030204" pitchFamily="18" charset="0"/>
                  </a:rPr>
                  <m:t>x</m:t>
                </m:r>
              </m:oMath>
            </a14:m>
            <a:r>
              <a:t>.</a:t>
            </a:r>
          </a:p>
        </p:txBody>
      </p:sp>
      <p:pic>
        <p:nvPicPr>
          <p:cNvPr id="757" name="Screenshot 2024-11-18 at 2.27.54 PM.png" descr="Screenshot 2024-11-18 at 2.27.54 PM.png"/>
          <p:cNvPicPr>
            <a:picLocks noChangeAspect="1"/>
          </p:cNvPicPr>
          <p:nvPr/>
        </p:nvPicPr>
        <p:blipFill>
          <a:blip r:embed="rId3">
            <a:extLst/>
          </a:blip>
          <a:stretch>
            <a:fillRect/>
          </a:stretch>
        </p:blipFill>
        <p:spPr>
          <a:xfrm>
            <a:off x="7944206" y="1780953"/>
            <a:ext cx="3885424" cy="3843306"/>
          </a:xfrm>
          <a:prstGeom prst="rect">
            <a:avLst/>
          </a:prstGeom>
          <a:ln w="12700">
            <a:miter lim="400000"/>
          </a:ln>
        </p:spPr>
      </p:pic>
      <p:pic>
        <p:nvPicPr>
          <p:cNvPr id="758" name="Screenshot 2024-11-18 at 2.28.05 PM.png" descr="Screenshot 2024-11-18 at 2.28.05 PM.png"/>
          <p:cNvPicPr>
            <a:picLocks noChangeAspect="1"/>
          </p:cNvPicPr>
          <p:nvPr/>
        </p:nvPicPr>
        <p:blipFill>
          <a:blip r:embed="rId4">
            <a:extLst/>
          </a:blip>
          <a:stretch>
            <a:fillRect/>
          </a:stretch>
        </p:blipFill>
        <p:spPr>
          <a:xfrm>
            <a:off x="7944206" y="5900715"/>
            <a:ext cx="3885424" cy="3811717"/>
          </a:xfrm>
          <a:prstGeom prst="rect">
            <a:avLst/>
          </a:prstGeom>
          <a:ln w="12700">
            <a:miter lim="400000"/>
          </a:ln>
        </p:spPr>
      </p:pic>
      <p:sp>
        <p:nvSpPr>
          <p:cNvPr id="759" name="Breit frame"/>
          <p:cNvSpPr txBox="1"/>
          <p:nvPr/>
        </p:nvSpPr>
        <p:spPr>
          <a:xfrm>
            <a:off x="612268" y="1457307"/>
            <a:ext cx="156553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Breit frame</a:t>
            </a:r>
          </a:p>
        </p:txBody>
      </p:sp>
      <p:sp>
        <p:nvSpPr>
          <p:cNvPr id="760" name="CM frame"/>
          <p:cNvSpPr txBox="1"/>
          <p:nvPr/>
        </p:nvSpPr>
        <p:spPr>
          <a:xfrm>
            <a:off x="5869119" y="4327108"/>
            <a:ext cx="141267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CM frame</a:t>
            </a:r>
          </a:p>
        </p:txBody>
      </p:sp>
      <p:sp>
        <p:nvSpPr>
          <p:cNvPr id="761" name="Text"/>
          <p:cNvSpPr txBox="1"/>
          <p:nvPr/>
        </p:nvSpPr>
        <p:spPr>
          <a:xfrm>
            <a:off x="9726587" y="2017435"/>
            <a:ext cx="1269466" cy="4847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left"/>
                </m:oMathParaPr>
                <m:oMath>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0.05</m:t>
                  </m:r>
                </m:oMath>
              </m:oMathPara>
            </a14:m>
          </a:p>
        </p:txBody>
      </p:sp>
      <p:sp>
        <p:nvSpPr>
          <p:cNvPr id="762" name="Text"/>
          <p:cNvSpPr txBox="1"/>
          <p:nvPr/>
        </p:nvSpPr>
        <p:spPr>
          <a:xfrm>
            <a:off x="9809988" y="6101632"/>
            <a:ext cx="1102664"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left"/>
                </m:oMathParaPr>
                <m:oMath>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0.2</m:t>
                  </m:r>
                </m:oMath>
              </m:oMathPara>
            </a14:m>
          </a:p>
        </p:txBody>
      </p:sp>
      <p:sp>
        <p:nvSpPr>
          <p:cNvPr id="763" name="Equation"/>
          <p:cNvSpPr txBox="1"/>
          <p:nvPr/>
        </p:nvSpPr>
        <p:spPr>
          <a:xfrm>
            <a:off x="8605202" y="3231541"/>
            <a:ext cx="287628" cy="18544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m:t>
                      </m:r>
                    </m:sup>
                  </m:sSup>
                </m:oMath>
              </m:oMathPara>
            </a14:m>
            <a:endParaRPr sz="2500"/>
          </a:p>
        </p:txBody>
      </p:sp>
      <p:sp>
        <p:nvSpPr>
          <p:cNvPr id="764" name="Equation"/>
          <p:cNvSpPr txBox="1"/>
          <p:nvPr/>
        </p:nvSpPr>
        <p:spPr>
          <a:xfrm>
            <a:off x="9919438" y="3863397"/>
            <a:ext cx="287628" cy="18544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m:t>
                      </m:r>
                    </m:sup>
                  </m:sSup>
                </m:oMath>
              </m:oMathPara>
            </a14:m>
            <a:endParaRPr sz="2500"/>
          </a:p>
        </p:txBody>
      </p:sp>
      <p:sp>
        <p:nvSpPr>
          <p:cNvPr id="765" name="Equation"/>
          <p:cNvSpPr txBox="1"/>
          <p:nvPr/>
        </p:nvSpPr>
        <p:spPr>
          <a:xfrm>
            <a:off x="8640876" y="7397925"/>
            <a:ext cx="287627" cy="18544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m:t>
                      </m:r>
                    </m:sup>
                  </m:sSup>
                </m:oMath>
              </m:oMathPara>
            </a14:m>
            <a:endParaRPr sz="2500"/>
          </a:p>
        </p:txBody>
      </p:sp>
      <p:sp>
        <p:nvSpPr>
          <p:cNvPr id="766" name="Equation"/>
          <p:cNvSpPr txBox="1"/>
          <p:nvPr/>
        </p:nvSpPr>
        <p:spPr>
          <a:xfrm>
            <a:off x="10674247" y="8221138"/>
            <a:ext cx="287628" cy="18544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m:t>
                      </m:r>
                    </m:sup>
                  </m:sSup>
                </m:oMath>
              </m:oMathPara>
            </a14:m>
            <a:endParaRPr sz="2500"/>
          </a:p>
        </p:txBody>
      </p:sp>
      <p:sp>
        <p:nvSpPr>
          <p:cNvPr id="767" name="Equation"/>
          <p:cNvSpPr txBox="1"/>
          <p:nvPr/>
        </p:nvSpPr>
        <p:spPr>
          <a:xfrm>
            <a:off x="11306735" y="3270847"/>
            <a:ext cx="261621" cy="28003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500" i="1">
                          <a:solidFill>
                            <a:srgbClr val="000000"/>
                          </a:solidFill>
                          <a:latin typeface="Cambria Math" panose="02040503050406030204" pitchFamily="18" charset="0"/>
                        </a:rPr>
                        <m:t>γ</m:t>
                      </m:r>
                    </m:e>
                    <m:sup>
                      <m:r>
                        <a:rPr xmlns:a="http://schemas.openxmlformats.org/drawingml/2006/main" sz="2500" i="1">
                          <a:solidFill>
                            <a:srgbClr val="000000"/>
                          </a:solidFill>
                          <a:latin typeface="Cambria Math" panose="02040503050406030204" pitchFamily="18" charset="0"/>
                        </a:rPr>
                        <m:t>*</m:t>
                      </m:r>
                    </m:sup>
                  </m:sSup>
                </m:oMath>
              </m:oMathPara>
            </a14:m>
            <a:endParaRPr sz="2500"/>
          </a:p>
        </p:txBody>
      </p:sp>
      <p:sp>
        <p:nvSpPr>
          <p:cNvPr id="768" name="Equation"/>
          <p:cNvSpPr txBox="1"/>
          <p:nvPr/>
        </p:nvSpPr>
        <p:spPr>
          <a:xfrm>
            <a:off x="10374355" y="6831699"/>
            <a:ext cx="261621" cy="28003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500" i="1">
                          <a:solidFill>
                            <a:srgbClr val="000000"/>
                          </a:solidFill>
                          <a:latin typeface="Cambria Math" panose="02040503050406030204" pitchFamily="18" charset="0"/>
                        </a:rPr>
                        <m:t>γ</m:t>
                      </m:r>
                    </m:e>
                    <m:sup>
                      <m:r>
                        <a:rPr xmlns:a="http://schemas.openxmlformats.org/drawingml/2006/main" sz="2500" i="1">
                          <a:solidFill>
                            <a:srgbClr val="000000"/>
                          </a:solidFill>
                          <a:latin typeface="Cambria Math" panose="02040503050406030204" pitchFamily="18" charset="0"/>
                        </a:rPr>
                        <m:t>*</m:t>
                      </m:r>
                    </m:sup>
                  </m:sSup>
                </m:oMath>
              </m:oMathPara>
            </a14:m>
            <a:endParaRPr sz="2500"/>
          </a:p>
        </p:txBody>
      </p:sp>
      <p:sp>
        <p:nvSpPr>
          <p:cNvPr id="769" name="Line"/>
          <p:cNvSpPr/>
          <p:nvPr/>
        </p:nvSpPr>
        <p:spPr>
          <a:xfrm>
            <a:off x="5869119" y="3702606"/>
            <a:ext cx="156553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70" name="Line"/>
          <p:cNvSpPr/>
          <p:nvPr/>
        </p:nvSpPr>
        <p:spPr>
          <a:xfrm>
            <a:off x="5878099" y="5369531"/>
            <a:ext cx="1190769" cy="1190769"/>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71" name="Equation"/>
          <p:cNvSpPr txBox="1"/>
          <p:nvPr/>
        </p:nvSpPr>
        <p:spPr>
          <a:xfrm>
            <a:off x="2284598" y="3729388"/>
            <a:ext cx="432271" cy="29749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B</m:t>
                      </m:r>
                    </m:sub>
                  </m:sSub>
                </m:oMath>
              </m:oMathPara>
            </a14:m>
            <a:endParaRPr sz="2500"/>
          </a:p>
        </p:txBody>
      </p:sp>
      <p:sp>
        <p:nvSpPr>
          <p:cNvPr id="772" name="Equation"/>
          <p:cNvSpPr txBox="1"/>
          <p:nvPr/>
        </p:nvSpPr>
        <p:spPr>
          <a:xfrm>
            <a:off x="4274645" y="3729388"/>
            <a:ext cx="410404" cy="3015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oMath>
              </m:oMathPara>
            </a14:m>
            <a:endParaRPr sz="2500"/>
          </a:p>
        </p:txBody>
      </p:sp>
      <p:sp>
        <p:nvSpPr>
          <p:cNvPr id="773" name="Equation"/>
          <p:cNvSpPr txBox="1"/>
          <p:nvPr/>
        </p:nvSpPr>
        <p:spPr>
          <a:xfrm>
            <a:off x="9106299" y="2706014"/>
            <a:ext cx="432271" cy="29749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B</m:t>
                      </m:r>
                    </m:sub>
                  </m:sSub>
                </m:oMath>
              </m:oMathPara>
            </a14:m>
            <a:endParaRPr sz="2500"/>
          </a:p>
        </p:txBody>
      </p:sp>
      <p:sp>
        <p:nvSpPr>
          <p:cNvPr id="774" name="Equation"/>
          <p:cNvSpPr txBox="1"/>
          <p:nvPr/>
        </p:nvSpPr>
        <p:spPr>
          <a:xfrm>
            <a:off x="10612859" y="3109983"/>
            <a:ext cx="410404" cy="3015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oMath>
              </m:oMathPara>
            </a14:m>
            <a:endParaRPr sz="2500"/>
          </a:p>
        </p:txBody>
      </p:sp>
      <p:sp>
        <p:nvSpPr>
          <p:cNvPr id="775" name="Equation"/>
          <p:cNvSpPr txBox="1"/>
          <p:nvPr/>
        </p:nvSpPr>
        <p:spPr>
          <a:xfrm>
            <a:off x="8904526" y="7869742"/>
            <a:ext cx="432271" cy="29749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B</m:t>
                      </m:r>
                    </m:sub>
                  </m:sSub>
                </m:oMath>
              </m:oMathPara>
            </a14:m>
            <a:endParaRPr sz="2500"/>
          </a:p>
        </p:txBody>
      </p:sp>
      <p:sp>
        <p:nvSpPr>
          <p:cNvPr id="776" name="Equation"/>
          <p:cNvSpPr txBox="1"/>
          <p:nvPr/>
        </p:nvSpPr>
        <p:spPr>
          <a:xfrm>
            <a:off x="9698744" y="6845722"/>
            <a:ext cx="410405" cy="3015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oMath>
              </m:oMathPara>
            </a14:m>
            <a:endParaRPr sz="2500"/>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Nonsingular:   test"/>
          <p:cNvSpPr txBox="1"/>
          <p:nvPr>
            <p:ph type="title"/>
          </p:nvPr>
        </p:nvSpPr>
        <p:spPr>
          <a:xfrm>
            <a:off x="952500" y="58450"/>
            <a:ext cx="11099800" cy="1245130"/>
          </a:xfrm>
          <a:prstGeom prst="rect">
            <a:avLst/>
          </a:prstGeom>
        </p:spPr>
        <p:txBody>
          <a:bodyPr/>
          <a:lstStyle/>
          <a:p>
            <a:pPr>
              <a:defRPr sz="6500"/>
            </a:pPr>
            <a:r>
              <a:t>Nonsingular: </a:t>
            </a:r>
            <a14:m>
              <m:oMath>
                <m:sSub>
                  <m:e>
                    <m:r>
                      <a:rPr xmlns:a="http://schemas.openxmlformats.org/drawingml/2006/main" sz="6900" i="1">
                        <a:solidFill>
                          <a:srgbClr val="000000"/>
                        </a:solidFill>
                        <a:latin typeface="Cambria Math" panose="02040503050406030204" pitchFamily="18" charset="0"/>
                      </a:rPr>
                      <m:t>r</m:t>
                    </m:r>
                  </m:e>
                  <m:sub>
                    <m:r>
                      <a:rPr xmlns:a="http://schemas.openxmlformats.org/drawingml/2006/main" sz="6900" i="1">
                        <a:solidFill>
                          <a:srgbClr val="000000"/>
                        </a:solidFill>
                        <a:latin typeface="Cambria Math" panose="02040503050406030204" pitchFamily="18" charset="0"/>
                      </a:rPr>
                      <m:t>c</m:t>
                    </m:r>
                  </m:sub>
                </m:sSub>
                <m:r>
                  <a:rPr xmlns:a="http://schemas.openxmlformats.org/drawingml/2006/main" sz="6900" i="1">
                    <a:solidFill>
                      <a:srgbClr val="000000"/>
                    </a:solidFill>
                    <a:latin typeface="Cambria Math" panose="02040503050406030204" pitchFamily="18" charset="0"/>
                  </a:rPr>
                  <m:t>(</m:t>
                </m:r>
                <m:r>
                  <a:rPr xmlns:a="http://schemas.openxmlformats.org/drawingml/2006/main" sz="6900" i="1">
                    <a:solidFill>
                      <a:srgbClr val="000000"/>
                    </a:solidFill>
                    <a:latin typeface="Cambria Math" panose="02040503050406030204" pitchFamily="18" charset="0"/>
                  </a:rPr>
                  <m:t>1</m:t>
                </m:r>
                <m:r>
                  <a:rPr xmlns:a="http://schemas.openxmlformats.org/drawingml/2006/main" sz="6900" i="1">
                    <a:solidFill>
                      <a:srgbClr val="000000"/>
                    </a:solidFill>
                    <a:latin typeface="Cambria Math" panose="02040503050406030204" pitchFamily="18" charset="0"/>
                  </a:rPr>
                  <m:t>)</m:t>
                </m:r>
              </m:oMath>
            </a14:m>
            <a:r>
              <a:t> test</a:t>
            </a:r>
          </a:p>
        </p:txBody>
      </p:sp>
      <p:sp>
        <p:nvSpPr>
          <p:cNvPr id="779" name="We can check the numerical results from NLOJET++ in terms of the cumulant of the nonsingular distribution."/>
          <p:cNvSpPr txBox="1"/>
          <p:nvPr/>
        </p:nvSpPr>
        <p:spPr>
          <a:xfrm>
            <a:off x="519374" y="1253313"/>
            <a:ext cx="11966052" cy="1005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We can check the numerical results from NLOJET++ in terms of the cumulant of the nonsingular distribution. </a:t>
            </a:r>
          </a:p>
        </p:txBody>
      </p:sp>
      <p:sp>
        <p:nvSpPr>
          <p:cNvPr id="780" name="Equation"/>
          <p:cNvSpPr txBox="1"/>
          <p:nvPr/>
        </p:nvSpPr>
        <p:spPr>
          <a:xfrm>
            <a:off x="1630146" y="2484498"/>
            <a:ext cx="4029927" cy="70769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200" i="1">
                          <a:solidFill>
                            <a:srgbClr val="000000"/>
                          </a:solidFill>
                          <a:latin typeface="Cambria Math" panose="02040503050406030204" pitchFamily="18" charset="0"/>
                        </a:rPr>
                      </m:ctrlPr>
                      <m:type m:val="bar"/>
                    </m:fPr>
                    <m:num>
                      <m:r>
                        <a:rPr xmlns:a="http://schemas.openxmlformats.org/drawingml/2006/main" sz="2200" i="1">
                          <a:solidFill>
                            <a:srgbClr val="000000"/>
                          </a:solidFill>
                          <a:latin typeface="Cambria Math" panose="02040503050406030204" pitchFamily="18" charset="0"/>
                        </a:rPr>
                        <m:t>d</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total</m:t>
                          </m:r>
                        </m:sub>
                      </m:sSub>
                    </m:num>
                    <m:den>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den>
                  </m:f>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A</m:t>
                  </m:r>
                  <m:r>
                    <a:rPr xmlns:a="http://schemas.openxmlformats.org/drawingml/2006/main" sz="2200" i="1">
                      <a:solidFill>
                        <a:srgbClr val="000000"/>
                      </a:solidFill>
                      <a:latin typeface="Cambria Math" panose="02040503050406030204" pitchFamily="18" charset="0"/>
                    </a:rPr>
                    <m:t>δ</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sSub>
                    <m:e>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B</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e>
                      </m:d>
                    </m:e>
                    <m:sub>
                      <m:r>
                        <a:rPr xmlns:a="http://schemas.openxmlformats.org/drawingml/2006/main" sz="2200" i="1">
                          <a:solidFill>
                            <a:srgbClr val="000000"/>
                          </a:solidFill>
                          <a:latin typeface="Cambria Math" panose="02040503050406030204" pitchFamily="18" charset="0"/>
                        </a:rPr>
                        <m:t>+</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r</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oMath>
              </m:oMathPara>
            </a14:m>
            <a:endParaRPr sz="2200"/>
          </a:p>
        </p:txBody>
      </p:sp>
      <p:sp>
        <p:nvSpPr>
          <p:cNvPr id="781" name="Line"/>
          <p:cNvSpPr/>
          <p:nvPr/>
        </p:nvSpPr>
        <p:spPr>
          <a:xfrm flipV="1">
            <a:off x="5880100" y="2308193"/>
            <a:ext cx="368128" cy="368129"/>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82" name="Line"/>
          <p:cNvSpPr/>
          <p:nvPr/>
        </p:nvSpPr>
        <p:spPr>
          <a:xfrm>
            <a:off x="5880100" y="2951188"/>
            <a:ext cx="368128" cy="368129"/>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783" name="Equation"/>
          <p:cNvSpPr txBox="1"/>
          <p:nvPr/>
        </p:nvSpPr>
        <p:spPr>
          <a:xfrm>
            <a:off x="6569317" y="2019300"/>
            <a:ext cx="2767589" cy="68754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200" i="1">
                          <a:solidFill>
                            <a:srgbClr val="000000"/>
                          </a:solidFill>
                          <a:latin typeface="Cambria Math" panose="02040503050406030204" pitchFamily="18" charset="0"/>
                        </a:rPr>
                      </m:ctrlPr>
                      <m:type m:val="bar"/>
                    </m:fPr>
                    <m:num>
                      <m:r>
                        <a:rPr xmlns:a="http://schemas.openxmlformats.org/drawingml/2006/main" sz="2200" i="1">
                          <a:solidFill>
                            <a:srgbClr val="000000"/>
                          </a:solidFill>
                          <a:latin typeface="Cambria Math" panose="02040503050406030204" pitchFamily="18" charset="0"/>
                        </a:rPr>
                        <m:t>d</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s</m:t>
                          </m:r>
                        </m:sub>
                      </m:sSub>
                    </m:num>
                    <m:den>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den>
                  </m:f>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A</m:t>
                  </m:r>
                  <m:r>
                    <a:rPr xmlns:a="http://schemas.openxmlformats.org/drawingml/2006/main" sz="2200" i="1">
                      <a:solidFill>
                        <a:srgbClr val="000000"/>
                      </a:solidFill>
                      <a:latin typeface="Cambria Math" panose="02040503050406030204" pitchFamily="18" charset="0"/>
                    </a:rPr>
                    <m:t>δ</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sSub>
                    <m:e>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B</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e>
                      </m:d>
                    </m:e>
                    <m:sub>
                      <m:r>
                        <a:rPr xmlns:a="http://schemas.openxmlformats.org/drawingml/2006/main" sz="2200" i="1">
                          <a:solidFill>
                            <a:srgbClr val="000000"/>
                          </a:solidFill>
                          <a:latin typeface="Cambria Math" panose="02040503050406030204" pitchFamily="18" charset="0"/>
                        </a:rPr>
                        <m:t>+</m:t>
                      </m:r>
                    </m:sub>
                  </m:sSub>
                </m:oMath>
              </m:oMathPara>
            </a14:m>
            <a:endParaRPr sz="2200"/>
          </a:p>
        </p:txBody>
      </p:sp>
      <p:sp>
        <p:nvSpPr>
          <p:cNvPr id="784" name="Equation"/>
          <p:cNvSpPr txBox="1"/>
          <p:nvPr/>
        </p:nvSpPr>
        <p:spPr>
          <a:xfrm>
            <a:off x="6569317" y="2976238"/>
            <a:ext cx="1476016" cy="68754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200" i="1">
                          <a:solidFill>
                            <a:srgbClr val="000000"/>
                          </a:solidFill>
                          <a:latin typeface="Cambria Math" panose="02040503050406030204" pitchFamily="18" charset="0"/>
                        </a:rPr>
                      </m:ctrlPr>
                      <m:type m:val="bar"/>
                    </m:fPr>
                    <m:num>
                      <m:r>
                        <a:rPr xmlns:a="http://schemas.openxmlformats.org/drawingml/2006/main" sz="2200" i="1">
                          <a:solidFill>
                            <a:srgbClr val="000000"/>
                          </a:solidFill>
                          <a:latin typeface="Cambria Math" panose="02040503050406030204" pitchFamily="18" charset="0"/>
                        </a:rPr>
                        <m:t>d</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ns</m:t>
                          </m:r>
                        </m:sub>
                      </m:sSub>
                    </m:num>
                    <m:den>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den>
                  </m:f>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r</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oMath>
              </m:oMathPara>
            </a14:m>
            <a:endParaRPr sz="2200"/>
          </a:p>
        </p:txBody>
      </p:sp>
      <p:sp>
        <p:nvSpPr>
          <p:cNvPr id="785" name="From the numerical results of NLOJET++, we can access the distribution for  ."/>
          <p:cNvSpPr txBox="1"/>
          <p:nvPr/>
        </p:nvSpPr>
        <p:spPr>
          <a:xfrm>
            <a:off x="519374" y="6850462"/>
            <a:ext cx="11966052" cy="5710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From the numerical results of NLOJET++, we can access the distribution for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&gt;</m:t>
                </m:r>
                <m:r>
                  <a:rPr xmlns:a="http://schemas.openxmlformats.org/drawingml/2006/main" sz="2600" i="1">
                    <a:solidFill>
                      <a:srgbClr val="000000"/>
                    </a:solidFill>
                    <a:latin typeface="Cambria Math" panose="02040503050406030204" pitchFamily="18" charset="0"/>
                  </a:rPr>
                  <m:t>0</m:t>
                </m:r>
              </m:oMath>
            </a14:m>
            <a:r>
              <a:t>. </a:t>
            </a:r>
          </a:p>
        </p:txBody>
      </p:sp>
      <p:sp>
        <p:nvSpPr>
          <p:cNvPr id="786" name="Equation"/>
          <p:cNvSpPr txBox="1"/>
          <p:nvPr/>
        </p:nvSpPr>
        <p:spPr>
          <a:xfrm>
            <a:off x="8843061" y="4227838"/>
            <a:ext cx="2421755" cy="84777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m:t>
                      </m:r>
                    </m:e>
                    <m:sub>
                      <m:r>
                        <a:rPr xmlns:a="http://schemas.openxmlformats.org/drawingml/2006/main" sz="2500" i="1">
                          <a:solidFill>
                            <a:srgbClr val="000000"/>
                          </a:solidFill>
                          <a:latin typeface="Cambria Math" panose="02040503050406030204" pitchFamily="18" charset="0"/>
                        </a:rPr>
                        <m:t>0</m:t>
                      </m:r>
                    </m:sub>
                    <m:sup>
                      <m:r>
                        <a:rPr xmlns:a="http://schemas.openxmlformats.org/drawingml/2006/main" sz="2500" i="1">
                          <a:solidFill>
                            <a:srgbClr val="000000"/>
                          </a:solidFill>
                          <a:latin typeface="Cambria Math" panose="02040503050406030204" pitchFamily="18" charset="0"/>
                        </a:rPr>
                        <m:t>1</m:t>
                      </m:r>
                    </m:sup>
                  </m:sSubSup>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sSub>
                    <m:e>
                      <m:d>
                        <m:dPr>
                          <m:ctrlPr>
                            <a:rPr xmlns:a="http://schemas.openxmlformats.org/drawingml/2006/main" sz="2500" i="1">
                              <a:solidFill>
                                <a:srgbClr val="000000"/>
                              </a:solidFill>
                              <a:latin typeface="Cambria Math" panose="02040503050406030204" pitchFamily="18" charset="0"/>
                            </a:rPr>
                          </m:ctrlPr>
                          <m:begChr m:val="["/>
                          <m:endChr m:val="]"/>
                        </m:dPr>
                        <m:e>
                          <m:r>
                            <a:rPr xmlns:a="http://schemas.openxmlformats.org/drawingml/2006/main" sz="2500" i="1">
                              <a:solidFill>
                                <a:srgbClr val="000000"/>
                              </a:solidFill>
                              <a:latin typeface="Cambria Math" panose="02040503050406030204" pitchFamily="18" charset="0"/>
                            </a:rPr>
                            <m:t>B</m:t>
                          </m:r>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e>
                      </m:d>
                    </m:e>
                    <m:sub>
                      <m:r>
                        <a:rPr xmlns:a="http://schemas.openxmlformats.org/drawingml/2006/main" sz="2500" i="1">
                          <a:solidFill>
                            <a:srgbClr val="000000"/>
                          </a:solidFill>
                          <a:latin typeface="Cambria Math" panose="02040503050406030204" pitchFamily="18" charset="0"/>
                        </a:rPr>
                        <m:t>+</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m:t>
                  </m:r>
                </m:oMath>
              </m:oMathPara>
            </a14:m>
            <a:endParaRPr sz="2500"/>
          </a:p>
        </p:txBody>
      </p:sp>
      <p:sp>
        <p:nvSpPr>
          <p:cNvPr id="787" name="Integrating the fixed-order total and the singular distribution in   from 0 to 1, we have"/>
          <p:cNvSpPr txBox="1"/>
          <p:nvPr/>
        </p:nvSpPr>
        <p:spPr>
          <a:xfrm>
            <a:off x="519374" y="3759746"/>
            <a:ext cx="11966052" cy="5710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Integrating the fixed-order total and the singular distribution in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from 0 to 1, we have </a:t>
            </a:r>
          </a:p>
        </p:txBody>
      </p:sp>
      <p:sp>
        <p:nvSpPr>
          <p:cNvPr id="788" name="arXiv:0806.3852…"/>
          <p:cNvSpPr txBox="1"/>
          <p:nvPr/>
        </p:nvSpPr>
        <p:spPr>
          <a:xfrm>
            <a:off x="10371333" y="2019299"/>
            <a:ext cx="185025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arXiv:0806.3852</a:t>
            </a:r>
          </a:p>
          <a:p>
            <a:pPr>
              <a:defRPr sz="2000">
                <a:solidFill>
                  <a:srgbClr val="419CFF"/>
                </a:solidFill>
              </a:defRPr>
            </a:pPr>
            <a:r>
              <a:t>Hoang and Kluth</a:t>
            </a:r>
          </a:p>
        </p:txBody>
      </p:sp>
      <p:sp>
        <p:nvSpPr>
          <p:cNvPr id="789" name="arXiv:1808.07867…"/>
          <p:cNvSpPr txBox="1"/>
          <p:nvPr/>
        </p:nvSpPr>
        <p:spPr>
          <a:xfrm>
            <a:off x="10371333" y="2829304"/>
            <a:ext cx="257567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arXiv:1808.07867</a:t>
            </a:r>
          </a:p>
          <a:p>
            <a:pPr>
              <a:defRPr sz="2000">
                <a:solidFill>
                  <a:srgbClr val="419CFF"/>
                </a:solidFill>
              </a:defRPr>
            </a:pPr>
            <a:r>
              <a:t>Bell, Hornig, Lee, Talbert</a:t>
            </a:r>
          </a:p>
        </p:txBody>
      </p:sp>
      <p:sp>
        <p:nvSpPr>
          <p:cNvPr id="790" name="Fixed-order total"/>
          <p:cNvSpPr txBox="1"/>
          <p:nvPr/>
        </p:nvSpPr>
        <p:spPr>
          <a:xfrm>
            <a:off x="1589555" y="3270078"/>
            <a:ext cx="1874441"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Fixed-order total</a:t>
            </a:r>
          </a:p>
        </p:txBody>
      </p:sp>
      <p:sp>
        <p:nvSpPr>
          <p:cNvPr id="791" name="Equation"/>
          <p:cNvSpPr txBox="1"/>
          <p:nvPr/>
        </p:nvSpPr>
        <p:spPr>
          <a:xfrm>
            <a:off x="1739984" y="4339640"/>
            <a:ext cx="2697788" cy="74604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total</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A</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m:t>
                      </m:r>
                    </m:e>
                    <m:sub>
                      <m:r>
                        <a:rPr xmlns:a="http://schemas.openxmlformats.org/drawingml/2006/main" sz="2200" i="1">
                          <a:solidFill>
                            <a:srgbClr val="000000"/>
                          </a:solidFill>
                          <a:latin typeface="Cambria Math" panose="02040503050406030204" pitchFamily="18" charset="0"/>
                        </a:rPr>
                        <m:t>0</m:t>
                      </m:r>
                    </m:sub>
                    <m:sup>
                      <m:r>
                        <a:rPr xmlns:a="http://schemas.openxmlformats.org/drawingml/2006/main" sz="2200" i="1">
                          <a:solidFill>
                            <a:srgbClr val="000000"/>
                          </a:solidFill>
                          <a:latin typeface="Cambria Math" panose="02040503050406030204" pitchFamily="18" charset="0"/>
                        </a:rPr>
                        <m:t>1</m:t>
                      </m:r>
                    </m:sup>
                  </m:sSubSup>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r</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oMath>
              </m:oMathPara>
            </a14:m>
            <a:endParaRPr sz="2200"/>
          </a:p>
        </p:txBody>
      </p:sp>
      <p:sp>
        <p:nvSpPr>
          <p:cNvPr id="792" name="Equation"/>
          <p:cNvSpPr txBox="1"/>
          <p:nvPr/>
        </p:nvSpPr>
        <p:spPr>
          <a:xfrm>
            <a:off x="5459544" y="4595462"/>
            <a:ext cx="743295" cy="25867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s</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A</m:t>
                  </m:r>
                </m:oMath>
              </m:oMathPara>
            </a14:m>
            <a:endParaRPr sz="2200"/>
          </a:p>
        </p:txBody>
      </p:sp>
      <p:sp>
        <p:nvSpPr>
          <p:cNvPr id="793" name="where we used"/>
          <p:cNvSpPr txBox="1"/>
          <p:nvPr/>
        </p:nvSpPr>
        <p:spPr>
          <a:xfrm>
            <a:off x="6487797" y="4454984"/>
            <a:ext cx="207030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where we used</a:t>
            </a:r>
          </a:p>
        </p:txBody>
      </p:sp>
      <p:sp>
        <p:nvSpPr>
          <p:cNvPr id="794" name="and"/>
          <p:cNvSpPr txBox="1"/>
          <p:nvPr/>
        </p:nvSpPr>
        <p:spPr>
          <a:xfrm>
            <a:off x="4663459" y="4477710"/>
            <a:ext cx="57039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and</a:t>
            </a:r>
          </a:p>
        </p:txBody>
      </p:sp>
      <p:sp>
        <p:nvSpPr>
          <p:cNvPr id="795" name="So, from the known analytic fixed-order results for   and  , we can determine the cumulant nonsingular distribution."/>
          <p:cNvSpPr txBox="1"/>
          <p:nvPr/>
        </p:nvSpPr>
        <p:spPr>
          <a:xfrm>
            <a:off x="805479" y="5040829"/>
            <a:ext cx="11579266" cy="8750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So, from the known analytic fixed-order results for </a:t>
            </a:r>
            <a14:m>
              <m:oMath>
                <m:sSub>
                  <m:e>
                    <m:r>
                      <a:rPr xmlns:a="http://schemas.openxmlformats.org/drawingml/2006/main" sz="2600" i="1">
                        <a:solidFill>
                          <a:srgbClr val="000000"/>
                        </a:solidFill>
                        <a:latin typeface="Cambria Math" panose="02040503050406030204" pitchFamily="18" charset="0"/>
                      </a:rPr>
                      <m:t>σ</m:t>
                    </m:r>
                  </m:e>
                  <m:sub>
                    <m:r>
                      <m:rPr>
                        <m:nor/>
                      </m:rPr>
                      <a:rPr xmlns:a="http://schemas.openxmlformats.org/drawingml/2006/main" sz="2600" i="1">
                        <a:solidFill>
                          <a:srgbClr val="000000"/>
                        </a:solidFill>
                        <a:latin typeface="Cambria Math" panose="02040503050406030204" pitchFamily="18" charset="0"/>
                      </a:rPr>
                      <m:t>total</m:t>
                    </m:r>
                  </m:sub>
                </m:sSub>
              </m:oMath>
            </a14:m>
            <a:r>
              <a:t> and </a:t>
            </a:r>
            <a14:m>
              <m:oMath>
                <m:sSub>
                  <m:e>
                    <m:r>
                      <a:rPr xmlns:a="http://schemas.openxmlformats.org/drawingml/2006/main" sz="2600" i="1">
                        <a:solidFill>
                          <a:srgbClr val="000000"/>
                        </a:solidFill>
                        <a:latin typeface="Cambria Math" panose="02040503050406030204" pitchFamily="18" charset="0"/>
                      </a:rPr>
                      <m:t>σ</m:t>
                    </m:r>
                  </m:e>
                  <m:sub>
                    <m:r>
                      <m:rPr>
                        <m:nor/>
                      </m:rPr>
                      <a:rPr xmlns:a="http://schemas.openxmlformats.org/drawingml/2006/main" sz="2600" i="1">
                        <a:solidFill>
                          <a:srgbClr val="000000"/>
                        </a:solidFill>
                        <a:latin typeface="Cambria Math" panose="02040503050406030204" pitchFamily="18" charset="0"/>
                      </a:rPr>
                      <m:t>s</m:t>
                    </m:r>
                  </m:sub>
                </m:sSub>
              </m:oMath>
            </a14:m>
            <a:r>
              <a:t>, we can determine the cumulant nonsingular distribution. </a:t>
            </a:r>
          </a:p>
        </p:txBody>
      </p:sp>
      <p:sp>
        <p:nvSpPr>
          <p:cNvPr id="796" name="arXiv: 1005.1481, Botje (QCDNUM)"/>
          <p:cNvSpPr txBox="1"/>
          <p:nvPr/>
        </p:nvSpPr>
        <p:spPr>
          <a:xfrm>
            <a:off x="7412233" y="5556249"/>
            <a:ext cx="3879157"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419CFF"/>
                </a:solidFill>
              </a:defRPr>
            </a:lvl1pPr>
          </a:lstStyle>
          <a:p>
            <a:pPr/>
            <a:r>
              <a:t>arXiv: 1005.1481, Botje (QCDNUM)</a:t>
            </a:r>
          </a:p>
        </p:txBody>
      </p:sp>
      <p:sp>
        <p:nvSpPr>
          <p:cNvPr id="797" name="Equation"/>
          <p:cNvSpPr txBox="1"/>
          <p:nvPr/>
        </p:nvSpPr>
        <p:spPr>
          <a:xfrm>
            <a:off x="3853880" y="5995436"/>
            <a:ext cx="3630390" cy="74604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200" i="1">
                          <a:solidFill>
                            <a:srgbClr val="000000"/>
                          </a:solidFill>
                          <a:latin typeface="Cambria Math" panose="02040503050406030204" pitchFamily="18" charset="0"/>
                        </a:rPr>
                        <m:t>r</m:t>
                      </m:r>
                    </m:e>
                    <m:sub>
                      <m:r>
                        <a:rPr xmlns:a="http://schemas.openxmlformats.org/drawingml/2006/main" sz="2200" i="1">
                          <a:solidFill>
                            <a:srgbClr val="000000"/>
                          </a:solidFill>
                          <a:latin typeface="Cambria Math" panose="02040503050406030204" pitchFamily="18" charset="0"/>
                        </a:rPr>
                        <m:t>c</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m:t>
                      </m:r>
                    </m:e>
                    <m:sub>
                      <m:r>
                        <a:rPr xmlns:a="http://schemas.openxmlformats.org/drawingml/2006/main" sz="2200" i="1">
                          <a:solidFill>
                            <a:srgbClr val="000000"/>
                          </a:solidFill>
                          <a:latin typeface="Cambria Math" panose="02040503050406030204" pitchFamily="18" charset="0"/>
                        </a:rPr>
                        <m:t>0</m:t>
                      </m:r>
                    </m:sub>
                    <m:sup>
                      <m:r>
                        <a:rPr xmlns:a="http://schemas.openxmlformats.org/drawingml/2006/main" sz="2200" i="1">
                          <a:solidFill>
                            <a:srgbClr val="000000"/>
                          </a:solidFill>
                          <a:latin typeface="Cambria Math" panose="02040503050406030204" pitchFamily="18" charset="0"/>
                        </a:rPr>
                        <m:t>1</m:t>
                      </m:r>
                    </m:sup>
                  </m:sSubSup>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r</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total</m:t>
                      </m:r>
                    </m:sub>
                  </m:sSub>
                  <m:r>
                    <a:rPr xmlns:a="http://schemas.openxmlformats.org/drawingml/2006/main" sz="2200" i="1">
                      <a:solidFill>
                        <a:srgbClr val="000000"/>
                      </a:solidFill>
                      <a:latin typeface="Cambria Math" panose="02040503050406030204" pitchFamily="18" charset="0"/>
                    </a:rPr>
                    <m:t>-</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s</m:t>
                      </m:r>
                    </m:sub>
                  </m:sSub>
                </m:oMath>
              </m:oMathPara>
            </a14:m>
            <a:endParaRPr sz="2200"/>
          </a:p>
        </p:txBody>
      </p:sp>
      <p:sp>
        <p:nvSpPr>
          <p:cNvPr id="798" name="(Analytic)"/>
          <p:cNvSpPr txBox="1"/>
          <p:nvPr/>
        </p:nvSpPr>
        <p:spPr>
          <a:xfrm>
            <a:off x="7805376" y="6133506"/>
            <a:ext cx="134554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(Analytic)</a:t>
            </a:r>
          </a:p>
        </p:txBody>
      </p:sp>
      <p:sp>
        <p:nvSpPr>
          <p:cNvPr id="799" name="Equation"/>
          <p:cNvSpPr txBox="1"/>
          <p:nvPr/>
        </p:nvSpPr>
        <p:spPr>
          <a:xfrm>
            <a:off x="1043155" y="7633730"/>
            <a:ext cx="4091446" cy="72151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200" i="1">
                          <a:solidFill>
                            <a:srgbClr val="000000"/>
                          </a:solidFill>
                          <a:latin typeface="Cambria Math" panose="02040503050406030204" pitchFamily="18" charset="0"/>
                        </a:rPr>
                      </m:ctrlPr>
                      <m:type m:val="bar"/>
                    </m:fPr>
                    <m:num>
                      <m:r>
                        <a:rPr xmlns:a="http://schemas.openxmlformats.org/drawingml/2006/main" sz="2200" i="1">
                          <a:solidFill>
                            <a:srgbClr val="000000"/>
                          </a:solidFill>
                          <a:latin typeface="Cambria Math" panose="02040503050406030204" pitchFamily="18" charset="0"/>
                        </a:rPr>
                        <m:t>d</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total</m:t>
                          </m:r>
                        </m:sub>
                      </m:sSub>
                    </m:num>
                    <m:den>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den>
                  </m:f>
                  <m:sSubSup>
                    <m:e>
                      <m:r>
                        <a:rPr xmlns:a="http://schemas.openxmlformats.org/drawingml/2006/main" sz="2200" i="1">
                          <a:solidFill>
                            <a:srgbClr val="000000"/>
                          </a:solidFill>
                          <a:latin typeface="Cambria Math" panose="02040503050406030204" pitchFamily="18" charset="0"/>
                        </a:rPr>
                        <m:t>|</m:t>
                      </m:r>
                    </m:e>
                    <m:sub>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&gt;</m:t>
                      </m:r>
                      <m:r>
                        <a:rPr xmlns:a="http://schemas.openxmlformats.org/drawingml/2006/main" sz="2200" i="1">
                          <a:solidFill>
                            <a:srgbClr val="000000"/>
                          </a:solidFill>
                          <a:latin typeface="Cambria Math" panose="02040503050406030204" pitchFamily="18" charset="0"/>
                        </a:rPr>
                        <m:t>0</m:t>
                      </m:r>
                    </m:sub>
                    <m:sup>
                      <m:r>
                        <m:rPr>
                          <m:nor/>
                        </m:rPr>
                        <a:rPr xmlns:a="http://schemas.openxmlformats.org/drawingml/2006/main" sz="2200" i="1">
                          <a:solidFill>
                            <a:srgbClr val="000000"/>
                          </a:solidFill>
                          <a:latin typeface="Cambria Math" panose="02040503050406030204" pitchFamily="18" charset="0"/>
                        </a:rPr>
                        <m:t>NLOJET++</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B</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r</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oMath>
              </m:oMathPara>
            </a14:m>
            <a:endParaRPr sz="2200"/>
          </a:p>
        </p:txBody>
      </p:sp>
      <p:sp>
        <p:nvSpPr>
          <p:cNvPr id="800" name="Equation"/>
          <p:cNvSpPr txBox="1"/>
          <p:nvPr/>
        </p:nvSpPr>
        <p:spPr>
          <a:xfrm>
            <a:off x="1079481" y="8569517"/>
            <a:ext cx="1930615" cy="68754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200" i="1">
                          <a:solidFill>
                            <a:srgbClr val="000000"/>
                          </a:solidFill>
                          <a:latin typeface="Cambria Math" panose="02040503050406030204" pitchFamily="18" charset="0"/>
                        </a:rPr>
                      </m:ctrlPr>
                      <m:type m:val="bar"/>
                    </m:fPr>
                    <m:num>
                      <m:r>
                        <a:rPr xmlns:a="http://schemas.openxmlformats.org/drawingml/2006/main" sz="2200" i="1">
                          <a:solidFill>
                            <a:srgbClr val="000000"/>
                          </a:solidFill>
                          <a:latin typeface="Cambria Math" panose="02040503050406030204" pitchFamily="18" charset="0"/>
                        </a:rPr>
                        <m:t>d</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s</m:t>
                          </m:r>
                        </m:sub>
                      </m:sSub>
                    </m:num>
                    <m:den>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den>
                  </m:f>
                  <m:sSub>
                    <m:e>
                      <m:r>
                        <a:rPr xmlns:a="http://schemas.openxmlformats.org/drawingml/2006/main" sz="2200" i="1">
                          <a:solidFill>
                            <a:srgbClr val="000000"/>
                          </a:solidFill>
                          <a:latin typeface="Cambria Math" panose="02040503050406030204" pitchFamily="18" charset="0"/>
                        </a:rPr>
                        <m:t>|</m:t>
                      </m:r>
                    </m:e>
                    <m:sub>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&gt;</m:t>
                      </m:r>
                      <m:r>
                        <a:rPr xmlns:a="http://schemas.openxmlformats.org/drawingml/2006/main" sz="2200" i="1">
                          <a:solidFill>
                            <a:srgbClr val="000000"/>
                          </a:solidFill>
                          <a:latin typeface="Cambria Math" panose="02040503050406030204" pitchFamily="18" charset="0"/>
                        </a:rPr>
                        <m:t>0</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B</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oMath>
              </m:oMathPara>
            </a14:m>
            <a:endParaRPr sz="2200"/>
          </a:p>
        </p:txBody>
      </p:sp>
      <p:sp>
        <p:nvSpPr>
          <p:cNvPr id="801" name="Integrating the difference of the two quantities from   to 1, ( ), we obtain"/>
          <p:cNvSpPr txBox="1"/>
          <p:nvPr/>
        </p:nvSpPr>
        <p:spPr>
          <a:xfrm>
            <a:off x="5453679" y="7389786"/>
            <a:ext cx="6795246" cy="853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Integrating the difference of the two quantities from </a:t>
            </a:r>
            <a14:m>
              <m:oMath>
                <m:r>
                  <a:rPr xmlns:a="http://schemas.openxmlformats.org/drawingml/2006/main" sz="2600" i="1">
                    <a:solidFill>
                      <a:srgbClr val="000000"/>
                    </a:solidFill>
                    <a:latin typeface="Cambria Math" panose="02040503050406030204" pitchFamily="18" charset="0"/>
                  </a:rPr>
                  <m:t>ϵ</m:t>
                </m:r>
              </m:oMath>
            </a14:m>
            <a:r>
              <a:t> to 1, (</a:t>
            </a:r>
            <a14:m>
              <m:oMath>
                <m:r>
                  <a:rPr xmlns:a="http://schemas.openxmlformats.org/drawingml/2006/main" sz="2600" i="1">
                    <a:solidFill>
                      <a:srgbClr val="000000"/>
                    </a:solidFill>
                    <a:latin typeface="Cambria Math" panose="02040503050406030204" pitchFamily="18" charset="0"/>
                  </a:rPr>
                  <m:t>ϵ</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0</m:t>
                </m:r>
              </m:oMath>
            </a14:m>
            <a:r>
              <a:t>), we obtain</a:t>
            </a:r>
          </a:p>
        </p:txBody>
      </p:sp>
      <p:sp>
        <p:nvSpPr>
          <p:cNvPr id="802" name="Equation"/>
          <p:cNvSpPr txBox="1"/>
          <p:nvPr/>
        </p:nvSpPr>
        <p:spPr>
          <a:xfrm>
            <a:off x="5535134" y="8274585"/>
            <a:ext cx="7096028" cy="8591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limLow>
                    <m:e>
                      <m:r>
                        <a:rPr xmlns:a="http://schemas.openxmlformats.org/drawingml/2006/main" sz="2200" i="1">
                          <a:solidFill>
                            <a:srgbClr val="000000"/>
                          </a:solidFill>
                          <a:latin typeface="Cambria Math" panose="02040503050406030204" pitchFamily="18" charset="0"/>
                        </a:rPr>
                        <m:t>lim</m:t>
                      </m:r>
                    </m:e>
                    <m:lim>
                      <m:r>
                        <a:rPr xmlns:a="http://schemas.openxmlformats.org/drawingml/2006/main" sz="2200" i="1">
                          <a:solidFill>
                            <a:srgbClr val="000000"/>
                          </a:solidFill>
                          <a:latin typeface="Cambria Math" panose="02040503050406030204" pitchFamily="18" charset="0"/>
                        </a:rPr>
                        <m:t>ϵ</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0</m:t>
                      </m:r>
                    </m:lim>
                  </m:limLow>
                  <m:sSubSup>
                    <m:e>
                      <m:r>
                        <a:rPr xmlns:a="http://schemas.openxmlformats.org/drawingml/2006/main" sz="2200" i="1">
                          <a:solidFill>
                            <a:srgbClr val="000000"/>
                          </a:solidFill>
                          <a:latin typeface="Cambria Math" panose="02040503050406030204" pitchFamily="18" charset="0"/>
                        </a:rPr>
                        <m:t>∫</m:t>
                      </m:r>
                    </m:e>
                    <m:sub>
                      <m:r>
                        <a:rPr xmlns:a="http://schemas.openxmlformats.org/drawingml/2006/main" sz="2200" i="1">
                          <a:solidFill>
                            <a:srgbClr val="000000"/>
                          </a:solidFill>
                          <a:latin typeface="Cambria Math" panose="02040503050406030204" pitchFamily="18" charset="0"/>
                        </a:rPr>
                        <m:t>ϵ</m:t>
                      </m:r>
                    </m:sub>
                    <m:sup>
                      <m:r>
                        <a:rPr xmlns:a="http://schemas.openxmlformats.org/drawingml/2006/main" sz="2200" i="1">
                          <a:solidFill>
                            <a:srgbClr val="000000"/>
                          </a:solidFill>
                          <a:latin typeface="Cambria Math" panose="02040503050406030204" pitchFamily="18" charset="0"/>
                        </a:rPr>
                        <m:t>1</m:t>
                      </m:r>
                    </m:sup>
                  </m:sSubSup>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r</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m:t>
                  </m:r>
                  <m:limLow>
                    <m:e>
                      <m:r>
                        <a:rPr xmlns:a="http://schemas.openxmlformats.org/drawingml/2006/main" sz="2200" i="1">
                          <a:solidFill>
                            <a:srgbClr val="000000"/>
                          </a:solidFill>
                          <a:latin typeface="Cambria Math" panose="02040503050406030204" pitchFamily="18" charset="0"/>
                        </a:rPr>
                        <m:t>lim</m:t>
                      </m:r>
                    </m:e>
                    <m:lim>
                      <m:r>
                        <a:rPr xmlns:a="http://schemas.openxmlformats.org/drawingml/2006/main" sz="2200" i="1">
                          <a:solidFill>
                            <a:srgbClr val="000000"/>
                          </a:solidFill>
                          <a:latin typeface="Cambria Math" panose="02040503050406030204" pitchFamily="18" charset="0"/>
                        </a:rPr>
                        <m:t>ϵ</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0</m:t>
                      </m:r>
                    </m:lim>
                  </m:limLow>
                  <m:sSubSup>
                    <m:e>
                      <m:r>
                        <a:rPr xmlns:a="http://schemas.openxmlformats.org/drawingml/2006/main" sz="2200" i="1">
                          <a:solidFill>
                            <a:srgbClr val="000000"/>
                          </a:solidFill>
                          <a:latin typeface="Cambria Math" panose="02040503050406030204" pitchFamily="18" charset="0"/>
                        </a:rPr>
                        <m:t>∫</m:t>
                      </m:r>
                    </m:e>
                    <m:sub>
                      <m:r>
                        <a:rPr xmlns:a="http://schemas.openxmlformats.org/drawingml/2006/main" sz="2200" i="1">
                          <a:solidFill>
                            <a:srgbClr val="000000"/>
                          </a:solidFill>
                          <a:latin typeface="Cambria Math" panose="02040503050406030204" pitchFamily="18" charset="0"/>
                        </a:rPr>
                        <m:t>ϵ</m:t>
                      </m:r>
                    </m:sub>
                    <m:sup>
                      <m:r>
                        <a:rPr xmlns:a="http://schemas.openxmlformats.org/drawingml/2006/main" sz="2200" i="1">
                          <a:solidFill>
                            <a:srgbClr val="000000"/>
                          </a:solidFill>
                          <a:latin typeface="Cambria Math" panose="02040503050406030204" pitchFamily="18" charset="0"/>
                        </a:rPr>
                        <m:t>1</m:t>
                      </m:r>
                    </m:sup>
                  </m:sSubSup>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d>
                    <m:dPr>
                      <m:ctrlPr>
                        <a:rPr xmlns:a="http://schemas.openxmlformats.org/drawingml/2006/main" sz="2200" i="1">
                          <a:solidFill>
                            <a:srgbClr val="000000"/>
                          </a:solidFill>
                          <a:latin typeface="Cambria Math" panose="02040503050406030204" pitchFamily="18" charset="0"/>
                        </a:rPr>
                      </m:ctrlPr>
                      <m:begChr m:val="["/>
                      <m:endChr m:val="]"/>
                    </m:dPr>
                    <m:e>
                      <m:f>
                        <m:fPr>
                          <m:ctrlPr>
                            <a:rPr xmlns:a="http://schemas.openxmlformats.org/drawingml/2006/main" sz="2200" i="1">
                              <a:solidFill>
                                <a:srgbClr val="000000"/>
                              </a:solidFill>
                              <a:latin typeface="Cambria Math" panose="02040503050406030204" pitchFamily="18" charset="0"/>
                            </a:rPr>
                          </m:ctrlPr>
                          <m:type m:val="bar"/>
                        </m:fPr>
                        <m:num>
                          <m:r>
                            <a:rPr xmlns:a="http://schemas.openxmlformats.org/drawingml/2006/main" sz="2200" i="1">
                              <a:solidFill>
                                <a:srgbClr val="000000"/>
                              </a:solidFill>
                              <a:latin typeface="Cambria Math" panose="02040503050406030204" pitchFamily="18" charset="0"/>
                            </a:rPr>
                            <m:t>d</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total</m:t>
                              </m:r>
                            </m:sub>
                          </m:sSub>
                        </m:num>
                        <m:den>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den>
                      </m:f>
                      <m:sSubSup>
                        <m:e>
                          <m:r>
                            <a:rPr xmlns:a="http://schemas.openxmlformats.org/drawingml/2006/main" sz="2200" i="1">
                              <a:solidFill>
                                <a:srgbClr val="000000"/>
                              </a:solidFill>
                              <a:latin typeface="Cambria Math" panose="02040503050406030204" pitchFamily="18" charset="0"/>
                            </a:rPr>
                            <m:t>|</m:t>
                          </m:r>
                        </m:e>
                        <m:sub>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&gt;</m:t>
                          </m:r>
                          <m:r>
                            <a:rPr xmlns:a="http://schemas.openxmlformats.org/drawingml/2006/main" sz="2200" i="1">
                              <a:solidFill>
                                <a:srgbClr val="000000"/>
                              </a:solidFill>
                              <a:latin typeface="Cambria Math" panose="02040503050406030204" pitchFamily="18" charset="0"/>
                            </a:rPr>
                            <m:t>0</m:t>
                          </m:r>
                        </m:sub>
                        <m:sup>
                          <m:r>
                            <m:rPr>
                              <m:nor/>
                            </m:rPr>
                            <a:rPr xmlns:a="http://schemas.openxmlformats.org/drawingml/2006/main" sz="2200" i="1">
                              <a:solidFill>
                                <a:srgbClr val="000000"/>
                              </a:solidFill>
                              <a:latin typeface="Cambria Math" panose="02040503050406030204" pitchFamily="18" charset="0"/>
                            </a:rPr>
                            <m:t>NLOJET++</m:t>
                          </m:r>
                        </m:sup>
                      </m:sSubSup>
                      <m:r>
                        <a:rPr xmlns:a="http://schemas.openxmlformats.org/drawingml/2006/main" sz="2200" i="1">
                          <a:solidFill>
                            <a:srgbClr val="000000"/>
                          </a:solidFill>
                          <a:latin typeface="Cambria Math" panose="02040503050406030204" pitchFamily="18" charset="0"/>
                        </a:rPr>
                        <m:t>-</m:t>
                      </m:r>
                      <m:f>
                        <m:fPr>
                          <m:ctrlPr>
                            <a:rPr xmlns:a="http://schemas.openxmlformats.org/drawingml/2006/main" sz="2200" i="1">
                              <a:solidFill>
                                <a:srgbClr val="000000"/>
                              </a:solidFill>
                              <a:latin typeface="Cambria Math" panose="02040503050406030204" pitchFamily="18" charset="0"/>
                            </a:rPr>
                          </m:ctrlPr>
                          <m:type m:val="bar"/>
                        </m:fPr>
                        <m:num>
                          <m:r>
                            <a:rPr xmlns:a="http://schemas.openxmlformats.org/drawingml/2006/main" sz="2200" i="1">
                              <a:solidFill>
                                <a:srgbClr val="000000"/>
                              </a:solidFill>
                              <a:latin typeface="Cambria Math" panose="02040503050406030204" pitchFamily="18" charset="0"/>
                            </a:rPr>
                            <m:t>d</m:t>
                          </m:r>
                          <m:sSub>
                            <m:e>
                              <m:r>
                                <a:rPr xmlns:a="http://schemas.openxmlformats.org/drawingml/2006/main" sz="2200" i="1">
                                  <a:solidFill>
                                    <a:srgbClr val="000000"/>
                                  </a:solidFill>
                                  <a:latin typeface="Cambria Math" panose="02040503050406030204" pitchFamily="18" charset="0"/>
                                </a:rPr>
                                <m:t>σ</m:t>
                              </m:r>
                            </m:e>
                            <m:sub>
                              <m:r>
                                <m:rPr>
                                  <m:nor/>
                                </m:rPr>
                                <a:rPr xmlns:a="http://schemas.openxmlformats.org/drawingml/2006/main" sz="2200" i="1">
                                  <a:solidFill>
                                    <a:srgbClr val="000000"/>
                                  </a:solidFill>
                                  <a:latin typeface="Cambria Math" panose="02040503050406030204" pitchFamily="18" charset="0"/>
                                </a:rPr>
                                <m:t>s</m:t>
                              </m:r>
                            </m:sub>
                          </m:sSub>
                        </m:num>
                        <m:den>
                          <m:r>
                            <a:rPr xmlns:a="http://schemas.openxmlformats.org/drawingml/2006/main" sz="2200" i="1">
                              <a:solidFill>
                                <a:srgbClr val="000000"/>
                              </a:solidFill>
                              <a:latin typeface="Cambria Math" panose="02040503050406030204" pitchFamily="18" charset="0"/>
                            </a:rPr>
                            <m:t>d</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den>
                      </m:f>
                      <m:sSub>
                        <m:e>
                          <m:r>
                            <a:rPr xmlns:a="http://schemas.openxmlformats.org/drawingml/2006/main" sz="2200" i="1">
                              <a:solidFill>
                                <a:srgbClr val="000000"/>
                              </a:solidFill>
                              <a:latin typeface="Cambria Math" panose="02040503050406030204" pitchFamily="18" charset="0"/>
                            </a:rPr>
                            <m:t>|</m:t>
                          </m:r>
                        </m:e>
                        <m:sub>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&gt;</m:t>
                          </m:r>
                          <m:r>
                            <a:rPr xmlns:a="http://schemas.openxmlformats.org/drawingml/2006/main" sz="2200" i="1">
                              <a:solidFill>
                                <a:srgbClr val="000000"/>
                              </a:solidFill>
                              <a:latin typeface="Cambria Math" panose="02040503050406030204" pitchFamily="18" charset="0"/>
                            </a:rPr>
                            <m:t>0</m:t>
                          </m:r>
                        </m:sub>
                      </m:sSub>
                    </m:e>
                  </m:d>
                </m:oMath>
              </m:oMathPara>
            </a14:m>
            <a:endParaRPr sz="2200"/>
          </a:p>
        </p:txBody>
      </p:sp>
      <p:sp>
        <p:nvSpPr>
          <p:cNvPr id="803" name="(Numerical)"/>
          <p:cNvSpPr txBox="1"/>
          <p:nvPr/>
        </p:nvSpPr>
        <p:spPr>
          <a:xfrm>
            <a:off x="7900971" y="9178218"/>
            <a:ext cx="166257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(Numerical)</a:t>
            </a:r>
          </a:p>
        </p:txBody>
      </p:sp>
      <p:sp>
        <p:nvSpPr>
          <p:cNvPr id="80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Nonsingular:   test"/>
          <p:cNvSpPr txBox="1"/>
          <p:nvPr>
            <p:ph type="title"/>
          </p:nvPr>
        </p:nvSpPr>
        <p:spPr>
          <a:xfrm>
            <a:off x="952500" y="58450"/>
            <a:ext cx="11099800" cy="1245130"/>
          </a:xfrm>
          <a:prstGeom prst="rect">
            <a:avLst/>
          </a:prstGeom>
        </p:spPr>
        <p:txBody>
          <a:bodyPr/>
          <a:lstStyle/>
          <a:p>
            <a:pPr>
              <a:defRPr sz="6500"/>
            </a:pPr>
            <a:r>
              <a:t>Nonsingular: </a:t>
            </a:r>
            <a14:m>
              <m:oMath>
                <m:sSub>
                  <m:e>
                    <m:r>
                      <a:rPr xmlns:a="http://schemas.openxmlformats.org/drawingml/2006/main" sz="6900" i="1">
                        <a:solidFill>
                          <a:srgbClr val="000000"/>
                        </a:solidFill>
                        <a:latin typeface="Cambria Math" panose="02040503050406030204" pitchFamily="18" charset="0"/>
                      </a:rPr>
                      <m:t>r</m:t>
                    </m:r>
                  </m:e>
                  <m:sub>
                    <m:r>
                      <a:rPr xmlns:a="http://schemas.openxmlformats.org/drawingml/2006/main" sz="6900" i="1">
                        <a:solidFill>
                          <a:srgbClr val="000000"/>
                        </a:solidFill>
                        <a:latin typeface="Cambria Math" panose="02040503050406030204" pitchFamily="18" charset="0"/>
                      </a:rPr>
                      <m:t>c</m:t>
                    </m:r>
                  </m:sub>
                </m:sSub>
                <m:r>
                  <a:rPr xmlns:a="http://schemas.openxmlformats.org/drawingml/2006/main" sz="6900" i="1">
                    <a:solidFill>
                      <a:srgbClr val="000000"/>
                    </a:solidFill>
                    <a:latin typeface="Cambria Math" panose="02040503050406030204" pitchFamily="18" charset="0"/>
                  </a:rPr>
                  <m:t>(</m:t>
                </m:r>
                <m:r>
                  <a:rPr xmlns:a="http://schemas.openxmlformats.org/drawingml/2006/main" sz="6900" i="1">
                    <a:solidFill>
                      <a:srgbClr val="000000"/>
                    </a:solidFill>
                    <a:latin typeface="Cambria Math" panose="02040503050406030204" pitchFamily="18" charset="0"/>
                  </a:rPr>
                  <m:t>1</m:t>
                </m:r>
                <m:r>
                  <a:rPr xmlns:a="http://schemas.openxmlformats.org/drawingml/2006/main" sz="6900" i="1">
                    <a:solidFill>
                      <a:srgbClr val="000000"/>
                    </a:solidFill>
                    <a:latin typeface="Cambria Math" panose="02040503050406030204" pitchFamily="18" charset="0"/>
                  </a:rPr>
                  <m:t>)</m:t>
                </m:r>
              </m:oMath>
            </a14:m>
            <a:r>
              <a:t> test</a:t>
            </a:r>
          </a:p>
        </p:txBody>
      </p:sp>
      <p:pic>
        <p:nvPicPr>
          <p:cNvPr id="807" name="rc1_LO.png" descr="rc1_LO.png"/>
          <p:cNvPicPr>
            <a:picLocks noChangeAspect="1"/>
          </p:cNvPicPr>
          <p:nvPr/>
        </p:nvPicPr>
        <p:blipFill>
          <a:blip r:embed="rId2">
            <a:extLst/>
          </a:blip>
          <a:stretch>
            <a:fillRect/>
          </a:stretch>
        </p:blipFill>
        <p:spPr>
          <a:xfrm>
            <a:off x="384785" y="2797727"/>
            <a:ext cx="5990564" cy="4928407"/>
          </a:xfrm>
          <a:prstGeom prst="rect">
            <a:avLst/>
          </a:prstGeom>
          <a:ln w="12700">
            <a:miter lim="400000"/>
          </a:ln>
        </p:spPr>
      </p:pic>
      <p:pic>
        <p:nvPicPr>
          <p:cNvPr id="808" name="rc1_NLO.png" descr="rc1_NLO.png"/>
          <p:cNvPicPr>
            <a:picLocks noChangeAspect="1"/>
          </p:cNvPicPr>
          <p:nvPr/>
        </p:nvPicPr>
        <p:blipFill>
          <a:blip r:embed="rId3">
            <a:extLst/>
          </a:blip>
          <a:stretch>
            <a:fillRect/>
          </a:stretch>
        </p:blipFill>
        <p:spPr>
          <a:xfrm>
            <a:off x="6629451" y="2796787"/>
            <a:ext cx="5990564" cy="4930287"/>
          </a:xfrm>
          <a:prstGeom prst="rect">
            <a:avLst/>
          </a:prstGeom>
          <a:ln w="12700">
            <a:miter lim="400000"/>
          </a:ln>
        </p:spPr>
      </p:pic>
      <p:sp>
        <p:nvSpPr>
          <p:cNvPr id="809" name="At"/>
          <p:cNvSpPr txBox="1"/>
          <p:nvPr/>
        </p:nvSpPr>
        <p:spPr>
          <a:xfrm>
            <a:off x="2420519" y="7811073"/>
            <a:ext cx="1237611" cy="494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t>
            </a:r>
            <a14:m>
              <m:oMath>
                <m:r>
                  <m:rPr>
                    <m:scr m:val="script"/>
                  </m:rP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r>
                  <a:rPr xmlns:a="http://schemas.openxmlformats.org/drawingml/2006/main" sz="2600" i="1">
                    <a:solidFill>
                      <a:srgbClr val="000000"/>
                    </a:solidFill>
                    <a:latin typeface="Cambria Math" panose="02040503050406030204" pitchFamily="18" charset="0"/>
                  </a:rPr>
                  <m:t>)</m:t>
                </m:r>
              </m:oMath>
            </a14:m>
          </a:p>
        </p:txBody>
      </p:sp>
      <p:sp>
        <p:nvSpPr>
          <p:cNvPr id="810" name="At"/>
          <p:cNvSpPr txBox="1"/>
          <p:nvPr/>
        </p:nvSpPr>
        <p:spPr>
          <a:xfrm>
            <a:off x="9269101" y="7811073"/>
            <a:ext cx="1292970" cy="494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t>
            </a:r>
            <a14:m>
              <m:oMath>
                <m:r>
                  <m:rPr>
                    <m:scr m:val="script"/>
                  </m:rP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oMath>
            </a14:m>
          </a:p>
        </p:txBody>
      </p:sp>
      <p:sp>
        <p:nvSpPr>
          <p:cNvPr id="811" name="So, by comparing   determined from the two independent ways, we can test the validity of the numerical results from NLOJET++"/>
          <p:cNvSpPr txBox="1"/>
          <p:nvPr/>
        </p:nvSpPr>
        <p:spPr>
          <a:xfrm>
            <a:off x="519374" y="1274068"/>
            <a:ext cx="11966052" cy="1005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So, by comparing </a:t>
            </a:r>
            <a14:m>
              <m:oMath>
                <m:sSub>
                  <m:e>
                    <m:r>
                      <a:rPr xmlns:a="http://schemas.openxmlformats.org/drawingml/2006/main" sz="2600" i="1">
                        <a:solidFill>
                          <a:srgbClr val="000000"/>
                        </a:solidFill>
                        <a:latin typeface="Cambria Math" panose="02040503050406030204" pitchFamily="18" charset="0"/>
                      </a:rPr>
                      <m:t>r</m:t>
                    </m:r>
                  </m:e>
                  <m:sub>
                    <m:r>
                      <a:rPr xmlns:a="http://schemas.openxmlformats.org/drawingml/2006/main" sz="2600" i="1">
                        <a:solidFill>
                          <a:srgbClr val="000000"/>
                        </a:solidFill>
                        <a:latin typeface="Cambria Math" panose="02040503050406030204" pitchFamily="18" charset="0"/>
                      </a:rPr>
                      <m:t>c</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r>
                  <a:rPr xmlns:a="http://schemas.openxmlformats.org/drawingml/2006/main" sz="2600" i="1">
                    <a:solidFill>
                      <a:srgbClr val="000000"/>
                    </a:solidFill>
                    <a:latin typeface="Cambria Math" panose="02040503050406030204" pitchFamily="18" charset="0"/>
                  </a:rPr>
                  <m:t>)</m:t>
                </m:r>
              </m:oMath>
            </a14:m>
            <a:r>
              <a:t> determined from the two independent ways, we can test the validity of the numerical results from NLOJET++</a:t>
            </a:r>
          </a:p>
        </p:txBody>
      </p:sp>
      <p:sp>
        <p:nvSpPr>
          <p:cNvPr id="812" name="We can clearly see the flat region from the LO result, and a bit noisier result for NLO, but they both correctly produce the analytic results.  (Improvable by collecting more MC events)"/>
          <p:cNvSpPr txBox="1"/>
          <p:nvPr/>
        </p:nvSpPr>
        <p:spPr>
          <a:xfrm>
            <a:off x="174911" y="8518783"/>
            <a:ext cx="12654978" cy="1005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We can clearly see the flat region from the LO result, and a bit noisier result for NLO, but they both correctly produce the analytic results.  (Improvable by collecting more MC events)</a:t>
            </a:r>
          </a:p>
        </p:txBody>
      </p:sp>
      <p:sp>
        <p:nvSpPr>
          <p:cNvPr id="813" name="Integrate the nonsingular from   to some sufficiently small number and see if the results could develop the flat values predicted by the analytic result."/>
          <p:cNvSpPr txBox="1"/>
          <p:nvPr/>
        </p:nvSpPr>
        <p:spPr>
          <a:xfrm>
            <a:off x="7831153" y="1767340"/>
            <a:ext cx="4168868" cy="9962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500"/>
            </a:pPr>
            <a:r>
              <a:t>Integrate the </a:t>
            </a:r>
            <a:r>
              <a:rPr>
                <a:solidFill>
                  <a:srgbClr val="97B04A"/>
                </a:solidFill>
              </a:rPr>
              <a:t>nonsingular</a:t>
            </a:r>
            <a:r>
              <a:t> from </a:t>
            </a:r>
            <a14:m>
              <m:oMath>
                <m:sSubSup>
                  <m:e>
                    <m:r>
                      <a:rPr xmlns:a="http://schemas.openxmlformats.org/drawingml/2006/main" sz="1550" i="1">
                        <a:solidFill>
                          <a:srgbClr val="000000"/>
                        </a:solidFill>
                        <a:latin typeface="Cambria Math" panose="02040503050406030204" pitchFamily="18" charset="0"/>
                      </a:rPr>
                      <m:t>τ</m:t>
                    </m:r>
                  </m:e>
                  <m:sub>
                    <m:r>
                      <a:rPr xmlns:a="http://schemas.openxmlformats.org/drawingml/2006/main" sz="1550" i="1">
                        <a:solidFill>
                          <a:srgbClr val="000000"/>
                        </a:solidFill>
                        <a:latin typeface="Cambria Math" panose="02040503050406030204" pitchFamily="18" charset="0"/>
                      </a:rPr>
                      <m:t>1</m:t>
                    </m:r>
                  </m:sub>
                  <m:sup>
                    <m:r>
                      <a:rPr xmlns:a="http://schemas.openxmlformats.org/drawingml/2006/main" sz="1550" i="1">
                        <a:solidFill>
                          <a:srgbClr val="000000"/>
                        </a:solidFill>
                        <a:latin typeface="Cambria Math" panose="02040503050406030204" pitchFamily="18" charset="0"/>
                      </a:rPr>
                      <m:t>b</m:t>
                    </m:r>
                  </m:sup>
                </m:sSubSup>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1</m:t>
                </m:r>
              </m:oMath>
            </a14:m>
            <a:r>
              <a:t> to some sufficiently small number and see if the results could develop the flat values predicted by the analytic result.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Nonsingular:   test"/>
          <p:cNvSpPr txBox="1"/>
          <p:nvPr>
            <p:ph type="title"/>
          </p:nvPr>
        </p:nvSpPr>
        <p:spPr>
          <a:xfrm>
            <a:off x="952500" y="58450"/>
            <a:ext cx="11099800" cy="1245130"/>
          </a:xfrm>
          <a:prstGeom prst="rect">
            <a:avLst/>
          </a:prstGeom>
        </p:spPr>
        <p:txBody>
          <a:bodyPr/>
          <a:lstStyle/>
          <a:p>
            <a:pPr>
              <a:defRPr sz="6500"/>
            </a:pPr>
            <a:r>
              <a:t>Nonsingular: </a:t>
            </a:r>
            <a14:m>
              <m:oMath>
                <m:sSub>
                  <m:e>
                    <m:r>
                      <a:rPr xmlns:a="http://schemas.openxmlformats.org/drawingml/2006/main" sz="6900" i="1">
                        <a:solidFill>
                          <a:srgbClr val="000000"/>
                        </a:solidFill>
                        <a:latin typeface="Cambria Math" panose="02040503050406030204" pitchFamily="18" charset="0"/>
                      </a:rPr>
                      <m:t>r</m:t>
                    </m:r>
                  </m:e>
                  <m:sub>
                    <m:r>
                      <a:rPr xmlns:a="http://schemas.openxmlformats.org/drawingml/2006/main" sz="6900" i="1">
                        <a:solidFill>
                          <a:srgbClr val="000000"/>
                        </a:solidFill>
                        <a:latin typeface="Cambria Math" panose="02040503050406030204" pitchFamily="18" charset="0"/>
                      </a:rPr>
                      <m:t>c</m:t>
                    </m:r>
                  </m:sub>
                </m:sSub>
                <m:r>
                  <a:rPr xmlns:a="http://schemas.openxmlformats.org/drawingml/2006/main" sz="6900" i="1">
                    <a:solidFill>
                      <a:srgbClr val="000000"/>
                    </a:solidFill>
                    <a:latin typeface="Cambria Math" panose="02040503050406030204" pitchFamily="18" charset="0"/>
                  </a:rPr>
                  <m:t>(</m:t>
                </m:r>
                <m:r>
                  <a:rPr xmlns:a="http://schemas.openxmlformats.org/drawingml/2006/main" sz="6900" i="1">
                    <a:solidFill>
                      <a:srgbClr val="000000"/>
                    </a:solidFill>
                    <a:latin typeface="Cambria Math" panose="02040503050406030204" pitchFamily="18" charset="0"/>
                  </a:rPr>
                  <m:t>1</m:t>
                </m:r>
                <m:r>
                  <a:rPr xmlns:a="http://schemas.openxmlformats.org/drawingml/2006/main" sz="6900" i="1">
                    <a:solidFill>
                      <a:srgbClr val="000000"/>
                    </a:solidFill>
                    <a:latin typeface="Cambria Math" panose="02040503050406030204" pitchFamily="18" charset="0"/>
                  </a:rPr>
                  <m:t>)</m:t>
                </m:r>
              </m:oMath>
            </a14:m>
            <a:r>
              <a:t> test</a:t>
            </a:r>
          </a:p>
        </p:txBody>
      </p:sp>
      <p:sp>
        <p:nvSpPr>
          <p:cNvPr id="816" name="So, by comparing   determined from the two independent ways, we can test the validity of the numerical results from NLOJET++"/>
          <p:cNvSpPr txBox="1"/>
          <p:nvPr/>
        </p:nvSpPr>
        <p:spPr>
          <a:xfrm>
            <a:off x="519374" y="1253313"/>
            <a:ext cx="11966052" cy="1005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So, by comparing </a:t>
            </a:r>
            <a14:m>
              <m:oMath>
                <m:sSub>
                  <m:e>
                    <m:r>
                      <a:rPr xmlns:a="http://schemas.openxmlformats.org/drawingml/2006/main" sz="2600" i="1">
                        <a:solidFill>
                          <a:srgbClr val="000000"/>
                        </a:solidFill>
                        <a:latin typeface="Cambria Math" panose="02040503050406030204" pitchFamily="18" charset="0"/>
                      </a:rPr>
                      <m:t>r</m:t>
                    </m:r>
                  </m:e>
                  <m:sub>
                    <m:r>
                      <a:rPr xmlns:a="http://schemas.openxmlformats.org/drawingml/2006/main" sz="2600" i="1">
                        <a:solidFill>
                          <a:srgbClr val="000000"/>
                        </a:solidFill>
                        <a:latin typeface="Cambria Math" panose="02040503050406030204" pitchFamily="18" charset="0"/>
                      </a:rPr>
                      <m:t>c</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r>
                  <a:rPr xmlns:a="http://schemas.openxmlformats.org/drawingml/2006/main" sz="2600" i="1">
                    <a:solidFill>
                      <a:srgbClr val="000000"/>
                    </a:solidFill>
                    <a:latin typeface="Cambria Math" panose="02040503050406030204" pitchFamily="18" charset="0"/>
                  </a:rPr>
                  <m:t>)</m:t>
                </m:r>
              </m:oMath>
            </a14:m>
            <a:r>
              <a:t> determined from the two independent ways, we can test the validity of the numerical results from NLOJET++</a:t>
            </a:r>
          </a:p>
        </p:txBody>
      </p:sp>
      <p:pic>
        <p:nvPicPr>
          <p:cNvPr id="817" name="Screenshot 2024-02-22 at 6.18.53 PM.png" descr="Screenshot 2024-02-22 at 6.18.53 PM.png"/>
          <p:cNvPicPr>
            <a:picLocks noChangeAspect="1"/>
          </p:cNvPicPr>
          <p:nvPr/>
        </p:nvPicPr>
        <p:blipFill>
          <a:blip r:embed="rId2">
            <a:extLst/>
          </a:blip>
          <a:stretch>
            <a:fillRect/>
          </a:stretch>
        </p:blipFill>
        <p:spPr>
          <a:xfrm>
            <a:off x="747034" y="2368749"/>
            <a:ext cx="6204216" cy="2942079"/>
          </a:xfrm>
          <a:prstGeom prst="rect">
            <a:avLst/>
          </a:prstGeom>
          <a:ln w="12700">
            <a:miter lim="400000"/>
          </a:ln>
        </p:spPr>
      </p:pic>
      <p:sp>
        <p:nvSpPr>
          <p:cNvPr id="818" name="Square"/>
          <p:cNvSpPr/>
          <p:nvPr/>
        </p:nvSpPr>
        <p:spPr>
          <a:xfrm>
            <a:off x="5656579" y="3204788"/>
            <a:ext cx="1269247" cy="1270001"/>
          </a:xfrm>
          <a:prstGeom prst="rect">
            <a:avLst/>
          </a:prstGeom>
          <a:solidFill>
            <a:srgbClr val="FFFFFF"/>
          </a:solidFill>
          <a:ln w="12700">
            <a:miter lim="400000"/>
          </a:ln>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819" name="LO Fixed-order full QCD"/>
          <p:cNvSpPr txBox="1"/>
          <p:nvPr/>
        </p:nvSpPr>
        <p:spPr>
          <a:xfrm>
            <a:off x="5669579" y="3376929"/>
            <a:ext cx="249283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 Fixed-order full QCD</a:t>
            </a:r>
          </a:p>
        </p:txBody>
      </p:sp>
      <p:sp>
        <p:nvSpPr>
          <p:cNvPr id="820" name="LO Fixed-order singular (SCET)"/>
          <p:cNvSpPr txBox="1"/>
          <p:nvPr/>
        </p:nvSpPr>
        <p:spPr>
          <a:xfrm>
            <a:off x="5669579" y="3655638"/>
            <a:ext cx="306880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 Fixed-order singular (SCET)</a:t>
            </a:r>
          </a:p>
        </p:txBody>
      </p:sp>
      <p:sp>
        <p:nvSpPr>
          <p:cNvPr id="821" name="LO nonsingular"/>
          <p:cNvSpPr txBox="1"/>
          <p:nvPr/>
        </p:nvSpPr>
        <p:spPr>
          <a:xfrm>
            <a:off x="5669579" y="3929958"/>
            <a:ext cx="153523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 nonsingular</a:t>
            </a:r>
          </a:p>
        </p:txBody>
      </p:sp>
      <p:sp>
        <p:nvSpPr>
          <p:cNvPr id="822" name="Rectangle"/>
          <p:cNvSpPr/>
          <p:nvPr/>
        </p:nvSpPr>
        <p:spPr>
          <a:xfrm>
            <a:off x="5143500" y="4886959"/>
            <a:ext cx="436881" cy="368301"/>
          </a:xfrm>
          <a:prstGeom prst="rect">
            <a:avLst/>
          </a:prstGeom>
          <a:solidFill>
            <a:srgbClr val="FFFFFF"/>
          </a:solidFill>
          <a:ln w="12700">
            <a:miter lim="400000"/>
          </a:ln>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823" name="Rectangle"/>
          <p:cNvSpPr/>
          <p:nvPr/>
        </p:nvSpPr>
        <p:spPr>
          <a:xfrm>
            <a:off x="861060" y="2412999"/>
            <a:ext cx="436881" cy="139384"/>
          </a:xfrm>
          <a:prstGeom prst="rect">
            <a:avLst/>
          </a:prstGeom>
          <a:solidFill>
            <a:srgbClr val="FFFFFF"/>
          </a:solidFill>
          <a:ln w="12700">
            <a:miter lim="400000"/>
          </a:ln>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824" name="Equation"/>
          <p:cNvSpPr txBox="1"/>
          <p:nvPr/>
        </p:nvSpPr>
        <p:spPr>
          <a:xfrm>
            <a:off x="5237189" y="4936061"/>
            <a:ext cx="199602" cy="29735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000" i="1">
                          <a:solidFill>
                            <a:srgbClr val="000000"/>
                          </a:solidFill>
                          <a:latin typeface="Cambria Math" panose="02040503050406030204" pitchFamily="18" charset="0"/>
                        </a:rPr>
                        <m:t>τ</m:t>
                      </m:r>
                    </m:e>
                    <m:sub>
                      <m:r>
                        <a:rPr xmlns:a="http://schemas.openxmlformats.org/drawingml/2006/main" sz="2000" i="1">
                          <a:solidFill>
                            <a:srgbClr val="000000"/>
                          </a:solidFill>
                          <a:latin typeface="Cambria Math" panose="02040503050406030204" pitchFamily="18" charset="0"/>
                        </a:rPr>
                        <m:t>1</m:t>
                      </m:r>
                    </m:sub>
                    <m:sup>
                      <m:r>
                        <a:rPr xmlns:a="http://schemas.openxmlformats.org/drawingml/2006/main" sz="2000" i="1">
                          <a:solidFill>
                            <a:srgbClr val="000000"/>
                          </a:solidFill>
                          <a:latin typeface="Cambria Math" panose="02040503050406030204" pitchFamily="18" charset="0"/>
                        </a:rPr>
                        <m:t>b</m:t>
                      </m:r>
                    </m:sup>
                  </m:sSubSup>
                </m:oMath>
              </m:oMathPara>
            </a14:m>
            <a:endParaRPr sz="2000"/>
          </a:p>
        </p:txBody>
      </p:sp>
      <p:sp>
        <p:nvSpPr>
          <p:cNvPr id="825" name="Equation"/>
          <p:cNvSpPr txBox="1"/>
          <p:nvPr/>
        </p:nvSpPr>
        <p:spPr>
          <a:xfrm>
            <a:off x="742585" y="2295912"/>
            <a:ext cx="1256501" cy="30708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d</m:t>
                  </m:r>
                  <m:r>
                    <a:rPr xmlns:a="http://schemas.openxmlformats.org/drawingml/2006/main" sz="2000" i="1">
                      <a:solidFill>
                        <a:srgbClr val="000000"/>
                      </a:solidFill>
                      <a:latin typeface="Cambria Math" panose="02040503050406030204" pitchFamily="18" charset="0"/>
                    </a:rPr>
                    <m:t>σ</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d</m:t>
                  </m:r>
                  <m:sSubSup>
                    <m:e>
                      <m:r>
                        <a:rPr xmlns:a="http://schemas.openxmlformats.org/drawingml/2006/main" sz="2000" i="1">
                          <a:solidFill>
                            <a:srgbClr val="000000"/>
                          </a:solidFill>
                          <a:latin typeface="Cambria Math" panose="02040503050406030204" pitchFamily="18" charset="0"/>
                        </a:rPr>
                        <m:t>τ</m:t>
                      </m:r>
                    </m:e>
                    <m:sub>
                      <m:r>
                        <a:rPr xmlns:a="http://schemas.openxmlformats.org/drawingml/2006/main" sz="2000" i="1">
                          <a:solidFill>
                            <a:srgbClr val="000000"/>
                          </a:solidFill>
                          <a:latin typeface="Cambria Math" panose="02040503050406030204" pitchFamily="18" charset="0"/>
                        </a:rPr>
                        <m:t>1</m:t>
                      </m:r>
                    </m:sub>
                    <m:sup>
                      <m:r>
                        <a:rPr xmlns:a="http://schemas.openxmlformats.org/drawingml/2006/main" sz="2000" i="1">
                          <a:solidFill>
                            <a:srgbClr val="000000"/>
                          </a:solidFill>
                          <a:latin typeface="Cambria Math" panose="02040503050406030204" pitchFamily="18" charset="0"/>
                        </a:rPr>
                        <m:t>b</m:t>
                      </m:r>
                    </m:sup>
                  </m:sSubSup>
                  <m:sSub>
                    <m:e>
                      <m:r>
                        <a:rPr xmlns:a="http://schemas.openxmlformats.org/drawingml/2006/main" sz="2000" i="1">
                          <a:solidFill>
                            <a:srgbClr val="000000"/>
                          </a:solidFill>
                          <a:latin typeface="Cambria Math" panose="02040503050406030204" pitchFamily="18" charset="0"/>
                        </a:rPr>
                        <m:t>|</m:t>
                      </m:r>
                    </m:e>
                    <m:sub>
                      <m:r>
                        <m:rPr>
                          <m:nor/>
                        </m:rPr>
                        <a:rPr xmlns:a="http://schemas.openxmlformats.org/drawingml/2006/main" sz="2000" i="1">
                          <a:solidFill>
                            <a:srgbClr val="000000"/>
                          </a:solidFill>
                          <a:latin typeface="Cambria Math" panose="02040503050406030204" pitchFamily="18" charset="0"/>
                        </a:rPr>
                        <m:t>LO</m:t>
                      </m:r>
                    </m:sub>
                  </m:sSub>
                </m:oMath>
              </m:oMathPara>
            </a14:m>
            <a:endParaRPr sz="2000"/>
          </a:p>
        </p:txBody>
      </p:sp>
      <p:sp>
        <p:nvSpPr>
          <p:cNvPr id="826" name="Log-log plot"/>
          <p:cNvSpPr txBox="1"/>
          <p:nvPr/>
        </p:nvSpPr>
        <p:spPr>
          <a:xfrm>
            <a:off x="1249979" y="4635341"/>
            <a:ext cx="122794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Log-log plot</a:t>
            </a:r>
          </a:p>
        </p:txBody>
      </p:sp>
      <p:sp>
        <p:nvSpPr>
          <p:cNvPr id="827" name="Equation"/>
          <p:cNvSpPr txBox="1"/>
          <p:nvPr/>
        </p:nvSpPr>
        <p:spPr>
          <a:xfrm>
            <a:off x="4363789" y="2326227"/>
            <a:ext cx="4277223" cy="31292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m:rPr>
                      <m:nor/>
                    </m:rPr>
                    <a:rPr xmlns:a="http://schemas.openxmlformats.org/drawingml/2006/main" sz="2000" i="1">
                      <a:solidFill>
                        <a:srgbClr val="000000"/>
                      </a:solidFill>
                      <a:latin typeface="Cambria Math" panose="02040503050406030204" pitchFamily="18" charset="0"/>
                    </a:rPr>
                    <m:t>At</m:t>
                  </m:r>
                  <m:r>
                    <a:rPr xmlns:a="http://schemas.openxmlformats.org/drawingml/2006/main" sz="2000" i="1">
                      <a:solidFill>
                        <a:srgbClr val="000000"/>
                      </a:solidFill>
                      <a:latin typeface="Cambria Math" panose="02040503050406030204" pitchFamily="18" charset="0"/>
                    </a:rPr>
                    <m:t>Q</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80</m:t>
                  </m:r>
                  <m:r>
                    <m:rPr>
                      <m:nor/>
                    </m:rPr>
                    <a:rPr xmlns:a="http://schemas.openxmlformats.org/drawingml/2006/main" sz="2000" i="1">
                      <a:solidFill>
                        <a:srgbClr val="000000"/>
                      </a:solidFill>
                      <a:latin typeface="Cambria Math" panose="02040503050406030204" pitchFamily="18" charset="0"/>
                    </a:rPr>
                    <m:t>GeV</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x</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0.2,</m:t>
                  </m:r>
                  <m:rad>
                    <m:radPr>
                      <m:ctrlPr>
                        <a:rPr xmlns:a="http://schemas.openxmlformats.org/drawingml/2006/main" sz="2000" i="1">
                          <a:solidFill>
                            <a:srgbClr val="000000"/>
                          </a:solidFill>
                          <a:latin typeface="Cambria Math" panose="02040503050406030204" pitchFamily="18" charset="0"/>
                        </a:rPr>
                      </m:ctrlPr>
                      <m:degHide m:val="on"/>
                    </m:radPr>
                    <m:deg/>
                    <m:e>
                      <m:r>
                        <a:rPr xmlns:a="http://schemas.openxmlformats.org/drawingml/2006/main" sz="2000" i="1">
                          <a:solidFill>
                            <a:srgbClr val="000000"/>
                          </a:solidFill>
                          <a:latin typeface="Cambria Math" panose="02040503050406030204" pitchFamily="18" charset="0"/>
                        </a:rPr>
                        <m:t>s</m:t>
                      </m:r>
                    </m:e>
                  </m:rad>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300</m:t>
                  </m:r>
                  <m:r>
                    <m:rPr>
                      <m:nor/>
                    </m:rPr>
                    <a:rPr xmlns:a="http://schemas.openxmlformats.org/drawingml/2006/main" sz="2000" i="1">
                      <a:solidFill>
                        <a:srgbClr val="000000"/>
                      </a:solidFill>
                      <a:latin typeface="Cambria Math" panose="02040503050406030204" pitchFamily="18" charset="0"/>
                    </a:rPr>
                    <m:t>GeV</m:t>
                  </m:r>
                </m:oMath>
              </m:oMathPara>
            </a14:m>
            <a:endParaRPr sz="2000"/>
          </a:p>
        </p:txBody>
      </p:sp>
      <p:sp>
        <p:nvSpPr>
          <p:cNvPr id="828" name="Equation"/>
          <p:cNvSpPr txBox="1"/>
          <p:nvPr/>
        </p:nvSpPr>
        <p:spPr>
          <a:xfrm>
            <a:off x="5635457" y="3046593"/>
            <a:ext cx="641686" cy="298207"/>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m:rPr>
                      <m:scr m:val="script"/>
                    </m:rPr>
                    <a:rPr xmlns:a="http://schemas.openxmlformats.org/drawingml/2006/main" sz="2500" i="1">
                      <a:solidFill>
                        <a:srgbClr val="000000"/>
                      </a:solidFill>
                      <a:latin typeface="Cambria Math" panose="02040503050406030204" pitchFamily="18" charset="0"/>
                    </a:rPr>
                    <m:t>O</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829" name="Line"/>
          <p:cNvSpPr/>
          <p:nvPr/>
        </p:nvSpPr>
        <p:spPr>
          <a:xfrm flipH="1">
            <a:off x="4362115" y="4660900"/>
            <a:ext cx="641685" cy="0"/>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830" name="Line"/>
          <p:cNvSpPr/>
          <p:nvPr/>
        </p:nvSpPr>
        <p:spPr>
          <a:xfrm flipV="1">
            <a:off x="5003799" y="4455256"/>
            <a:ext cx="1" cy="411288"/>
          </a:xfrm>
          <a:prstGeom prst="line">
            <a:avLst/>
          </a:prstGeom>
          <a:ln w="25400">
            <a:solidFill>
              <a:srgbClr val="0000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831" name="Integrate the nonsingular from   to some sufficiently small number and see if the results could develop the flat values predicted by the analytic result."/>
          <p:cNvSpPr txBox="1"/>
          <p:nvPr/>
        </p:nvSpPr>
        <p:spPr>
          <a:xfrm>
            <a:off x="8847653" y="2662427"/>
            <a:ext cx="4082109" cy="23546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Integrate the </a:t>
            </a:r>
            <a:r>
              <a:rPr>
                <a:solidFill>
                  <a:srgbClr val="97B04A"/>
                </a:solidFill>
              </a:rPr>
              <a:t>nonsingular</a:t>
            </a:r>
            <a:r>
              <a:t> from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r>
              <a:t> to some sufficiently small number and see if the results could develop the flat values predicted by the analytic result.</a:t>
            </a:r>
          </a:p>
        </p:txBody>
      </p:sp>
      <p:sp>
        <p:nvSpPr>
          <p:cNvPr id="832" name="Integrate in"/>
          <p:cNvSpPr txBox="1"/>
          <p:nvPr/>
        </p:nvSpPr>
        <p:spPr>
          <a:xfrm>
            <a:off x="3548679" y="4677831"/>
            <a:ext cx="1430441" cy="3979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Integrate in </a:t>
            </a:r>
            <a14:m>
              <m:oMath>
                <m:sSubSup>
                  <m:e>
                    <m:r>
                      <a:rPr xmlns:a="http://schemas.openxmlformats.org/drawingml/2006/main" sz="1850" i="1">
                        <a:solidFill>
                          <a:srgbClr val="000000"/>
                        </a:solidFill>
                        <a:latin typeface="Cambria Math" panose="02040503050406030204" pitchFamily="18" charset="0"/>
                      </a:rPr>
                      <m:t>τ</m:t>
                    </m:r>
                  </m:e>
                  <m:sub>
                    <m:r>
                      <a:rPr xmlns:a="http://schemas.openxmlformats.org/drawingml/2006/main" sz="1850" i="1">
                        <a:solidFill>
                          <a:srgbClr val="000000"/>
                        </a:solidFill>
                        <a:latin typeface="Cambria Math" panose="02040503050406030204" pitchFamily="18" charset="0"/>
                      </a:rPr>
                      <m:t>1</m:t>
                    </m:r>
                  </m:sub>
                  <m:sup>
                    <m:r>
                      <a:rPr xmlns:a="http://schemas.openxmlformats.org/drawingml/2006/main" sz="1850" i="1">
                        <a:solidFill>
                          <a:srgbClr val="000000"/>
                        </a:solidFill>
                        <a:latin typeface="Cambria Math" panose="02040503050406030204" pitchFamily="18" charset="0"/>
                      </a:rPr>
                      <m:t>b</m:t>
                    </m:r>
                  </m:sup>
                </m:sSubSup>
              </m:oMath>
            </a14:m>
          </a:p>
        </p:txBody>
      </p:sp>
      <p:pic>
        <p:nvPicPr>
          <p:cNvPr id="833" name="Screenshot 2024-02-22 at 6.07.23 PM.png" descr="Screenshot 2024-02-22 at 6.07.23 PM.png"/>
          <p:cNvPicPr>
            <a:picLocks noChangeAspect="1"/>
          </p:cNvPicPr>
          <p:nvPr/>
        </p:nvPicPr>
        <p:blipFill>
          <a:blip r:embed="rId3">
            <a:extLst/>
          </a:blip>
          <a:srcRect l="0" t="11806" r="0" b="0"/>
          <a:stretch>
            <a:fillRect/>
          </a:stretch>
        </p:blipFill>
        <p:spPr>
          <a:xfrm>
            <a:off x="144473" y="5837928"/>
            <a:ext cx="5194959" cy="2630734"/>
          </a:xfrm>
          <a:prstGeom prst="rect">
            <a:avLst/>
          </a:prstGeom>
          <a:ln w="12700">
            <a:miter lim="400000"/>
          </a:ln>
        </p:spPr>
      </p:pic>
      <p:sp>
        <p:nvSpPr>
          <p:cNvPr id="834" name="NLOJET++"/>
          <p:cNvSpPr txBox="1"/>
          <p:nvPr/>
        </p:nvSpPr>
        <p:spPr>
          <a:xfrm>
            <a:off x="5371517" y="6647255"/>
            <a:ext cx="116956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NLOJET++</a:t>
            </a:r>
          </a:p>
        </p:txBody>
      </p:sp>
      <p:sp>
        <p:nvSpPr>
          <p:cNvPr id="835" name="Analytic"/>
          <p:cNvSpPr txBox="1"/>
          <p:nvPr/>
        </p:nvSpPr>
        <p:spPr>
          <a:xfrm>
            <a:off x="5375811" y="6994620"/>
            <a:ext cx="8530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Analytic</a:t>
            </a:r>
          </a:p>
        </p:txBody>
      </p:sp>
      <p:sp>
        <p:nvSpPr>
          <p:cNvPr id="836" name="Equation"/>
          <p:cNvSpPr txBox="1"/>
          <p:nvPr/>
        </p:nvSpPr>
        <p:spPr>
          <a:xfrm>
            <a:off x="4360889" y="8069020"/>
            <a:ext cx="199602" cy="29735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000" i="1">
                          <a:solidFill>
                            <a:srgbClr val="000000"/>
                          </a:solidFill>
                          <a:latin typeface="Cambria Math" panose="02040503050406030204" pitchFamily="18" charset="0"/>
                        </a:rPr>
                        <m:t>τ</m:t>
                      </m:r>
                    </m:e>
                    <m:sub>
                      <m:r>
                        <a:rPr xmlns:a="http://schemas.openxmlformats.org/drawingml/2006/main" sz="2000" i="1">
                          <a:solidFill>
                            <a:srgbClr val="000000"/>
                          </a:solidFill>
                          <a:latin typeface="Cambria Math" panose="02040503050406030204" pitchFamily="18" charset="0"/>
                        </a:rPr>
                        <m:t>1</m:t>
                      </m:r>
                    </m:sub>
                    <m:sup>
                      <m:r>
                        <a:rPr xmlns:a="http://schemas.openxmlformats.org/drawingml/2006/main" sz="2000" i="1">
                          <a:solidFill>
                            <a:srgbClr val="000000"/>
                          </a:solidFill>
                          <a:latin typeface="Cambria Math" panose="02040503050406030204" pitchFamily="18" charset="0"/>
                        </a:rPr>
                        <m:t>b</m:t>
                      </m:r>
                    </m:sup>
                  </m:sSubSup>
                </m:oMath>
              </m:oMathPara>
            </a14:m>
            <a:endParaRPr sz="2000"/>
          </a:p>
        </p:txBody>
      </p:sp>
      <p:sp>
        <p:nvSpPr>
          <p:cNvPr id="837" name="Log-linear plot"/>
          <p:cNvSpPr txBox="1"/>
          <p:nvPr/>
        </p:nvSpPr>
        <p:spPr>
          <a:xfrm>
            <a:off x="572716" y="7827402"/>
            <a:ext cx="14662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Log-linear plot</a:t>
            </a:r>
          </a:p>
        </p:txBody>
      </p:sp>
      <p:sp>
        <p:nvSpPr>
          <p:cNvPr id="838" name="Equation"/>
          <p:cNvSpPr txBox="1"/>
          <p:nvPr/>
        </p:nvSpPr>
        <p:spPr>
          <a:xfrm>
            <a:off x="285180" y="5525536"/>
            <a:ext cx="1455316" cy="26242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200" i="1">
                          <a:solidFill>
                            <a:srgbClr val="000000"/>
                          </a:solidFill>
                          <a:latin typeface="Cambria Math" panose="02040503050406030204" pitchFamily="18" charset="0"/>
                        </a:rPr>
                        <m:t>r</m:t>
                      </m:r>
                    </m:e>
                    <m:sub>
                      <m:r>
                        <a:rPr xmlns:a="http://schemas.openxmlformats.org/drawingml/2006/main" sz="2200" i="1">
                          <a:solidFill>
                            <a:srgbClr val="000000"/>
                          </a:solidFill>
                          <a:latin typeface="Cambria Math" panose="02040503050406030204" pitchFamily="18" charset="0"/>
                        </a:rPr>
                        <m:t>c</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r>
                    <a:rPr xmlns:a="http://schemas.openxmlformats.org/drawingml/2006/main" sz="2200" i="1">
                      <a:solidFill>
                        <a:srgbClr val="000000"/>
                      </a:solidFill>
                      <a:latin typeface="Cambria Math" panose="02040503050406030204" pitchFamily="18" charset="0"/>
                    </a:rPr>
                    <m:t>)</m:t>
                  </m:r>
                  <m:r>
                    <m:rPr>
                      <m:nor/>
                    </m:rPr>
                    <a:rPr xmlns:a="http://schemas.openxmlformats.org/drawingml/2006/main" sz="2200" i="1">
                      <a:solidFill>
                        <a:srgbClr val="000000"/>
                      </a:solidFill>
                      <a:latin typeface="Cambria Math" panose="02040503050406030204" pitchFamily="18" charset="0"/>
                    </a:rPr>
                    <m:t>at</m:t>
                  </m:r>
                  <m:r>
                    <m:rPr>
                      <m:scr m:val="script"/>
                    </m:rPr>
                    <a:rPr xmlns:a="http://schemas.openxmlformats.org/drawingml/2006/main" sz="2200" i="1">
                      <a:solidFill>
                        <a:srgbClr val="000000"/>
                      </a:solidFill>
                      <a:latin typeface="Cambria Math" panose="02040503050406030204" pitchFamily="18" charset="0"/>
                    </a:rPr>
                    <m:t>O</m:t>
                  </m:r>
                  <m:r>
                    <a:rPr xmlns:a="http://schemas.openxmlformats.org/drawingml/2006/main" sz="2200" i="1">
                      <a:solidFill>
                        <a:srgbClr val="000000"/>
                      </a:solidFill>
                      <a:latin typeface="Cambria Math" panose="02040503050406030204" pitchFamily="18" charset="0"/>
                    </a:rPr>
                    <m:t>(</m:t>
                  </m:r>
                  <m:sSub>
                    <m:e>
                      <m:r>
                        <a:rPr xmlns:a="http://schemas.openxmlformats.org/drawingml/2006/main" sz="2200" i="1">
                          <a:solidFill>
                            <a:srgbClr val="000000"/>
                          </a:solidFill>
                          <a:latin typeface="Cambria Math" panose="02040503050406030204" pitchFamily="18" charset="0"/>
                        </a:rPr>
                        <m:t>α</m:t>
                      </m:r>
                    </m:e>
                    <m:sub>
                      <m:r>
                        <a:rPr xmlns:a="http://schemas.openxmlformats.org/drawingml/2006/main" sz="2200" i="1">
                          <a:solidFill>
                            <a:srgbClr val="000000"/>
                          </a:solidFill>
                          <a:latin typeface="Cambria Math" panose="02040503050406030204" pitchFamily="18" charset="0"/>
                        </a:rPr>
                        <m:t>s</m:t>
                      </m:r>
                    </m:sub>
                  </m:sSub>
                  <m:r>
                    <a:rPr xmlns:a="http://schemas.openxmlformats.org/drawingml/2006/main" sz="2200" i="1">
                      <a:solidFill>
                        <a:srgbClr val="000000"/>
                      </a:solidFill>
                      <a:latin typeface="Cambria Math" panose="02040503050406030204" pitchFamily="18" charset="0"/>
                    </a:rPr>
                    <m:t>)</m:t>
                  </m:r>
                </m:oMath>
              </m:oMathPara>
            </a14:m>
            <a:endParaRPr sz="2200"/>
          </a:p>
        </p:txBody>
      </p:sp>
      <p:sp>
        <p:nvSpPr>
          <p:cNvPr id="839" name="NLOJET++"/>
          <p:cNvSpPr txBox="1"/>
          <p:nvPr/>
        </p:nvSpPr>
        <p:spPr>
          <a:xfrm>
            <a:off x="11793701" y="6647255"/>
            <a:ext cx="116956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NLOJET++</a:t>
            </a:r>
          </a:p>
        </p:txBody>
      </p:sp>
      <p:sp>
        <p:nvSpPr>
          <p:cNvPr id="840" name="Analytic"/>
          <p:cNvSpPr txBox="1"/>
          <p:nvPr/>
        </p:nvSpPr>
        <p:spPr>
          <a:xfrm>
            <a:off x="11814711" y="6994620"/>
            <a:ext cx="8530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Analytic</a:t>
            </a:r>
          </a:p>
        </p:txBody>
      </p:sp>
      <p:sp>
        <p:nvSpPr>
          <p:cNvPr id="841" name="Equation"/>
          <p:cNvSpPr txBox="1"/>
          <p:nvPr/>
        </p:nvSpPr>
        <p:spPr>
          <a:xfrm>
            <a:off x="6647881" y="5563662"/>
            <a:ext cx="1501646" cy="30990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200" i="1">
                          <a:solidFill>
                            <a:srgbClr val="000000"/>
                          </a:solidFill>
                          <a:latin typeface="Cambria Math" panose="02040503050406030204" pitchFamily="18" charset="0"/>
                        </a:rPr>
                        <m:t>r</m:t>
                      </m:r>
                    </m:e>
                    <m:sub>
                      <m:r>
                        <a:rPr xmlns:a="http://schemas.openxmlformats.org/drawingml/2006/main" sz="2200" i="1">
                          <a:solidFill>
                            <a:srgbClr val="000000"/>
                          </a:solidFill>
                          <a:latin typeface="Cambria Math" panose="02040503050406030204" pitchFamily="18" charset="0"/>
                        </a:rPr>
                        <m:t>c</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r>
                    <a:rPr xmlns:a="http://schemas.openxmlformats.org/drawingml/2006/main" sz="2200" i="1">
                      <a:solidFill>
                        <a:srgbClr val="000000"/>
                      </a:solidFill>
                      <a:latin typeface="Cambria Math" panose="02040503050406030204" pitchFamily="18" charset="0"/>
                    </a:rPr>
                    <m:t>)</m:t>
                  </m:r>
                  <m:r>
                    <m:rPr>
                      <m:nor/>
                    </m:rPr>
                    <a:rPr xmlns:a="http://schemas.openxmlformats.org/drawingml/2006/main" sz="2200" i="1">
                      <a:solidFill>
                        <a:srgbClr val="000000"/>
                      </a:solidFill>
                      <a:latin typeface="Cambria Math" panose="02040503050406030204" pitchFamily="18" charset="0"/>
                    </a:rPr>
                    <m:t>at</m:t>
                  </m:r>
                  <m:r>
                    <m:rPr>
                      <m:scr m:val="script"/>
                    </m:rPr>
                    <a:rPr xmlns:a="http://schemas.openxmlformats.org/drawingml/2006/main" sz="2200" i="1">
                      <a:solidFill>
                        <a:srgbClr val="000000"/>
                      </a:solidFill>
                      <a:latin typeface="Cambria Math" panose="02040503050406030204" pitchFamily="18" charset="0"/>
                    </a:rPr>
                    <m:t>O</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α</m:t>
                      </m:r>
                    </m:e>
                    <m:sub>
                      <m:r>
                        <a:rPr xmlns:a="http://schemas.openxmlformats.org/drawingml/2006/main" sz="2200" i="1">
                          <a:solidFill>
                            <a:srgbClr val="000000"/>
                          </a:solidFill>
                          <a:latin typeface="Cambria Math" panose="02040503050406030204" pitchFamily="18" charset="0"/>
                        </a:rPr>
                        <m:t>s</m:t>
                      </m:r>
                    </m:sub>
                    <m:sup>
                      <m:r>
                        <a:rPr xmlns:a="http://schemas.openxmlformats.org/drawingml/2006/main" sz="2200" i="1">
                          <a:solidFill>
                            <a:srgbClr val="000000"/>
                          </a:solidFill>
                          <a:latin typeface="Cambria Math" panose="02040503050406030204" pitchFamily="18" charset="0"/>
                        </a:rPr>
                        <m:t>2</m:t>
                      </m:r>
                    </m:sup>
                  </m:sSubSup>
                  <m:r>
                    <a:rPr xmlns:a="http://schemas.openxmlformats.org/drawingml/2006/main" sz="2200" i="1">
                      <a:solidFill>
                        <a:srgbClr val="000000"/>
                      </a:solidFill>
                      <a:latin typeface="Cambria Math" panose="02040503050406030204" pitchFamily="18" charset="0"/>
                    </a:rPr>
                    <m:t>)</m:t>
                  </m:r>
                </m:oMath>
              </m:oMathPara>
            </a14:m>
            <a:endParaRPr sz="2200"/>
          </a:p>
        </p:txBody>
      </p:sp>
      <p:pic>
        <p:nvPicPr>
          <p:cNvPr id="842" name="Screenshot 2024-02-22 at 10.35.33 PM.png" descr="Screenshot 2024-02-22 at 10.35.33 PM.png"/>
          <p:cNvPicPr>
            <a:picLocks noChangeAspect="1"/>
          </p:cNvPicPr>
          <p:nvPr/>
        </p:nvPicPr>
        <p:blipFill>
          <a:blip r:embed="rId4">
            <a:extLst/>
          </a:blip>
          <a:srcRect l="0" t="9328" r="0" b="0"/>
          <a:stretch>
            <a:fillRect/>
          </a:stretch>
        </p:blipFill>
        <p:spPr>
          <a:xfrm>
            <a:off x="6741334" y="5960562"/>
            <a:ext cx="5098698" cy="2385468"/>
          </a:xfrm>
          <a:prstGeom prst="rect">
            <a:avLst/>
          </a:prstGeom>
          <a:ln w="12700">
            <a:miter lim="400000"/>
          </a:ln>
        </p:spPr>
      </p:pic>
      <p:sp>
        <p:nvSpPr>
          <p:cNvPr id="843" name="Log-linear plot"/>
          <p:cNvSpPr txBox="1"/>
          <p:nvPr/>
        </p:nvSpPr>
        <p:spPr>
          <a:xfrm>
            <a:off x="7164016" y="7827402"/>
            <a:ext cx="14662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Log-linear plot</a:t>
            </a:r>
          </a:p>
        </p:txBody>
      </p:sp>
      <p:sp>
        <p:nvSpPr>
          <p:cNvPr id="844" name="Equation"/>
          <p:cNvSpPr txBox="1"/>
          <p:nvPr/>
        </p:nvSpPr>
        <p:spPr>
          <a:xfrm>
            <a:off x="10482289" y="7378795"/>
            <a:ext cx="199602" cy="29735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000" i="1">
                          <a:solidFill>
                            <a:srgbClr val="000000"/>
                          </a:solidFill>
                          <a:latin typeface="Cambria Math" panose="02040503050406030204" pitchFamily="18" charset="0"/>
                        </a:rPr>
                        <m:t>τ</m:t>
                      </m:r>
                    </m:e>
                    <m:sub>
                      <m:r>
                        <a:rPr xmlns:a="http://schemas.openxmlformats.org/drawingml/2006/main" sz="2000" i="1">
                          <a:solidFill>
                            <a:srgbClr val="000000"/>
                          </a:solidFill>
                          <a:latin typeface="Cambria Math" panose="02040503050406030204" pitchFamily="18" charset="0"/>
                        </a:rPr>
                        <m:t>1</m:t>
                      </m:r>
                    </m:sub>
                    <m:sup>
                      <m:r>
                        <a:rPr xmlns:a="http://schemas.openxmlformats.org/drawingml/2006/main" sz="2000" i="1">
                          <a:solidFill>
                            <a:srgbClr val="000000"/>
                          </a:solidFill>
                          <a:latin typeface="Cambria Math" panose="02040503050406030204" pitchFamily="18" charset="0"/>
                        </a:rPr>
                        <m:t>b</m:t>
                      </m:r>
                    </m:sup>
                  </m:sSubSup>
                </m:oMath>
              </m:oMathPara>
            </a14:m>
            <a:endParaRPr sz="2000"/>
          </a:p>
        </p:txBody>
      </p:sp>
      <p:sp>
        <p:nvSpPr>
          <p:cNvPr id="845" name="We can clearly see the flat region from the LO result, and a bit noisier result for NLO, but they both correctly produce the analytic results.  (Improvable by collecting more MC events)"/>
          <p:cNvSpPr txBox="1"/>
          <p:nvPr/>
        </p:nvSpPr>
        <p:spPr>
          <a:xfrm>
            <a:off x="174911" y="8518783"/>
            <a:ext cx="12654978" cy="1005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We can clearly see the flat region from the LO result, and a bit noisier result for NLO, but they both correctly produce the analytic results.  (Improvable by collecting more MC events)</a:t>
            </a:r>
          </a:p>
        </p:txBody>
      </p:sp>
      <p:sp>
        <p:nvSpPr>
          <p:cNvPr id="846"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SCET FT for  : Resummation"/>
          <p:cNvSpPr txBox="1"/>
          <p:nvPr>
            <p:ph type="title"/>
          </p:nvPr>
        </p:nvSpPr>
        <p:spPr>
          <a:xfrm>
            <a:off x="952500" y="58450"/>
            <a:ext cx="11099800" cy="1245130"/>
          </a:xfrm>
          <a:prstGeom prst="rect">
            <a:avLst/>
          </a:prstGeom>
        </p:spPr>
        <p:txBody>
          <a:bodyPr/>
          <a:lstStyle/>
          <a:p>
            <a:pPr>
              <a:defRPr sz="6500"/>
            </a:pPr>
            <a:r>
              <a:t>SCET FT for </a:t>
            </a: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r>
              <a:t>: Resummation</a:t>
            </a:r>
          </a:p>
        </p:txBody>
      </p:sp>
      <p:sp>
        <p:nvSpPr>
          <p:cNvPr id="849" name="Once we establish the description for the fixed-order functions, we can implement the resummations of large logs in  . By  , we mean the summation of the following logs:"/>
          <p:cNvSpPr txBox="1"/>
          <p:nvPr/>
        </p:nvSpPr>
        <p:spPr>
          <a:xfrm>
            <a:off x="519374" y="1287219"/>
            <a:ext cx="11966052" cy="10091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Once we establish the description for the fixed-order functions, we can implement the resummations of large logs in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By </a:t>
            </a:r>
            <a14:m>
              <m:oMath>
                <m:sSup>
                  <m:e>
                    <m:r>
                      <m:rPr>
                        <m:nor/>
                      </m:rPr>
                      <a:rPr xmlns:a="http://schemas.openxmlformats.org/drawingml/2006/main" sz="2600" i="1">
                        <a:solidFill>
                          <a:srgbClr val="000000"/>
                        </a:solidFill>
                        <a:latin typeface="Cambria Math" panose="02040503050406030204" pitchFamily="18" charset="0"/>
                      </a:rPr>
                      <m:t>N</m:t>
                    </m:r>
                  </m:e>
                  <m:sup>
                    <m:r>
                      <a:rPr xmlns:a="http://schemas.openxmlformats.org/drawingml/2006/main" sz="2600" i="1">
                        <a:solidFill>
                          <a:srgbClr val="000000"/>
                        </a:solidFill>
                        <a:latin typeface="Cambria Math" panose="02040503050406030204" pitchFamily="18" charset="0"/>
                      </a:rPr>
                      <m:t>x</m:t>
                    </m:r>
                  </m:sup>
                </m:sSup>
                <m:r>
                  <m:rPr>
                    <m:nor/>
                  </m:rPr>
                  <a:rPr xmlns:a="http://schemas.openxmlformats.org/drawingml/2006/main" sz="2600" i="1">
                    <a:solidFill>
                      <a:srgbClr val="000000"/>
                    </a:solidFill>
                    <a:latin typeface="Cambria Math" panose="02040503050406030204" pitchFamily="18" charset="0"/>
                  </a:rPr>
                  <m:t>LL</m:t>
                </m:r>
              </m:oMath>
            </a14:m>
            <a:r>
              <a:t>, we mean the summation of the following logs:</a:t>
            </a:r>
          </a:p>
        </p:txBody>
      </p:sp>
      <p:sp>
        <p:nvSpPr>
          <p:cNvPr id="850" name="LL"/>
          <p:cNvSpPr txBox="1"/>
          <p:nvPr/>
        </p:nvSpPr>
        <p:spPr>
          <a:xfrm>
            <a:off x="1332006" y="2328632"/>
            <a:ext cx="487859"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LL</a:t>
            </a:r>
          </a:p>
        </p:txBody>
      </p:sp>
      <p:sp>
        <p:nvSpPr>
          <p:cNvPr id="851" name="NLL"/>
          <p:cNvSpPr txBox="1"/>
          <p:nvPr/>
        </p:nvSpPr>
        <p:spPr>
          <a:xfrm>
            <a:off x="6395358" y="2354032"/>
            <a:ext cx="785330"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NLL</a:t>
            </a:r>
          </a:p>
        </p:txBody>
      </p:sp>
      <p:sp>
        <p:nvSpPr>
          <p:cNvPr id="852" name="NNLL"/>
          <p:cNvSpPr txBox="1"/>
          <p:nvPr/>
        </p:nvSpPr>
        <p:spPr>
          <a:xfrm>
            <a:off x="1334566" y="3019013"/>
            <a:ext cx="1082800"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NNLL</a:t>
            </a:r>
          </a:p>
        </p:txBody>
      </p:sp>
      <p:sp>
        <p:nvSpPr>
          <p:cNvPr id="853" name="N3LL"/>
          <p:cNvSpPr txBox="1"/>
          <p:nvPr/>
        </p:nvSpPr>
        <p:spPr>
          <a:xfrm>
            <a:off x="6383302" y="3072988"/>
            <a:ext cx="975830"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N3LL</a:t>
            </a:r>
          </a:p>
        </p:txBody>
      </p:sp>
      <p:sp>
        <p:nvSpPr>
          <p:cNvPr id="854" name="Equation"/>
          <p:cNvSpPr txBox="1"/>
          <p:nvPr/>
        </p:nvSpPr>
        <p:spPr>
          <a:xfrm>
            <a:off x="2217901" y="2415833"/>
            <a:ext cx="3328871" cy="37169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m:rPr>
                      <m:sty m:val="p"/>
                    </m:rPr>
                    <a:rPr xmlns:a="http://schemas.openxmlformats.org/drawingml/2006/main" sz="2500" i="1">
                      <a:solidFill>
                        <a:srgbClr val="000000"/>
                      </a:solidFill>
                      <a:latin typeface="Cambria Math" panose="02040503050406030204" pitchFamily="18" charset="0"/>
                    </a:rPr>
                    <m:t>log</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m:rPr>
                      <m:sty m:val="p"/>
                    </m:rPr>
                    <a:rPr xmlns:a="http://schemas.openxmlformats.org/drawingml/2006/main" sz="2500" i="1">
                      <a:solidFill>
                        <a:srgbClr val="000000"/>
                      </a:solidFill>
                      <a:latin typeface="Cambria Math" panose="02040503050406030204" pitchFamily="18" charset="0"/>
                    </a:rPr>
                    <m:t>log</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sSup>
                    <m:e>
                      <m:r>
                        <a:rPr xmlns:a="http://schemas.openxmlformats.org/drawingml/2006/main" sz="2500" i="1">
                          <a:solidFill>
                            <a:srgbClr val="000000"/>
                          </a:solidFill>
                          <a:latin typeface="Cambria Math" panose="02040503050406030204" pitchFamily="18" charset="0"/>
                        </a:rPr>
                        <m:t>)</m:t>
                      </m:r>
                    </m:e>
                    <m:sup>
                      <m:r>
                        <a:rPr xmlns:a="http://schemas.openxmlformats.org/drawingml/2006/main" sz="2500" i="1">
                          <a:solidFill>
                            <a:srgbClr val="000000"/>
                          </a:solidFill>
                          <a:latin typeface="Cambria Math" panose="02040503050406030204" pitchFamily="18" charset="0"/>
                        </a:rPr>
                        <m:t>n</m:t>
                      </m:r>
                    </m:sup>
                  </m:sSup>
                  <m:r>
                    <a:rPr xmlns:a="http://schemas.openxmlformats.org/drawingml/2006/main" sz="2500" i="1">
                      <a:solidFill>
                        <a:srgbClr val="000000"/>
                      </a:solidFill>
                      <a:latin typeface="Cambria Math" panose="02040503050406030204" pitchFamily="18" charset="0"/>
                    </a:rPr>
                    <m:t>∼</m:t>
                  </m:r>
                  <m:r>
                    <m:rPr>
                      <m:scr m:val="script"/>
                    </m:rPr>
                    <a:rPr xmlns:a="http://schemas.openxmlformats.org/drawingml/2006/main" sz="2500" i="1">
                      <a:solidFill>
                        <a:srgbClr val="000000"/>
                      </a:solidFill>
                      <a:latin typeface="Cambria Math" panose="02040503050406030204" pitchFamily="18" charset="0"/>
                    </a:rPr>
                    <m:t>O</m:t>
                  </m:r>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m:t>
                      </m:r>
                    </m:sup>
                  </m:sSub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855" name="Equation"/>
          <p:cNvSpPr txBox="1"/>
          <p:nvPr/>
        </p:nvSpPr>
        <p:spPr>
          <a:xfrm>
            <a:off x="7569094" y="2466598"/>
            <a:ext cx="2317840" cy="35216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m:rPr>
                      <m:sty m:val="p"/>
                    </m:rPr>
                    <a:rPr xmlns:a="http://schemas.openxmlformats.org/drawingml/2006/main" sz="2500" i="1">
                      <a:solidFill>
                        <a:srgbClr val="000000"/>
                      </a:solidFill>
                      <a:latin typeface="Cambria Math" panose="02040503050406030204" pitchFamily="18" charset="0"/>
                    </a:rPr>
                    <m:t>log</m:t>
                  </m:r>
                  <m:r>
                    <a:rPr xmlns:a="http://schemas.openxmlformats.org/drawingml/2006/main" sz="2500" i="1">
                      <a:solidFill>
                        <a:srgbClr val="000000"/>
                      </a:solidFill>
                      <a:latin typeface="Cambria Math" panose="02040503050406030204" pitchFamily="18" charset="0"/>
                    </a:rPr>
                    <m:t>τ</m:t>
                  </m:r>
                  <m:sSup>
                    <m:e>
                      <m:r>
                        <a:rPr xmlns:a="http://schemas.openxmlformats.org/drawingml/2006/main" sz="2500" i="1">
                          <a:solidFill>
                            <a:srgbClr val="000000"/>
                          </a:solidFill>
                          <a:latin typeface="Cambria Math" panose="02040503050406030204" pitchFamily="18" charset="0"/>
                        </a:rPr>
                        <m:t>)</m:t>
                      </m:r>
                    </m:e>
                    <m:sup>
                      <m:r>
                        <a:rPr xmlns:a="http://schemas.openxmlformats.org/drawingml/2006/main" sz="2500" i="1">
                          <a:solidFill>
                            <a:srgbClr val="000000"/>
                          </a:solidFill>
                          <a:latin typeface="Cambria Math" panose="02040503050406030204" pitchFamily="18" charset="0"/>
                        </a:rPr>
                        <m:t>n</m:t>
                      </m:r>
                    </m:sup>
                  </m:sSup>
                  <m:r>
                    <a:rPr xmlns:a="http://schemas.openxmlformats.org/drawingml/2006/main" sz="2500" i="1">
                      <a:solidFill>
                        <a:srgbClr val="000000"/>
                      </a:solidFill>
                      <a:latin typeface="Cambria Math" panose="02040503050406030204" pitchFamily="18" charset="0"/>
                    </a:rPr>
                    <m:t>∼</m:t>
                  </m:r>
                  <m:r>
                    <m:rPr>
                      <m:scr m:val="script"/>
                    </m:rPr>
                    <a:rPr xmlns:a="http://schemas.openxmlformats.org/drawingml/2006/main" sz="2500" i="1">
                      <a:solidFill>
                        <a:srgbClr val="000000"/>
                      </a:solidFill>
                      <a:latin typeface="Cambria Math" panose="02040503050406030204" pitchFamily="18" charset="0"/>
                    </a:rPr>
                    <m:t>O</m:t>
                  </m:r>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up>
                      <m:r>
                        <a:rPr xmlns:a="http://schemas.openxmlformats.org/drawingml/2006/main" sz="2500" i="1">
                          <a:solidFill>
                            <a:srgbClr val="000000"/>
                          </a:solidFill>
                          <a:latin typeface="Cambria Math" panose="02040503050406030204" pitchFamily="18" charset="0"/>
                        </a:rPr>
                        <m:t>0</m:t>
                      </m:r>
                    </m:sup>
                  </m:sSub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856" name="Equation"/>
          <p:cNvSpPr txBox="1"/>
          <p:nvPr/>
        </p:nvSpPr>
        <p:spPr>
          <a:xfrm>
            <a:off x="2855195" y="3196441"/>
            <a:ext cx="2523615" cy="29919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m:rPr>
                      <m:sty m:val="p"/>
                    </m:rPr>
                    <a:rPr xmlns:a="http://schemas.openxmlformats.org/drawingml/2006/main" sz="2500" i="1">
                      <a:solidFill>
                        <a:srgbClr val="000000"/>
                      </a:solidFill>
                      <a:latin typeface="Cambria Math" panose="02040503050406030204" pitchFamily="18" charset="0"/>
                    </a:rPr>
                    <m:t>log</m:t>
                  </m:r>
                  <m:r>
                    <a:rPr xmlns:a="http://schemas.openxmlformats.org/drawingml/2006/main" sz="2500" i="1">
                      <a:solidFill>
                        <a:srgbClr val="000000"/>
                      </a:solidFill>
                      <a:latin typeface="Cambria Math" panose="02040503050406030204" pitchFamily="18" charset="0"/>
                    </a:rPr>
                    <m:t>τ</m:t>
                  </m:r>
                  <m:sSup>
                    <m:e>
                      <m:r>
                        <a:rPr xmlns:a="http://schemas.openxmlformats.org/drawingml/2006/main" sz="2500" i="1">
                          <a:solidFill>
                            <a:srgbClr val="000000"/>
                          </a:solidFill>
                          <a:latin typeface="Cambria Math" panose="02040503050406030204" pitchFamily="18" charset="0"/>
                        </a:rPr>
                        <m:t>)</m:t>
                      </m:r>
                    </m:e>
                    <m:sup>
                      <m:r>
                        <a:rPr xmlns:a="http://schemas.openxmlformats.org/drawingml/2006/main" sz="2500" i="1">
                          <a:solidFill>
                            <a:srgbClr val="000000"/>
                          </a:solidFill>
                          <a:latin typeface="Cambria Math" panose="02040503050406030204" pitchFamily="18" charset="0"/>
                        </a:rPr>
                        <m:t>n</m:t>
                      </m:r>
                    </m:sup>
                  </m:sSup>
                  <m:r>
                    <a:rPr xmlns:a="http://schemas.openxmlformats.org/drawingml/2006/main" sz="2500" i="1">
                      <a:solidFill>
                        <a:srgbClr val="000000"/>
                      </a:solidFill>
                      <a:latin typeface="Cambria Math" panose="02040503050406030204" pitchFamily="18" charset="0"/>
                    </a:rPr>
                    <m:t>∼</m:t>
                  </m:r>
                  <m:r>
                    <m:rPr>
                      <m:scr m:val="script"/>
                    </m:rPr>
                    <a:rPr xmlns:a="http://schemas.openxmlformats.org/drawingml/2006/main" sz="2500" i="1">
                      <a:solidFill>
                        <a:srgbClr val="000000"/>
                      </a:solidFill>
                      <a:latin typeface="Cambria Math" panose="02040503050406030204" pitchFamily="18" charset="0"/>
                    </a:rPr>
                    <m:t>O</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857" name="Equation"/>
          <p:cNvSpPr txBox="1"/>
          <p:nvPr/>
        </p:nvSpPr>
        <p:spPr>
          <a:xfrm>
            <a:off x="7584387" y="3158341"/>
            <a:ext cx="2628990" cy="35216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m:rPr>
                      <m:sty m:val="p"/>
                    </m:rPr>
                    <a:rPr xmlns:a="http://schemas.openxmlformats.org/drawingml/2006/main" sz="2500" i="1">
                      <a:solidFill>
                        <a:srgbClr val="000000"/>
                      </a:solidFill>
                      <a:latin typeface="Cambria Math" panose="02040503050406030204" pitchFamily="18" charset="0"/>
                    </a:rPr>
                    <m:t>log</m:t>
                  </m:r>
                  <m:r>
                    <a:rPr xmlns:a="http://schemas.openxmlformats.org/drawingml/2006/main" sz="2500" i="1">
                      <a:solidFill>
                        <a:srgbClr val="000000"/>
                      </a:solidFill>
                      <a:latin typeface="Cambria Math" panose="02040503050406030204" pitchFamily="18" charset="0"/>
                    </a:rPr>
                    <m:t>τ</m:t>
                  </m:r>
                  <m:sSup>
                    <m:e>
                      <m:r>
                        <a:rPr xmlns:a="http://schemas.openxmlformats.org/drawingml/2006/main" sz="2500" i="1">
                          <a:solidFill>
                            <a:srgbClr val="000000"/>
                          </a:solidFill>
                          <a:latin typeface="Cambria Math" panose="02040503050406030204" pitchFamily="18" charset="0"/>
                        </a:rPr>
                        <m:t>)</m:t>
                      </m:r>
                    </m:e>
                    <m:sup>
                      <m:r>
                        <a:rPr xmlns:a="http://schemas.openxmlformats.org/drawingml/2006/main" sz="2500" i="1">
                          <a:solidFill>
                            <a:srgbClr val="000000"/>
                          </a:solidFill>
                          <a:latin typeface="Cambria Math" panose="02040503050406030204" pitchFamily="18" charset="0"/>
                        </a:rPr>
                        <m:t>n</m:t>
                      </m:r>
                    </m:sup>
                  </m:sSup>
                  <m:r>
                    <a:rPr xmlns:a="http://schemas.openxmlformats.org/drawingml/2006/main" sz="2500" i="1">
                      <a:solidFill>
                        <a:srgbClr val="000000"/>
                      </a:solidFill>
                      <a:latin typeface="Cambria Math" panose="02040503050406030204" pitchFamily="18" charset="0"/>
                    </a:rPr>
                    <m:t>∼</m:t>
                  </m:r>
                  <m:r>
                    <m:rPr>
                      <m:scr m:val="script"/>
                    </m:rPr>
                    <a:rPr xmlns:a="http://schemas.openxmlformats.org/drawingml/2006/main" sz="2500" i="1">
                      <a:solidFill>
                        <a:srgbClr val="000000"/>
                      </a:solidFill>
                      <a:latin typeface="Cambria Math" panose="02040503050406030204" pitchFamily="18" charset="0"/>
                    </a:rPr>
                    <m:t>O</m:t>
                  </m:r>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858" name="( )"/>
          <p:cNvSpPr txBox="1"/>
          <p:nvPr/>
        </p:nvSpPr>
        <p:spPr>
          <a:xfrm>
            <a:off x="10959497" y="2400321"/>
            <a:ext cx="1067016"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14:m>
              <m:oMath>
                <m:r>
                  <a:rPr xmlns:a="http://schemas.openxmlformats.org/drawingml/2006/main" sz="2600" i="1">
                    <a:solidFill>
                      <a:srgbClr val="000000"/>
                    </a:solidFill>
                    <a:latin typeface="Cambria Math" panose="02040503050406030204" pitchFamily="18" charset="0"/>
                  </a:rPr>
                  <m:t>n</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r>
              <a:t>)</a:t>
            </a:r>
          </a:p>
        </p:txBody>
      </p:sp>
      <p:sp>
        <p:nvSpPr>
          <p:cNvPr id="859" name="where the last relations assumed power counting of large logs,   when  ."/>
          <p:cNvSpPr txBox="1"/>
          <p:nvPr/>
        </p:nvSpPr>
        <p:spPr>
          <a:xfrm>
            <a:off x="937302" y="3798160"/>
            <a:ext cx="11816692" cy="5131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where the last relations assumed power counting of large logs, </a:t>
            </a:r>
            <a14:m>
              <m:oMath>
                <m:r>
                  <m:rPr>
                    <m:sty m:val="p"/>
                  </m:rPr>
                  <a:rPr xmlns:a="http://schemas.openxmlformats.org/drawingml/2006/main" sz="2600" i="1">
                    <a:solidFill>
                      <a:srgbClr val="000000"/>
                    </a:solidFill>
                    <a:latin typeface="Cambria Math" panose="02040503050406030204" pitchFamily="18" charset="0"/>
                  </a:rPr>
                  <m:t>log</m:t>
                </m:r>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when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r>
              <a:t>.</a:t>
            </a:r>
          </a:p>
        </p:txBody>
      </p:sp>
      <p:sp>
        <p:nvSpPr>
          <p:cNvPr id="860" name="The RG equations of the hard, jet, beam, and soft functions are"/>
          <p:cNvSpPr txBox="1"/>
          <p:nvPr/>
        </p:nvSpPr>
        <p:spPr>
          <a:xfrm>
            <a:off x="519374" y="4613865"/>
            <a:ext cx="11966052" cy="5258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The RG equations of the hard, jet, beam, and soft functions are</a:t>
            </a:r>
          </a:p>
        </p:txBody>
      </p:sp>
      <p:sp>
        <p:nvSpPr>
          <p:cNvPr id="861" name="Equation"/>
          <p:cNvSpPr txBox="1"/>
          <p:nvPr/>
        </p:nvSpPr>
        <p:spPr>
          <a:xfrm>
            <a:off x="1062025" y="5374972"/>
            <a:ext cx="3123582" cy="59512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μ</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d</m:t>
                      </m:r>
                    </m:num>
                    <m:den>
                      <m:r>
                        <a:rPr xmlns:a="http://schemas.openxmlformats.org/drawingml/2006/main" sz="2000" i="1">
                          <a:solidFill>
                            <a:srgbClr val="000000"/>
                          </a:solidFill>
                          <a:latin typeface="Cambria Math" panose="02040503050406030204" pitchFamily="18" charset="0"/>
                        </a:rPr>
                        <m:t>d</m:t>
                      </m:r>
                      <m:r>
                        <a:rPr xmlns:a="http://schemas.openxmlformats.org/drawingml/2006/main" sz="2000" i="1">
                          <a:solidFill>
                            <a:srgbClr val="000000"/>
                          </a:solidFill>
                          <a:latin typeface="Cambria Math" panose="02040503050406030204" pitchFamily="18" charset="0"/>
                        </a:rPr>
                        <m:t>μ</m:t>
                      </m:r>
                    </m:den>
                  </m:f>
                  <m:r>
                    <a:rPr xmlns:a="http://schemas.openxmlformats.org/drawingml/2006/main" sz="2000" i="1">
                      <a:solidFill>
                        <a:srgbClr val="000000"/>
                      </a:solidFill>
                      <a:latin typeface="Cambria Math" panose="02040503050406030204" pitchFamily="18" charset="0"/>
                    </a:rPr>
                    <m:t>H</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Q</m:t>
                      </m:r>
                    </m:e>
                    <m:sup>
                      <m:r>
                        <a:rPr xmlns:a="http://schemas.openxmlformats.org/drawingml/2006/main" sz="2000" i="1">
                          <a:solidFill>
                            <a:srgbClr val="000000"/>
                          </a:solidFill>
                          <a:latin typeface="Cambria Math" panose="02040503050406030204" pitchFamily="18" charset="0"/>
                        </a:rPr>
                        <m:t>2</m:t>
                      </m:r>
                    </m:sup>
                  </m:s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H</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H</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Q</m:t>
                      </m:r>
                    </m:e>
                    <m:sup>
                      <m:r>
                        <a:rPr xmlns:a="http://schemas.openxmlformats.org/drawingml/2006/main" sz="2000" i="1">
                          <a:solidFill>
                            <a:srgbClr val="000000"/>
                          </a:solidFill>
                          <a:latin typeface="Cambria Math" panose="02040503050406030204" pitchFamily="18" charset="0"/>
                        </a:rPr>
                        <m:t>2</m:t>
                      </m:r>
                    </m:sup>
                  </m:s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oMath>
              </m:oMathPara>
            </a14:m>
            <a:endParaRPr sz="2000"/>
          </a:p>
        </p:txBody>
      </p:sp>
      <p:sp>
        <p:nvSpPr>
          <p:cNvPr id="862" name="Equation"/>
          <p:cNvSpPr txBox="1"/>
          <p:nvPr/>
        </p:nvSpPr>
        <p:spPr>
          <a:xfrm>
            <a:off x="4783002" y="5321968"/>
            <a:ext cx="3751359" cy="59512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μ</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d</m:t>
                      </m:r>
                    </m:num>
                    <m:den>
                      <m:r>
                        <a:rPr xmlns:a="http://schemas.openxmlformats.org/drawingml/2006/main" sz="2000" i="1">
                          <a:solidFill>
                            <a:srgbClr val="000000"/>
                          </a:solidFill>
                          <a:latin typeface="Cambria Math" panose="02040503050406030204" pitchFamily="18" charset="0"/>
                        </a:rPr>
                        <m:t>d</m:t>
                      </m:r>
                      <m:r>
                        <a:rPr xmlns:a="http://schemas.openxmlformats.org/drawingml/2006/main" sz="2000" i="1">
                          <a:solidFill>
                            <a:srgbClr val="000000"/>
                          </a:solidFill>
                          <a:latin typeface="Cambria Math" panose="02040503050406030204" pitchFamily="18" charset="0"/>
                        </a:rPr>
                        <m:t>μ</m:t>
                      </m:r>
                    </m:den>
                  </m:f>
                  <m:r>
                    <a:rPr xmlns:a="http://schemas.openxmlformats.org/drawingml/2006/main" sz="2000" i="1">
                      <a:solidFill>
                        <a:srgbClr val="000000"/>
                      </a:solidFill>
                      <a:latin typeface="Cambria Math" panose="02040503050406030204" pitchFamily="18" charset="0"/>
                    </a:rPr>
                    <m:t>G</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t</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d</m:t>
                  </m:r>
                  <m:sSup>
                    <m:e>
                      <m:r>
                        <a:rPr xmlns:a="http://schemas.openxmlformats.org/drawingml/2006/main" sz="2000" i="1">
                          <a:solidFill>
                            <a:srgbClr val="000000"/>
                          </a:solidFill>
                          <a:latin typeface="Cambria Math" panose="02040503050406030204" pitchFamily="18" charset="0"/>
                        </a:rPr>
                        <m:t>t</m:t>
                      </m:r>
                    </m:e>
                    <m:sup>
                      <m:r>
                        <a:rPr xmlns:a="http://schemas.openxmlformats.org/drawingml/2006/main" sz="2000" i="1">
                          <a:solidFill>
                            <a:srgbClr val="000000"/>
                          </a:solidFill>
                          <a:latin typeface="Cambria Math" panose="02040503050406030204" pitchFamily="18" charset="0"/>
                        </a:rPr>
                        <m:t>′</m:t>
                      </m:r>
                    </m:sup>
                  </m:sSup>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G</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t</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t</m:t>
                      </m:r>
                    </m:e>
                    <m:sup>
                      <m:r>
                        <a:rPr xmlns:a="http://schemas.openxmlformats.org/drawingml/2006/main" sz="2000" i="1">
                          <a:solidFill>
                            <a:srgbClr val="000000"/>
                          </a:solidFill>
                          <a:latin typeface="Cambria Math" panose="02040503050406030204" pitchFamily="18" charset="0"/>
                        </a:rPr>
                        <m:t>′</m:t>
                      </m:r>
                    </m:sup>
                  </m:s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G</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t</m:t>
                      </m:r>
                    </m:e>
                    <m:sup>
                      <m:r>
                        <a:rPr xmlns:a="http://schemas.openxmlformats.org/drawingml/2006/main" sz="2000" i="1">
                          <a:solidFill>
                            <a:srgbClr val="000000"/>
                          </a:solidFill>
                          <a:latin typeface="Cambria Math" panose="02040503050406030204" pitchFamily="18" charset="0"/>
                        </a:rPr>
                        <m:t>′</m:t>
                      </m:r>
                    </m:sup>
                  </m:s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oMath>
              </m:oMathPara>
            </a14:m>
            <a:endParaRPr sz="2000"/>
          </a:p>
        </p:txBody>
      </p:sp>
      <p:sp>
        <p:nvSpPr>
          <p:cNvPr id="863" name="for"/>
          <p:cNvSpPr txBox="1"/>
          <p:nvPr/>
        </p:nvSpPr>
        <p:spPr>
          <a:xfrm>
            <a:off x="4731624" y="6096163"/>
            <a:ext cx="1672106" cy="4080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for </a:t>
            </a:r>
            <a14:m>
              <m:oMath>
                <m:r>
                  <a:rPr xmlns:a="http://schemas.openxmlformats.org/drawingml/2006/main" sz="2100" i="1">
                    <a:solidFill>
                      <a:srgbClr val="000000"/>
                    </a:solidFill>
                    <a:latin typeface="Cambria Math" panose="02040503050406030204" pitchFamily="18" charset="0"/>
                  </a:rPr>
                  <m:t>G</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J</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B</m:t>
                </m:r>
                <m:r>
                  <a:rPr xmlns:a="http://schemas.openxmlformats.org/drawingml/2006/main" sz="2100" i="1">
                    <a:solidFill>
                      <a:srgbClr val="000000"/>
                    </a:solidFill>
                    <a:latin typeface="Cambria Math" panose="02040503050406030204" pitchFamily="18" charset="0"/>
                  </a:rPr>
                  <m:t>}</m:t>
                </m:r>
              </m:oMath>
            </a14:m>
          </a:p>
        </p:txBody>
      </p:sp>
      <p:sp>
        <p:nvSpPr>
          <p:cNvPr id="864" name="Equation"/>
          <p:cNvSpPr txBox="1"/>
          <p:nvPr/>
        </p:nvSpPr>
        <p:spPr>
          <a:xfrm>
            <a:off x="8983120" y="5321968"/>
            <a:ext cx="3805084" cy="59512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μ</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d</m:t>
                      </m:r>
                    </m:num>
                    <m:den>
                      <m:r>
                        <a:rPr xmlns:a="http://schemas.openxmlformats.org/drawingml/2006/main" sz="2000" i="1">
                          <a:solidFill>
                            <a:srgbClr val="000000"/>
                          </a:solidFill>
                          <a:latin typeface="Cambria Math" panose="02040503050406030204" pitchFamily="18" charset="0"/>
                        </a:rPr>
                        <m:t>d</m:t>
                      </m:r>
                      <m:r>
                        <a:rPr xmlns:a="http://schemas.openxmlformats.org/drawingml/2006/main" sz="2000" i="1">
                          <a:solidFill>
                            <a:srgbClr val="000000"/>
                          </a:solidFill>
                          <a:latin typeface="Cambria Math" panose="02040503050406030204" pitchFamily="18" charset="0"/>
                        </a:rPr>
                        <m:t>μ</m:t>
                      </m:r>
                    </m:den>
                  </m:f>
                  <m:r>
                    <a:rPr xmlns:a="http://schemas.openxmlformats.org/drawingml/2006/main" sz="2000" i="1">
                      <a:solidFill>
                        <a:srgbClr val="000000"/>
                      </a:solidFill>
                      <a:latin typeface="Cambria Math" panose="02040503050406030204" pitchFamily="18" charset="0"/>
                    </a:rPr>
                    <m:t>S</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k</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d</m:t>
                  </m:r>
                  <m:sSup>
                    <m:e>
                      <m:r>
                        <a:rPr xmlns:a="http://schemas.openxmlformats.org/drawingml/2006/main" sz="2000" i="1">
                          <a:solidFill>
                            <a:srgbClr val="000000"/>
                          </a:solidFill>
                          <a:latin typeface="Cambria Math" panose="02040503050406030204" pitchFamily="18" charset="0"/>
                        </a:rPr>
                        <m:t>k</m:t>
                      </m:r>
                    </m:e>
                    <m:sup>
                      <m:r>
                        <a:rPr xmlns:a="http://schemas.openxmlformats.org/drawingml/2006/main" sz="2000" i="1">
                          <a:solidFill>
                            <a:srgbClr val="000000"/>
                          </a:solidFill>
                          <a:latin typeface="Cambria Math" panose="02040503050406030204" pitchFamily="18" charset="0"/>
                        </a:rPr>
                        <m:t>′</m:t>
                      </m:r>
                    </m:sup>
                  </m:sSup>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k</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k</m:t>
                      </m:r>
                    </m:e>
                    <m:sup>
                      <m:r>
                        <a:rPr xmlns:a="http://schemas.openxmlformats.org/drawingml/2006/main" sz="2000" i="1">
                          <a:solidFill>
                            <a:srgbClr val="000000"/>
                          </a:solidFill>
                          <a:latin typeface="Cambria Math" panose="02040503050406030204" pitchFamily="18" charset="0"/>
                        </a:rPr>
                        <m:t>′</m:t>
                      </m:r>
                    </m:sup>
                  </m:s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S</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k</m:t>
                      </m:r>
                    </m:e>
                    <m:sup>
                      <m:r>
                        <a:rPr xmlns:a="http://schemas.openxmlformats.org/drawingml/2006/main" sz="2000" i="1">
                          <a:solidFill>
                            <a:srgbClr val="000000"/>
                          </a:solidFill>
                          <a:latin typeface="Cambria Math" panose="02040503050406030204" pitchFamily="18" charset="0"/>
                        </a:rPr>
                        <m:t>′</m:t>
                      </m:r>
                    </m:sup>
                  </m:s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oMath>
              </m:oMathPara>
            </a14:m>
            <a:endParaRPr sz="2000"/>
          </a:p>
        </p:txBody>
      </p:sp>
      <p:sp>
        <p:nvSpPr>
          <p:cNvPr id="865" name="And the corresponding anomalous dimensions are given by"/>
          <p:cNvSpPr txBox="1"/>
          <p:nvPr/>
        </p:nvSpPr>
        <p:spPr>
          <a:xfrm>
            <a:off x="519374" y="6853467"/>
            <a:ext cx="11966052" cy="5258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And the corresponding anomalous dimensions are given by</a:t>
            </a:r>
          </a:p>
        </p:txBody>
      </p:sp>
      <p:sp>
        <p:nvSpPr>
          <p:cNvPr id="866" name="Equation"/>
          <p:cNvSpPr txBox="1"/>
          <p:nvPr/>
        </p:nvSpPr>
        <p:spPr>
          <a:xfrm>
            <a:off x="1647528" y="7460688"/>
            <a:ext cx="3731691" cy="63753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H</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sSub>
                    <m:e>
                      <m:r>
                        <m:rPr>
                          <m:sty m:val="p"/>
                        </m:rP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H</m:t>
                      </m:r>
                    </m:sub>
                  </m:sSub>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α</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r>
                    <m:rPr>
                      <m:sty m:val="p"/>
                    </m:rPr>
                    <a:rPr xmlns:a="http://schemas.openxmlformats.org/drawingml/2006/main" sz="2000" i="1">
                      <a:solidFill>
                        <a:srgbClr val="000000"/>
                      </a:solidFill>
                      <a:latin typeface="Cambria Math" panose="02040503050406030204" pitchFamily="18" charset="0"/>
                    </a:rPr>
                    <m:t>log</m:t>
                  </m:r>
                  <m:f>
                    <m:fPr>
                      <m:ctrlPr>
                        <a:rPr xmlns:a="http://schemas.openxmlformats.org/drawingml/2006/main" sz="2000" i="1">
                          <a:solidFill>
                            <a:srgbClr val="000000"/>
                          </a:solidFill>
                          <a:latin typeface="Cambria Math" panose="02040503050406030204" pitchFamily="18" charset="0"/>
                        </a:rPr>
                      </m:ctrlPr>
                      <m:type m:val="bar"/>
                    </m:fPr>
                    <m:num>
                      <m:sSup>
                        <m:e>
                          <m:r>
                            <a:rPr xmlns:a="http://schemas.openxmlformats.org/drawingml/2006/main" sz="2000" i="1">
                              <a:solidFill>
                                <a:srgbClr val="000000"/>
                              </a:solidFill>
                              <a:latin typeface="Cambria Math" panose="02040503050406030204" pitchFamily="18" charset="0"/>
                            </a:rPr>
                            <m:t>Q</m:t>
                          </m:r>
                        </m:e>
                        <m:sup>
                          <m:r>
                            <a:rPr xmlns:a="http://schemas.openxmlformats.org/drawingml/2006/main" sz="2000" i="1">
                              <a:solidFill>
                                <a:srgbClr val="000000"/>
                              </a:solidFill>
                              <a:latin typeface="Cambria Math" panose="02040503050406030204" pitchFamily="18" charset="0"/>
                            </a:rPr>
                            <m:t>2</m:t>
                          </m:r>
                        </m:sup>
                      </m:sSup>
                    </m:num>
                    <m:den>
                      <m:sSup>
                        <m:e>
                          <m:r>
                            <a:rPr xmlns:a="http://schemas.openxmlformats.org/drawingml/2006/main" sz="2000" i="1">
                              <a:solidFill>
                                <a:srgbClr val="000000"/>
                              </a:solidFill>
                              <a:latin typeface="Cambria Math" panose="02040503050406030204" pitchFamily="18" charset="0"/>
                            </a:rPr>
                            <m:t>μ</m:t>
                          </m:r>
                        </m:e>
                        <m:sup>
                          <m:r>
                            <a:rPr xmlns:a="http://schemas.openxmlformats.org/drawingml/2006/main" sz="2000" i="1">
                              <a:solidFill>
                                <a:srgbClr val="000000"/>
                              </a:solidFill>
                              <a:latin typeface="Cambria Math" panose="02040503050406030204" pitchFamily="18" charset="0"/>
                            </a:rPr>
                            <m:t>2</m:t>
                          </m:r>
                        </m:sup>
                      </m:sSup>
                    </m:den>
                  </m:f>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H</m:t>
                      </m:r>
                    </m:sub>
                  </m:sSub>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α</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oMath>
              </m:oMathPara>
            </a14:m>
            <a:endParaRPr sz="2000"/>
          </a:p>
        </p:txBody>
      </p:sp>
      <p:sp>
        <p:nvSpPr>
          <p:cNvPr id="867" name="Equation"/>
          <p:cNvSpPr txBox="1"/>
          <p:nvPr/>
        </p:nvSpPr>
        <p:spPr>
          <a:xfrm>
            <a:off x="6248448" y="7364943"/>
            <a:ext cx="5124688" cy="82902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G</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t</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sSub>
                    <m:e>
                      <m:r>
                        <m:rPr>
                          <m:sty m:val="p"/>
                        </m:rP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G</m:t>
                      </m:r>
                    </m:sub>
                  </m:sSub>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α</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1</m:t>
                      </m:r>
                    </m:num>
                    <m:den>
                      <m:sSup>
                        <m:e>
                          <m:r>
                            <a:rPr xmlns:a="http://schemas.openxmlformats.org/drawingml/2006/main" sz="2000" i="1">
                              <a:solidFill>
                                <a:srgbClr val="000000"/>
                              </a:solidFill>
                              <a:latin typeface="Cambria Math" panose="02040503050406030204" pitchFamily="18" charset="0"/>
                            </a:rPr>
                            <m:t>μ</m:t>
                          </m:r>
                        </m:e>
                        <m:sup>
                          <m:r>
                            <a:rPr xmlns:a="http://schemas.openxmlformats.org/drawingml/2006/main" sz="2000" i="1">
                              <a:solidFill>
                                <a:srgbClr val="000000"/>
                              </a:solidFill>
                              <a:latin typeface="Cambria Math" panose="02040503050406030204" pitchFamily="18" charset="0"/>
                            </a:rPr>
                            <m:t>2</m:t>
                          </m:r>
                        </m:sup>
                      </m:sSup>
                    </m:den>
                  </m:f>
                  <m:sSub>
                    <m:e>
                      <m:d>
                        <m:dPr>
                          <m:ctrlPr>
                            <a:rPr xmlns:a="http://schemas.openxmlformats.org/drawingml/2006/main" sz="2000" i="1">
                              <a:solidFill>
                                <a:srgbClr val="000000"/>
                              </a:solidFill>
                              <a:latin typeface="Cambria Math" panose="02040503050406030204" pitchFamily="18" charset="0"/>
                            </a:rPr>
                          </m:ctrlPr>
                          <m:begChr m:val="["/>
                          <m:endChr m:val="]"/>
                        </m:dPr>
                        <m:e>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θ</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t</m:t>
                              </m:r>
                              <m:r>
                                <a:rPr xmlns:a="http://schemas.openxmlformats.org/drawingml/2006/main" sz="2000" i="1">
                                  <a:solidFill>
                                    <a:srgbClr val="000000"/>
                                  </a:solidFill>
                                  <a:latin typeface="Cambria Math" panose="02040503050406030204" pitchFamily="18" charset="0"/>
                                </a:rPr>
                                <m:t>/</m:t>
                              </m:r>
                              <m:sSup>
                                <m:e>
                                  <m:r>
                                    <a:rPr xmlns:a="http://schemas.openxmlformats.org/drawingml/2006/main" sz="2000" i="1">
                                      <a:solidFill>
                                        <a:srgbClr val="000000"/>
                                      </a:solidFill>
                                      <a:latin typeface="Cambria Math" panose="02040503050406030204" pitchFamily="18" charset="0"/>
                                    </a:rPr>
                                    <m:t>μ</m:t>
                                  </m:r>
                                </m:e>
                                <m:sup>
                                  <m:r>
                                    <a:rPr xmlns:a="http://schemas.openxmlformats.org/drawingml/2006/main" sz="2000" i="1">
                                      <a:solidFill>
                                        <a:srgbClr val="000000"/>
                                      </a:solidFill>
                                      <a:latin typeface="Cambria Math" panose="02040503050406030204" pitchFamily="18" charset="0"/>
                                    </a:rPr>
                                    <m:t>2</m:t>
                                  </m:r>
                                </m:sup>
                              </m:sSup>
                              <m:r>
                                <a:rPr xmlns:a="http://schemas.openxmlformats.org/drawingml/2006/main" sz="2000" i="1">
                                  <a:solidFill>
                                    <a:srgbClr val="000000"/>
                                  </a:solidFill>
                                  <a:latin typeface="Cambria Math" panose="02040503050406030204" pitchFamily="18" charset="0"/>
                                </a:rPr>
                                <m:t>)</m:t>
                              </m:r>
                            </m:num>
                            <m:den>
                              <m:f>
                                <m:fPr>
                                  <m:ctrlPr>
                                    <a:rPr xmlns:a="http://schemas.openxmlformats.org/drawingml/2006/main" sz="2000" i="1">
                                      <a:solidFill>
                                        <a:srgbClr val="000000"/>
                                      </a:solidFill>
                                      <a:latin typeface="Cambria Math" panose="02040503050406030204" pitchFamily="18" charset="0"/>
                                    </a:rPr>
                                  </m:ctrlPr>
                                  <m:type m:val="lin"/>
                                </m:fPr>
                                <m:num>
                                  <m:r>
                                    <a:rPr xmlns:a="http://schemas.openxmlformats.org/drawingml/2006/main" sz="2000" i="1">
                                      <a:solidFill>
                                        <a:srgbClr val="000000"/>
                                      </a:solidFill>
                                      <a:latin typeface="Cambria Math" panose="02040503050406030204" pitchFamily="18" charset="0"/>
                                    </a:rPr>
                                    <m:t>t</m:t>
                                  </m:r>
                                </m:num>
                                <m:den>
                                  <m:sSup>
                                    <m:e>
                                      <m:r>
                                        <a:rPr xmlns:a="http://schemas.openxmlformats.org/drawingml/2006/main" sz="2000" i="1">
                                          <a:solidFill>
                                            <a:srgbClr val="000000"/>
                                          </a:solidFill>
                                          <a:latin typeface="Cambria Math" panose="02040503050406030204" pitchFamily="18" charset="0"/>
                                        </a:rPr>
                                        <m:t>μ</m:t>
                                      </m:r>
                                    </m:e>
                                    <m:sup>
                                      <m:r>
                                        <a:rPr xmlns:a="http://schemas.openxmlformats.org/drawingml/2006/main" sz="2000" i="1">
                                          <a:solidFill>
                                            <a:srgbClr val="000000"/>
                                          </a:solidFill>
                                          <a:latin typeface="Cambria Math" panose="02040503050406030204" pitchFamily="18" charset="0"/>
                                        </a:rPr>
                                        <m:t>2</m:t>
                                      </m:r>
                                    </m:sup>
                                  </m:sSup>
                                </m:den>
                              </m:f>
                            </m:den>
                          </m:f>
                        </m:e>
                      </m:d>
                    </m:e>
                    <m:sub>
                      <m:r>
                        <a:rPr xmlns:a="http://schemas.openxmlformats.org/drawingml/2006/main" sz="2000" i="1">
                          <a:solidFill>
                            <a:srgbClr val="000000"/>
                          </a:solidFill>
                          <a:latin typeface="Cambria Math" panose="02040503050406030204" pitchFamily="18" charset="0"/>
                        </a:rPr>
                        <m:t>+</m:t>
                      </m:r>
                    </m:sub>
                  </m:sSub>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G</m:t>
                      </m:r>
                    </m:sub>
                  </m:sSub>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α</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δ</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t</m:t>
                  </m:r>
                  <m:r>
                    <a:rPr xmlns:a="http://schemas.openxmlformats.org/drawingml/2006/main" sz="2000" i="1">
                      <a:solidFill>
                        <a:srgbClr val="000000"/>
                      </a:solidFill>
                      <a:latin typeface="Cambria Math" panose="02040503050406030204" pitchFamily="18" charset="0"/>
                    </a:rPr>
                    <m:t>)</m:t>
                  </m:r>
                </m:oMath>
              </m:oMathPara>
            </a14:m>
            <a:endParaRPr sz="2000"/>
          </a:p>
        </p:txBody>
      </p:sp>
      <p:sp>
        <p:nvSpPr>
          <p:cNvPr id="868" name="Equation"/>
          <p:cNvSpPr txBox="1"/>
          <p:nvPr/>
        </p:nvSpPr>
        <p:spPr>
          <a:xfrm>
            <a:off x="1647528" y="8315714"/>
            <a:ext cx="4884451" cy="67281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k</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sSub>
                    <m:e>
                      <m:r>
                        <m:rPr>
                          <m:sty m:val="p"/>
                        </m:rP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α</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1</m:t>
                      </m:r>
                    </m:num>
                    <m:den>
                      <m:r>
                        <a:rPr xmlns:a="http://schemas.openxmlformats.org/drawingml/2006/main" sz="2000" i="1">
                          <a:solidFill>
                            <a:srgbClr val="000000"/>
                          </a:solidFill>
                          <a:latin typeface="Cambria Math" panose="02040503050406030204" pitchFamily="18" charset="0"/>
                        </a:rPr>
                        <m:t>μ</m:t>
                      </m:r>
                    </m:den>
                  </m:f>
                  <m:sSub>
                    <m:e>
                      <m:d>
                        <m:dPr>
                          <m:ctrlPr>
                            <a:rPr xmlns:a="http://schemas.openxmlformats.org/drawingml/2006/main" sz="2000" i="1">
                              <a:solidFill>
                                <a:srgbClr val="000000"/>
                              </a:solidFill>
                              <a:latin typeface="Cambria Math" panose="02040503050406030204" pitchFamily="18" charset="0"/>
                            </a:rPr>
                          </m:ctrlPr>
                          <m:begChr m:val="["/>
                          <m:endChr m:val="]"/>
                        </m:dPr>
                        <m:e>
                          <m:f>
                            <m:fPr>
                              <m:ctrlPr>
                                <a:rPr xmlns:a="http://schemas.openxmlformats.org/drawingml/2006/main" sz="2000" i="1">
                                  <a:solidFill>
                                    <a:srgbClr val="000000"/>
                                  </a:solidFill>
                                  <a:latin typeface="Cambria Math" panose="02040503050406030204" pitchFamily="18" charset="0"/>
                                </a:rPr>
                              </m:ctrlPr>
                              <m:type m:val="bar"/>
                            </m:fPr>
                            <m:num>
                              <m:r>
                                <a:rPr xmlns:a="http://schemas.openxmlformats.org/drawingml/2006/main" sz="2000" i="1">
                                  <a:solidFill>
                                    <a:srgbClr val="000000"/>
                                  </a:solidFill>
                                  <a:latin typeface="Cambria Math" panose="02040503050406030204" pitchFamily="18" charset="0"/>
                                </a:rPr>
                                <m:t>θ</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k</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num>
                            <m:den>
                              <m:f>
                                <m:fPr>
                                  <m:ctrlPr>
                                    <a:rPr xmlns:a="http://schemas.openxmlformats.org/drawingml/2006/main" sz="2000" i="1">
                                      <a:solidFill>
                                        <a:srgbClr val="000000"/>
                                      </a:solidFill>
                                      <a:latin typeface="Cambria Math" panose="02040503050406030204" pitchFamily="18" charset="0"/>
                                    </a:rPr>
                                  </m:ctrlPr>
                                  <m:type m:val="lin"/>
                                </m:fPr>
                                <m:num>
                                  <m:r>
                                    <a:rPr xmlns:a="http://schemas.openxmlformats.org/drawingml/2006/main" sz="2000" i="1">
                                      <a:solidFill>
                                        <a:srgbClr val="000000"/>
                                      </a:solidFill>
                                      <a:latin typeface="Cambria Math" panose="02040503050406030204" pitchFamily="18" charset="0"/>
                                    </a:rPr>
                                    <m:t>k</m:t>
                                  </m:r>
                                </m:num>
                                <m:den>
                                  <m:r>
                                    <a:rPr xmlns:a="http://schemas.openxmlformats.org/drawingml/2006/main" sz="2000" i="1">
                                      <a:solidFill>
                                        <a:srgbClr val="000000"/>
                                      </a:solidFill>
                                      <a:latin typeface="Cambria Math" panose="02040503050406030204" pitchFamily="18" charset="0"/>
                                    </a:rPr>
                                    <m:t>μ</m:t>
                                  </m:r>
                                </m:den>
                              </m:f>
                            </m:den>
                          </m:f>
                        </m:e>
                      </m:d>
                    </m:e>
                    <m:sub>
                      <m:r>
                        <a:rPr xmlns:a="http://schemas.openxmlformats.org/drawingml/2006/main" sz="2000" i="1">
                          <a:solidFill>
                            <a:srgbClr val="000000"/>
                          </a:solidFill>
                          <a:latin typeface="Cambria Math" panose="02040503050406030204" pitchFamily="18" charset="0"/>
                        </a:rPr>
                        <m:t>+</m:t>
                      </m:r>
                    </m:sub>
                  </m:sSub>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γ</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α</m:t>
                      </m:r>
                    </m:e>
                    <m:sub>
                      <m:r>
                        <a:rPr xmlns:a="http://schemas.openxmlformats.org/drawingml/2006/main" sz="2000" i="1">
                          <a:solidFill>
                            <a:srgbClr val="000000"/>
                          </a:solidFill>
                          <a:latin typeface="Cambria Math" panose="02040503050406030204" pitchFamily="18" charset="0"/>
                        </a:rPr>
                        <m:t>s</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δ</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k</m:t>
                  </m:r>
                  <m:r>
                    <a:rPr xmlns:a="http://schemas.openxmlformats.org/drawingml/2006/main" sz="2000" i="1">
                      <a:solidFill>
                        <a:srgbClr val="000000"/>
                      </a:solidFill>
                      <a:latin typeface="Cambria Math" panose="02040503050406030204" pitchFamily="18" charset="0"/>
                    </a:rPr>
                    <m:t>)</m:t>
                  </m:r>
                </m:oMath>
              </m:oMathPara>
            </a14:m>
            <a:endParaRPr sz="2000"/>
          </a:p>
        </p:txBody>
      </p:sp>
      <p:sp>
        <p:nvSpPr>
          <p:cNvPr id="869"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CET FT for  : Profile function"/>
          <p:cNvSpPr txBox="1"/>
          <p:nvPr>
            <p:ph type="title"/>
          </p:nvPr>
        </p:nvSpPr>
        <p:spPr>
          <a:xfrm>
            <a:off x="952500" y="58450"/>
            <a:ext cx="11099800" cy="1245130"/>
          </a:xfrm>
          <a:prstGeom prst="rect">
            <a:avLst/>
          </a:prstGeom>
        </p:spPr>
        <p:txBody>
          <a:bodyPr/>
          <a:lstStyle/>
          <a:p>
            <a:pPr defTabSz="560831">
              <a:defRPr sz="6240"/>
            </a:pPr>
            <a:r>
              <a:t>SCET FT for </a:t>
            </a:r>
            <a14:m>
              <m:oMath>
                <m:sSubSup>
                  <m:e>
                    <m:r>
                      <a:rPr xmlns:a="http://schemas.openxmlformats.org/drawingml/2006/main" sz="6600" i="1">
                        <a:solidFill>
                          <a:srgbClr val="000000"/>
                        </a:solidFill>
                        <a:latin typeface="Cambria Math" panose="02040503050406030204" pitchFamily="18" charset="0"/>
                      </a:rPr>
                      <m:t>τ</m:t>
                    </m:r>
                  </m:e>
                  <m:sub>
                    <m:r>
                      <a:rPr xmlns:a="http://schemas.openxmlformats.org/drawingml/2006/main" sz="6600" i="1">
                        <a:solidFill>
                          <a:srgbClr val="000000"/>
                        </a:solidFill>
                        <a:latin typeface="Cambria Math" panose="02040503050406030204" pitchFamily="18" charset="0"/>
                      </a:rPr>
                      <m:t>1</m:t>
                    </m:r>
                  </m:sub>
                  <m:sup>
                    <m:r>
                      <a:rPr xmlns:a="http://schemas.openxmlformats.org/drawingml/2006/main" sz="6600" i="1">
                        <a:solidFill>
                          <a:srgbClr val="000000"/>
                        </a:solidFill>
                        <a:latin typeface="Cambria Math" panose="02040503050406030204" pitchFamily="18" charset="0"/>
                      </a:rPr>
                      <m:t>b</m:t>
                    </m:r>
                  </m:sup>
                </m:sSubSup>
              </m:oMath>
            </a14:m>
            <a:r>
              <a:t>: Profile function</a:t>
            </a:r>
            <a:endParaRPr sz="6500"/>
          </a:p>
        </p:txBody>
      </p:sp>
      <p:sp>
        <p:nvSpPr>
          <p:cNvPr id="872" name="With this choice of  , we get to introduce  -dependent log factors (blue) in the fixed-order functions, this can best be dealt with in terms of the well-established resummation factors (orange).…"/>
          <p:cNvSpPr txBox="1"/>
          <p:nvPr/>
        </p:nvSpPr>
        <p:spPr>
          <a:xfrm>
            <a:off x="314504" y="5230707"/>
            <a:ext cx="12375792" cy="233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With this choice of </a:t>
            </a:r>
            <a14:m>
              <m:oMath>
                <m:r>
                  <a:rPr xmlns:a="http://schemas.openxmlformats.org/drawingml/2006/main" sz="2600" i="1">
                    <a:solidFill>
                      <a:srgbClr val="000000"/>
                    </a:solidFill>
                    <a:latin typeface="Cambria Math" panose="02040503050406030204" pitchFamily="18" charset="0"/>
                  </a:rPr>
                  <m:t>ξ</m:t>
                </m:r>
              </m:oMath>
            </a14:m>
            <a:r>
              <a:t>, we get to introduce </a:t>
            </a:r>
            <a14:m>
              <m:oMath>
                <m:r>
                  <a:rPr xmlns:a="http://schemas.openxmlformats.org/drawingml/2006/main" sz="2600" i="1">
                    <a:solidFill>
                      <a:srgbClr val="000000"/>
                    </a:solidFill>
                    <a:latin typeface="Cambria Math" panose="02040503050406030204" pitchFamily="18" charset="0"/>
                  </a:rPr>
                  <m:t>τ</m:t>
                </m:r>
              </m:oMath>
            </a14:m>
            <a:r>
              <a:t>-dependent log factors (</a:t>
            </a:r>
            <a:r>
              <a:rPr>
                <a:solidFill>
                  <a:srgbClr val="0433FF"/>
                </a:solidFill>
              </a:rPr>
              <a:t>blue</a:t>
            </a:r>
            <a:r>
              <a:t>) in the fixed-order functions, this can best be dealt with in terms of the well-established resummation factors (</a:t>
            </a:r>
            <a:r>
              <a:rPr>
                <a:solidFill>
                  <a:srgbClr val="FF9300"/>
                </a:solidFill>
              </a:rPr>
              <a:t>orange</a:t>
            </a:r>
            <a:r>
              <a:t>).</a:t>
            </a:r>
          </a:p>
          <a:p>
            <a:pPr marL="370416" indent="-370416">
              <a:spcBef>
                <a:spcPts val="2000"/>
              </a:spcBef>
              <a:buSzPct val="75000"/>
              <a:buChar char="•"/>
            </a:pPr>
            <a:r>
              <a:t>The logs in the fixed-order function can be minimized through the following </a:t>
            </a:r>
            <a:r>
              <a:rPr b="1"/>
              <a:t>canonical</a:t>
            </a:r>
            <a:r>
              <a:t> scales:</a:t>
            </a:r>
          </a:p>
        </p:txBody>
      </p:sp>
      <p:grpSp>
        <p:nvGrpSpPr>
          <p:cNvPr id="875" name="Group"/>
          <p:cNvGrpSpPr/>
          <p:nvPr/>
        </p:nvGrpSpPr>
        <p:grpSpPr>
          <a:xfrm>
            <a:off x="536439" y="1251236"/>
            <a:ext cx="8606677" cy="2726769"/>
            <a:chOff x="0" y="0"/>
            <a:chExt cx="8606676" cy="2726767"/>
          </a:xfrm>
        </p:grpSpPr>
        <p:pic>
          <p:nvPicPr>
            <p:cNvPr id="873" name="Screenshot 2024-04-15 at 11.46.44 AM.png" descr="Screenshot 2024-04-15 at 11.46.44 AM.png"/>
            <p:cNvPicPr>
              <a:picLocks noChangeAspect="1"/>
            </p:cNvPicPr>
            <p:nvPr/>
          </p:nvPicPr>
          <p:blipFill>
            <a:blip r:embed="rId2">
              <a:extLst/>
            </a:blip>
            <a:stretch>
              <a:fillRect/>
            </a:stretch>
          </p:blipFill>
          <p:spPr>
            <a:xfrm>
              <a:off x="0" y="0"/>
              <a:ext cx="8582778" cy="2726768"/>
            </a:xfrm>
            <a:prstGeom prst="rect">
              <a:avLst/>
            </a:prstGeom>
            <a:ln w="12700" cap="flat">
              <a:noFill/>
              <a:miter lim="400000"/>
            </a:ln>
            <a:effectLst/>
          </p:spPr>
        </p:pic>
        <p:sp>
          <p:nvSpPr>
            <p:cNvPr id="874" name="Rectangle"/>
            <p:cNvSpPr/>
            <p:nvPr/>
          </p:nvSpPr>
          <p:spPr>
            <a:xfrm>
              <a:off x="7526558" y="2038714"/>
              <a:ext cx="1080119" cy="554364"/>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2400">
                  <a:solidFill>
                    <a:srgbClr val="FFFFFF"/>
                  </a:solidFill>
                  <a:latin typeface="+mn-lt"/>
                  <a:ea typeface="+mn-ea"/>
                  <a:cs typeface="+mn-cs"/>
                  <a:sym typeface="Helvetica Light"/>
                </a:defRPr>
              </a:pPr>
            </a:p>
          </p:txBody>
        </p:sp>
      </p:grpSp>
      <p:sp>
        <p:nvSpPr>
          <p:cNvPr id="876" name="We introduced a scaling parameter   to make the arguments of plus distributions have a common convolution variable, so the cross section is independent of  ."/>
          <p:cNvSpPr txBox="1"/>
          <p:nvPr/>
        </p:nvSpPr>
        <p:spPr>
          <a:xfrm>
            <a:off x="6692851" y="1082539"/>
            <a:ext cx="5704701" cy="14108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r>
              <a:t>We introduced a scaling parameter </a:t>
            </a:r>
            <a14:m>
              <m:oMath>
                <m:r>
                  <a:rPr xmlns:a="http://schemas.openxmlformats.org/drawingml/2006/main" sz="2300" i="1">
                    <a:solidFill>
                      <a:srgbClr val="000000"/>
                    </a:solidFill>
                    <a:latin typeface="Cambria Math" panose="02040503050406030204" pitchFamily="18" charset="0"/>
                  </a:rPr>
                  <m:t>ξ</m:t>
                </m:r>
              </m:oMath>
            </a14:m>
            <a:r>
              <a:t> to make the arguments of plus distributions have a common convolution variable, so the cross section is independent of </a:t>
            </a:r>
            <a14:m>
              <m:oMath>
                <m:r>
                  <a:rPr xmlns:a="http://schemas.openxmlformats.org/drawingml/2006/main" sz="2300" i="1">
                    <a:solidFill>
                      <a:srgbClr val="000000"/>
                    </a:solidFill>
                    <a:latin typeface="Cambria Math" panose="02040503050406030204" pitchFamily="18" charset="0"/>
                  </a:rPr>
                  <m:t>ξ</m:t>
                </m:r>
              </m:oMath>
            </a14:m>
            <a:r>
              <a:t>. </a:t>
            </a:r>
          </a:p>
        </p:txBody>
      </p:sp>
      <p:sp>
        <p:nvSpPr>
          <p:cNvPr id="877" name="The most obvious way to deal with the explicit   dependence in   is to choose   (but the result is independent of  )."/>
          <p:cNvSpPr txBox="1"/>
          <p:nvPr/>
        </p:nvSpPr>
        <p:spPr>
          <a:xfrm>
            <a:off x="314504" y="4078157"/>
            <a:ext cx="12375792" cy="1052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most obvious way to deal with the explicit </a:t>
            </a:r>
            <a14:m>
              <m:oMath>
                <m:r>
                  <a:rPr xmlns:a="http://schemas.openxmlformats.org/drawingml/2006/main" sz="2600" i="1">
                    <a:solidFill>
                      <a:srgbClr val="000000"/>
                    </a:solidFill>
                    <a:latin typeface="Cambria Math" panose="02040503050406030204" pitchFamily="18" charset="0"/>
                  </a:rPr>
                  <m:t>τ</m:t>
                </m:r>
              </m:oMath>
            </a14:m>
            <a:r>
              <a:t> dependence in </a:t>
            </a:r>
            <a14:m>
              <m:oMath>
                <m:sSubSup>
                  <m:e>
                    <m:r>
                      <a:rPr xmlns:a="http://schemas.openxmlformats.org/drawingml/2006/main" sz="2600" i="1">
                        <a:solidFill>
                          <a:srgbClr val="000000"/>
                        </a:solidFill>
                        <a:latin typeface="Cambria Math" panose="02040503050406030204" pitchFamily="18" charset="0"/>
                      </a:rPr>
                      <m:t>F</m:t>
                    </m:r>
                  </m:e>
                  <m:sub>
                    <m:sSub>
                      <m:e>
                        <m:r>
                          <a:rPr xmlns:a="http://schemas.openxmlformats.org/drawingml/2006/main" sz="2600" i="1">
                            <a:solidFill>
                              <a:srgbClr val="000000"/>
                            </a:solidFill>
                            <a:latin typeface="Cambria Math" panose="02040503050406030204" pitchFamily="18" charset="0"/>
                          </a:rPr>
                          <m:t>ℓ</m:t>
                        </m:r>
                      </m:e>
                      <m:sub>
                        <m:r>
                          <a:rPr xmlns:a="http://schemas.openxmlformats.org/drawingml/2006/main" sz="2600" i="1">
                            <a:solidFill>
                              <a:srgbClr val="000000"/>
                            </a:solidFill>
                            <a:latin typeface="Cambria Math" panose="02040503050406030204" pitchFamily="18" charset="0"/>
                          </a:rPr>
                          <m:t>3</m:t>
                        </m:r>
                      </m:sub>
                    </m:sSub>
                  </m:sub>
                  <m:sup>
                    <m:r>
                      <m:rPr>
                        <m:sty m:val="p"/>
                      </m:rPr>
                      <a:rPr xmlns:a="http://schemas.openxmlformats.org/drawingml/2006/main" sz="2600" i="1">
                        <a:solidFill>
                          <a:srgbClr val="000000"/>
                        </a:solidFill>
                        <a:latin typeface="Cambria Math" panose="02040503050406030204" pitchFamily="18" charset="0"/>
                      </a:rPr>
                      <m:t>Ω</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τ</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oMath>
            </a14:m>
            <a:r>
              <a:t> is to choose </a:t>
            </a:r>
            <a14:m>
              <m:oMath>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τ</m:t>
                </m:r>
                <m:r>
                  <a:rPr xmlns:a="http://schemas.openxmlformats.org/drawingml/2006/main" sz="2600" i="1">
                    <a:solidFill>
                      <a:srgbClr val="000000"/>
                    </a:solidFill>
                    <a:latin typeface="Cambria Math" panose="02040503050406030204" pitchFamily="18" charset="0"/>
                  </a:rPr>
                  <m:t>Q</m:t>
                </m:r>
              </m:oMath>
            </a14:m>
            <a:r>
              <a:t> (but the result is independent of </a:t>
            </a:r>
            <a14:m>
              <m:oMath>
                <m:r>
                  <a:rPr xmlns:a="http://schemas.openxmlformats.org/drawingml/2006/main" sz="2600" i="1">
                    <a:solidFill>
                      <a:srgbClr val="000000"/>
                    </a:solidFill>
                    <a:latin typeface="Cambria Math" panose="02040503050406030204" pitchFamily="18" charset="0"/>
                  </a:rPr>
                  <m:t>ξ</m:t>
                </m:r>
              </m:oMath>
            </a14:m>
            <a:r>
              <a:t>).</a:t>
            </a:r>
          </a:p>
        </p:txBody>
      </p:sp>
      <p:pic>
        <p:nvPicPr>
          <p:cNvPr id="878" name="Line Line" descr="Line Line"/>
          <p:cNvPicPr>
            <a:picLocks noChangeAspect="0"/>
          </p:cNvPicPr>
          <p:nvPr/>
        </p:nvPicPr>
        <p:blipFill>
          <a:blip r:embed="rId3">
            <a:extLst/>
          </a:blip>
          <a:stretch>
            <a:fillRect/>
          </a:stretch>
        </p:blipFill>
        <p:spPr>
          <a:xfrm>
            <a:off x="5481949" y="3820311"/>
            <a:ext cx="1091108" cy="76201"/>
          </a:xfrm>
          <a:prstGeom prst="rect">
            <a:avLst/>
          </a:prstGeom>
        </p:spPr>
      </p:pic>
      <p:pic>
        <p:nvPicPr>
          <p:cNvPr id="880" name="Screenshot 2024-04-15 at 11.49.20 AM.png" descr="Screenshot 2024-04-15 at 11.49.20 AM.png"/>
          <p:cNvPicPr>
            <a:picLocks noChangeAspect="1"/>
          </p:cNvPicPr>
          <p:nvPr/>
        </p:nvPicPr>
        <p:blipFill>
          <a:blip r:embed="rId4">
            <a:extLst/>
          </a:blip>
          <a:stretch>
            <a:fillRect/>
          </a:stretch>
        </p:blipFill>
        <p:spPr>
          <a:xfrm>
            <a:off x="8865295" y="3190634"/>
            <a:ext cx="3759528" cy="762804"/>
          </a:xfrm>
          <a:prstGeom prst="rect">
            <a:avLst/>
          </a:prstGeom>
          <a:ln w="12700">
            <a:miter lim="400000"/>
          </a:ln>
        </p:spPr>
      </p:pic>
      <p:pic>
        <p:nvPicPr>
          <p:cNvPr id="881" name="Line Line" descr="Line Line"/>
          <p:cNvPicPr>
            <a:picLocks noChangeAspect="0"/>
          </p:cNvPicPr>
          <p:nvPr/>
        </p:nvPicPr>
        <p:blipFill>
          <a:blip r:embed="rId5">
            <a:extLst/>
          </a:blip>
          <a:stretch>
            <a:fillRect/>
          </a:stretch>
        </p:blipFill>
        <p:spPr>
          <a:xfrm>
            <a:off x="4094501" y="3140143"/>
            <a:ext cx="5052766" cy="76201"/>
          </a:xfrm>
          <a:prstGeom prst="rect">
            <a:avLst/>
          </a:prstGeom>
        </p:spPr>
      </p:pic>
      <p:pic>
        <p:nvPicPr>
          <p:cNvPr id="883" name="Line Line" descr="Line Line"/>
          <p:cNvPicPr>
            <a:picLocks noChangeAspect="0"/>
          </p:cNvPicPr>
          <p:nvPr/>
        </p:nvPicPr>
        <p:blipFill>
          <a:blip r:embed="rId6">
            <a:extLst/>
          </a:blip>
          <a:stretch>
            <a:fillRect/>
          </a:stretch>
        </p:blipFill>
        <p:spPr>
          <a:xfrm>
            <a:off x="1845624" y="1825747"/>
            <a:ext cx="4454584" cy="76201"/>
          </a:xfrm>
          <a:prstGeom prst="rect">
            <a:avLst/>
          </a:prstGeom>
        </p:spPr>
      </p:pic>
      <p:sp>
        <p:nvSpPr>
          <p:cNvPr id="885" name="In order to properly implement the  -dependent scales to the SCET FT, we need the profile function."/>
          <p:cNvSpPr txBox="1"/>
          <p:nvPr/>
        </p:nvSpPr>
        <p:spPr>
          <a:xfrm>
            <a:off x="314503" y="8691807"/>
            <a:ext cx="12375794" cy="853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0416" indent="-370416">
              <a:spcBef>
                <a:spcPts val="2000"/>
              </a:spcBef>
              <a:buSzPct val="75000"/>
              <a:buChar char="•"/>
            </a:pPr>
            <a:r>
              <a:t>In order to properly implement the </a:t>
            </a:r>
            <a14:m>
              <m:oMath>
                <m:r>
                  <a:rPr xmlns:a="http://schemas.openxmlformats.org/drawingml/2006/main" sz="2600" i="1">
                    <a:solidFill>
                      <a:srgbClr val="000000"/>
                    </a:solidFill>
                    <a:latin typeface="Cambria Math" panose="02040503050406030204" pitchFamily="18" charset="0"/>
                  </a:rPr>
                  <m:t>τ</m:t>
                </m:r>
              </m:oMath>
            </a14:m>
            <a:r>
              <a:t>-dependent scales to the SCET FT, we need the profile function.</a:t>
            </a:r>
          </a:p>
        </p:txBody>
      </p:sp>
      <p:sp>
        <p:nvSpPr>
          <p:cNvPr id="886" name="Equation"/>
          <p:cNvSpPr txBox="1"/>
          <p:nvPr/>
        </p:nvSpPr>
        <p:spPr>
          <a:xfrm>
            <a:off x="3973577" y="7167824"/>
            <a:ext cx="5057646" cy="58642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μ</m:t>
                      </m:r>
                    </m:e>
                    <m:sub>
                      <m:r>
                        <a:rPr xmlns:a="http://schemas.openxmlformats.org/drawingml/2006/main" sz="2500" i="1">
                          <a:solidFill>
                            <a:srgbClr val="000000"/>
                          </a:solidFill>
                          <a:latin typeface="Cambria Math" panose="02040503050406030204" pitchFamily="18" charset="0"/>
                        </a:rPr>
                        <m:t>H</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μ</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μ</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rad>
                    <m:radPr>
                      <m:ctrlPr>
                        <a:rPr xmlns:a="http://schemas.openxmlformats.org/drawingml/2006/main" sz="2500" i="1">
                          <a:solidFill>
                            <a:srgbClr val="000000"/>
                          </a:solidFill>
                          <a:latin typeface="Cambria Math" panose="02040503050406030204" pitchFamily="18" charset="0"/>
                        </a:rPr>
                      </m:ctrlPr>
                      <m:degHide m:val="on"/>
                    </m:radPr>
                    <m:deg/>
                    <m:e>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e>
                  </m:rad>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μ</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Q</m:t>
                  </m:r>
                </m:oMath>
              </m:oMathPara>
            </a14:m>
            <a:endParaRPr sz="2500"/>
          </a:p>
        </p:txBody>
      </p:sp>
      <p:sp>
        <p:nvSpPr>
          <p:cNvPr id="887" name="We can see that the relative hierarchy between these scales changes w.r.t. the value of  ."/>
          <p:cNvSpPr txBox="1"/>
          <p:nvPr/>
        </p:nvSpPr>
        <p:spPr>
          <a:xfrm>
            <a:off x="314503" y="7966438"/>
            <a:ext cx="12375794" cy="5131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0416" indent="-370416">
              <a:spcBef>
                <a:spcPts val="2000"/>
              </a:spcBef>
              <a:buSzPct val="75000"/>
              <a:buChar char="•"/>
            </a:pPr>
            <a:r>
              <a:t>We can see that the relative hierarchy between these scales changes w.r.t. the value of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a:t>
            </a:r>
          </a:p>
        </p:txBody>
      </p:sp>
      <p:sp>
        <p:nvSpPr>
          <p:cNvPr id="88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for DIS and thrust for"/>
          <p:cNvSpPr txBox="1"/>
          <p:nvPr>
            <p:ph type="title"/>
          </p:nvPr>
        </p:nvSpPr>
        <p:spPr>
          <a:xfrm>
            <a:off x="952500" y="58450"/>
            <a:ext cx="11099800" cy="1245130"/>
          </a:xfrm>
          <a:prstGeom prst="rect">
            <a:avLst/>
          </a:prstGeom>
        </p:spPr>
        <p:txBody>
          <a:bodyPr/>
          <a:lstStyle/>
          <a:p>
            <a:pPr>
              <a:defRPr sz="6500"/>
            </a:pP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r>
              <a:t> for DIS and thrust for </a:t>
            </a:r>
            <a14:m>
              <m:oMath>
                <m:sSup>
                  <m:e>
                    <m:r>
                      <a:rPr xmlns:a="http://schemas.openxmlformats.org/drawingml/2006/main" sz="6900" i="1">
                        <a:solidFill>
                          <a:srgbClr val="000000"/>
                        </a:solidFill>
                        <a:latin typeface="Cambria Math" panose="02040503050406030204" pitchFamily="18" charset="0"/>
                      </a:rPr>
                      <m:t>e</m:t>
                    </m:r>
                  </m:e>
                  <m:sup>
                    <m:r>
                      <a:rPr xmlns:a="http://schemas.openxmlformats.org/drawingml/2006/main" sz="6900" i="1">
                        <a:solidFill>
                          <a:srgbClr val="000000"/>
                        </a:solidFill>
                        <a:latin typeface="Cambria Math" panose="02040503050406030204" pitchFamily="18" charset="0"/>
                      </a:rPr>
                      <m:t>+</m:t>
                    </m:r>
                  </m:sup>
                </m:sSup>
                <m:sSup>
                  <m:e>
                    <m:r>
                      <a:rPr xmlns:a="http://schemas.openxmlformats.org/drawingml/2006/main" sz="6900" i="1">
                        <a:solidFill>
                          <a:srgbClr val="000000"/>
                        </a:solidFill>
                        <a:latin typeface="Cambria Math" panose="02040503050406030204" pitchFamily="18" charset="0"/>
                      </a:rPr>
                      <m:t>e</m:t>
                    </m:r>
                  </m:e>
                  <m:sup>
                    <m:r>
                      <a:rPr xmlns:a="http://schemas.openxmlformats.org/drawingml/2006/main" sz="6900" i="1">
                        <a:solidFill>
                          <a:srgbClr val="000000"/>
                        </a:solidFill>
                        <a:latin typeface="Cambria Math" panose="02040503050406030204" pitchFamily="18" charset="0"/>
                      </a:rPr>
                      <m:t>-</m:t>
                    </m:r>
                  </m:sup>
                </m:sSup>
              </m:oMath>
            </a14:m>
          </a:p>
        </p:txBody>
      </p:sp>
      <p:sp>
        <p:nvSpPr>
          <p:cNvPr id="891" name="Equation"/>
          <p:cNvSpPr txBox="1"/>
          <p:nvPr/>
        </p:nvSpPr>
        <p:spPr>
          <a:xfrm>
            <a:off x="1574908" y="1432869"/>
            <a:ext cx="4031030" cy="83254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2</m:t>
                      </m:r>
                    </m:num>
                    <m:den>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limLow>
                    <m:e>
                      <m:r>
                        <a:rPr xmlns:a="http://schemas.openxmlformats.org/drawingml/2006/main" sz="2500" i="1">
                          <a:solidFill>
                            <a:srgbClr val="000000"/>
                          </a:solidFill>
                          <a:latin typeface="Cambria Math" panose="02040503050406030204" pitchFamily="18" charset="0"/>
                        </a:rPr>
                        <m:t>∑</m:t>
                      </m:r>
                    </m:e>
                    <m:lim>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lim>
                  </m:limLow>
                  <m:r>
                    <m:rPr>
                      <m:nor/>
                    </m:rPr>
                    <a:rPr xmlns:a="http://schemas.openxmlformats.org/drawingml/2006/main" sz="2500" i="1">
                      <a:solidFill>
                        <a:srgbClr val="000000"/>
                      </a:solidFill>
                      <a:latin typeface="Cambria Math" panose="02040503050406030204" pitchFamily="18" charset="0"/>
                    </a:rPr>
                    <m:t>min</m:t>
                  </m:r>
                  <m:d>
                    <m:dPr>
                      <m:ctrlPr>
                        <a:rPr xmlns:a="http://schemas.openxmlformats.org/drawingml/2006/main" sz="2500" i="1">
                          <a:solidFill>
                            <a:srgbClr val="000000"/>
                          </a:solidFill>
                          <a:latin typeface="Cambria Math" panose="02040503050406030204" pitchFamily="18" charset="0"/>
                        </a:rPr>
                      </m:ctrlPr>
                      <m:begChr m:val="{"/>
                      <m:endChr m:val="}"/>
                    </m:dPr>
                    <m:e>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B</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e>
                  </m:d>
                </m:oMath>
              </m:oMathPara>
            </a14:m>
            <a:endParaRPr sz="2500"/>
          </a:p>
        </p:txBody>
      </p:sp>
      <p:sp>
        <p:nvSpPr>
          <p:cNvPr id="892" name="Equation"/>
          <p:cNvSpPr txBox="1"/>
          <p:nvPr/>
        </p:nvSpPr>
        <p:spPr>
          <a:xfrm>
            <a:off x="1531231" y="2950748"/>
            <a:ext cx="1663335" cy="29648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500" i="1">
                          <a:solidFill>
                            <a:srgbClr val="000000"/>
                          </a:solidFill>
                          <a:latin typeface="Cambria Math" panose="02040503050406030204" pitchFamily="18" charset="0"/>
                        </a:rPr>
                        <m:t>τ</m:t>
                      </m:r>
                    </m:e>
                    <m:sub>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m:t>
                          </m:r>
                        </m:sup>
                      </m:sSup>
                      <m:sSup>
                        <m:e>
                          <m:r>
                            <a:rPr xmlns:a="http://schemas.openxmlformats.org/drawingml/2006/main" sz="2500" i="1">
                              <a:solidFill>
                                <a:srgbClr val="000000"/>
                              </a:solidFill>
                              <a:latin typeface="Cambria Math" panose="02040503050406030204" pitchFamily="18" charset="0"/>
                            </a:rPr>
                            <m:t>e</m:t>
                          </m:r>
                        </m:e>
                        <m:sup>
                          <m:r>
                            <a:rPr xmlns:a="http://schemas.openxmlformats.org/drawingml/2006/main" sz="2500" i="1">
                              <a:solidFill>
                                <a:srgbClr val="000000"/>
                              </a:solidFill>
                              <a:latin typeface="Cambria Math" panose="02040503050406030204" pitchFamily="18" charset="0"/>
                            </a:rPr>
                            <m:t>-</m:t>
                          </m:r>
                        </m:sup>
                      </m:sSup>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T</m:t>
                  </m:r>
                </m:oMath>
              </m:oMathPara>
            </a14:m>
            <a:endParaRPr sz="2500"/>
          </a:p>
        </p:txBody>
      </p:sp>
      <p:sp>
        <p:nvSpPr>
          <p:cNvPr id="893" name="where"/>
          <p:cNvSpPr txBox="1"/>
          <p:nvPr/>
        </p:nvSpPr>
        <p:spPr>
          <a:xfrm>
            <a:off x="3471750" y="2864040"/>
            <a:ext cx="92495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where</a:t>
            </a:r>
          </a:p>
        </p:txBody>
      </p:sp>
      <p:sp>
        <p:nvSpPr>
          <p:cNvPr id="894" name="Equation"/>
          <p:cNvSpPr txBox="1"/>
          <p:nvPr/>
        </p:nvSpPr>
        <p:spPr>
          <a:xfrm>
            <a:off x="4673883" y="2641968"/>
            <a:ext cx="2637833" cy="91404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T</m:t>
                  </m:r>
                  <m:r>
                    <a:rPr xmlns:a="http://schemas.openxmlformats.org/drawingml/2006/main" sz="2500" i="1">
                      <a:solidFill>
                        <a:srgbClr val="000000"/>
                      </a:solidFill>
                      <a:latin typeface="Cambria Math" panose="02040503050406030204" pitchFamily="18" charset="0"/>
                    </a:rPr>
                    <m:t>=</m:t>
                  </m:r>
                  <m:sSub>
                    <m:e>
                      <m:r>
                        <m:rPr>
                          <m:nor/>
                        </m:rPr>
                        <a:rPr xmlns:a="http://schemas.openxmlformats.org/drawingml/2006/main" sz="2500" i="1">
                          <a:solidFill>
                            <a:srgbClr val="000000"/>
                          </a:solidFill>
                          <a:latin typeface="Cambria Math" panose="02040503050406030204" pitchFamily="18" charset="0"/>
                        </a:rPr>
                        <m:t>max</m:t>
                      </m:r>
                    </m:e>
                    <m:sub>
                      <m:limUpp>
                        <m:e>
                          <m:r>
                            <a:rPr xmlns:a="http://schemas.openxmlformats.org/drawingml/2006/main" sz="2500" i="1">
                              <a:solidFill>
                                <a:srgbClr val="000000"/>
                              </a:solidFill>
                              <a:latin typeface="Cambria Math" panose="02040503050406030204" pitchFamily="18" charset="0"/>
                            </a:rPr>
                            <m:t>t</m:t>
                          </m:r>
                        </m:e>
                        <m:lim>
                          <m:r>
                            <a:rPr xmlns:a="http://schemas.openxmlformats.org/drawingml/2006/main" sz="2500" i="1">
                              <a:solidFill>
                                <a:srgbClr val="000000"/>
                              </a:solidFill>
                              <a:latin typeface="Cambria Math" panose="02040503050406030204" pitchFamily="18" charset="0"/>
                            </a:rPr>
                            <m:t>̂</m:t>
                          </m:r>
                        </m:lim>
                      </m:limUpp>
                    </m:sub>
                  </m:sSub>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m:t>
                          </m:r>
                        </m:e>
                        <m:sub>
                          <m:r>
                            <a:rPr xmlns:a="http://schemas.openxmlformats.org/drawingml/2006/main" sz="2500" i="1">
                              <a:solidFill>
                                <a:srgbClr val="000000"/>
                              </a:solidFill>
                              <a:latin typeface="Cambria Math" panose="02040503050406030204" pitchFamily="18" charset="0"/>
                            </a:rPr>
                            <m:t>i</m:t>
                          </m:r>
                        </m:sub>
                      </m:sSub>
                      <m:r>
                        <a:rPr xmlns:a="http://schemas.openxmlformats.org/drawingml/2006/main" sz="2500" i="1">
                          <a:solidFill>
                            <a:srgbClr val="000000"/>
                          </a:solidFill>
                          <a:latin typeface="Cambria Math" panose="02040503050406030204" pitchFamily="18" charset="0"/>
                        </a:rPr>
                        <m:t>|</m:t>
                      </m:r>
                      <m:limUpp>
                        <m:e>
                          <m:r>
                            <a:rPr xmlns:a="http://schemas.openxmlformats.org/drawingml/2006/main" sz="2500" i="1">
                              <a:solidFill>
                                <a:srgbClr val="000000"/>
                              </a:solidFill>
                              <a:latin typeface="Cambria Math" panose="02040503050406030204" pitchFamily="18" charset="0"/>
                            </a:rPr>
                            <m:t>t</m:t>
                          </m:r>
                        </m:e>
                        <m:lim>
                          <m:r>
                            <a:rPr xmlns:a="http://schemas.openxmlformats.org/drawingml/2006/main" sz="2500" i="1">
                              <a:solidFill>
                                <a:srgbClr val="000000"/>
                              </a:solidFill>
                              <a:latin typeface="Cambria Math" panose="02040503050406030204" pitchFamily="18" charset="0"/>
                            </a:rPr>
                            <m:t>̂</m:t>
                          </m:r>
                        </m:lim>
                      </m:limUpp>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i</m:t>
                          </m:r>
                        </m:sub>
                      </m:sSub>
                      <m:r>
                        <a:rPr xmlns:a="http://schemas.openxmlformats.org/drawingml/2006/main" sz="2500" i="1">
                          <a:solidFill>
                            <a:srgbClr val="000000"/>
                          </a:solidFill>
                          <a:latin typeface="Cambria Math" panose="02040503050406030204" pitchFamily="18" charset="0"/>
                        </a:rPr>
                        <m:t>|</m:t>
                      </m:r>
                    </m:num>
                    <m:den>
                      <m:sSub>
                        <m:e>
                          <m:r>
                            <a:rPr xmlns:a="http://schemas.openxmlformats.org/drawingml/2006/main" sz="2500" i="1">
                              <a:solidFill>
                                <a:srgbClr val="000000"/>
                              </a:solidFill>
                              <a:latin typeface="Cambria Math" panose="02040503050406030204" pitchFamily="18" charset="0"/>
                            </a:rPr>
                            <m:t>∑</m:t>
                          </m:r>
                        </m:e>
                        <m:sub>
                          <m:r>
                            <a:rPr xmlns:a="http://schemas.openxmlformats.org/drawingml/2006/main" sz="2500" i="1">
                              <a:solidFill>
                                <a:srgbClr val="000000"/>
                              </a:solidFill>
                              <a:latin typeface="Cambria Math" panose="02040503050406030204" pitchFamily="18" charset="0"/>
                            </a:rPr>
                            <m:t>i</m:t>
                          </m:r>
                        </m:sub>
                      </m:sSub>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p</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i</m:t>
                          </m:r>
                        </m:sub>
                      </m:sSub>
                      <m:r>
                        <a:rPr xmlns:a="http://schemas.openxmlformats.org/drawingml/2006/main" sz="2500" i="1">
                          <a:solidFill>
                            <a:srgbClr val="000000"/>
                          </a:solidFill>
                          <a:latin typeface="Cambria Math" panose="02040503050406030204" pitchFamily="18" charset="0"/>
                        </a:rPr>
                        <m:t>|</m:t>
                      </m:r>
                    </m:den>
                  </m:f>
                </m:oMath>
              </m:oMathPara>
            </a14:m>
            <a:endParaRPr sz="2500"/>
          </a:p>
        </p:txBody>
      </p:sp>
      <p:grpSp>
        <p:nvGrpSpPr>
          <p:cNvPr id="897" name="Group"/>
          <p:cNvGrpSpPr/>
          <p:nvPr/>
        </p:nvGrpSpPr>
        <p:grpSpPr>
          <a:xfrm>
            <a:off x="770023" y="4371929"/>
            <a:ext cx="6328403" cy="4221886"/>
            <a:chOff x="0" y="0"/>
            <a:chExt cx="6328401" cy="4221884"/>
          </a:xfrm>
        </p:grpSpPr>
        <p:pic>
          <p:nvPicPr>
            <p:cNvPr id="895" name="Screenshot 2024-04-13 at 10.58.52 AM.png" descr="Screenshot 2024-04-13 at 10.58.52 AM.png"/>
            <p:cNvPicPr>
              <a:picLocks noChangeAspect="1"/>
            </p:cNvPicPr>
            <p:nvPr/>
          </p:nvPicPr>
          <p:blipFill>
            <a:blip r:embed="rId2">
              <a:extLst/>
            </a:blip>
            <a:stretch>
              <a:fillRect/>
            </a:stretch>
          </p:blipFill>
          <p:spPr>
            <a:xfrm>
              <a:off x="0" y="0"/>
              <a:ext cx="6328402" cy="4221885"/>
            </a:xfrm>
            <a:prstGeom prst="rect">
              <a:avLst/>
            </a:prstGeom>
            <a:ln w="12700" cap="flat">
              <a:noFill/>
              <a:miter lim="400000"/>
            </a:ln>
            <a:effectLst/>
          </p:spPr>
        </p:pic>
        <p:sp>
          <p:nvSpPr>
            <p:cNvPr id="896" name="Rectangle"/>
            <p:cNvSpPr/>
            <p:nvPr/>
          </p:nvSpPr>
          <p:spPr>
            <a:xfrm>
              <a:off x="5750" y="1588349"/>
              <a:ext cx="1424044" cy="1286941"/>
            </a:xfrm>
            <a:prstGeom prst="rect">
              <a:avLst/>
            </a:prstGeom>
            <a:noFill/>
            <a:ln w="63500" cap="flat">
              <a:solidFill>
                <a:srgbClr val="FF2600"/>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lgn="ctr">
                <a:defRPr sz="2400">
                  <a:solidFill>
                    <a:srgbClr val="FFFFFF"/>
                  </a:solidFill>
                  <a:latin typeface="+mn-lt"/>
                  <a:ea typeface="+mn-ea"/>
                  <a:cs typeface="+mn-cs"/>
                  <a:sym typeface="Helvetica Light"/>
                </a:defRPr>
              </a:pPr>
            </a:p>
          </p:txBody>
        </p:sp>
      </p:grpSp>
      <p:sp>
        <p:nvSpPr>
          <p:cNvPr id="898" name="arXiv:1407.6706…"/>
          <p:cNvSpPr txBox="1"/>
          <p:nvPr/>
        </p:nvSpPr>
        <p:spPr>
          <a:xfrm>
            <a:off x="943264" y="4308213"/>
            <a:ext cx="19993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arXiv:1407.6706</a:t>
            </a:r>
          </a:p>
          <a:p>
            <a:pPr>
              <a:defRPr sz="2000">
                <a:solidFill>
                  <a:srgbClr val="419CFF"/>
                </a:solidFill>
              </a:defRPr>
            </a:pPr>
            <a:r>
              <a:t>Kang, Lee, Stewart</a:t>
            </a:r>
          </a:p>
        </p:txBody>
      </p:sp>
      <p:pic>
        <p:nvPicPr>
          <p:cNvPr id="899" name="pasted-movie.png" descr="pasted-movie.png"/>
          <p:cNvPicPr>
            <a:picLocks noChangeAspect="1"/>
          </p:cNvPicPr>
          <p:nvPr/>
        </p:nvPicPr>
        <p:blipFill>
          <a:blip r:embed="rId3">
            <a:extLst/>
          </a:blip>
          <a:srcRect l="50736" t="50748" r="0" b="0"/>
          <a:stretch>
            <a:fillRect/>
          </a:stretch>
        </p:blipFill>
        <p:spPr>
          <a:xfrm>
            <a:off x="7428106" y="5148379"/>
            <a:ext cx="5166567" cy="3430805"/>
          </a:xfrm>
          <a:prstGeom prst="rect">
            <a:avLst/>
          </a:prstGeom>
          <a:ln w="12700">
            <a:miter lim="400000"/>
          </a:ln>
        </p:spPr>
      </p:pic>
      <p:sp>
        <p:nvSpPr>
          <p:cNvPr id="900"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01" name="Equation"/>
          <p:cNvSpPr txBox="1"/>
          <p:nvPr/>
        </p:nvSpPr>
        <p:spPr>
          <a:xfrm>
            <a:off x="8025554" y="1713725"/>
            <a:ext cx="1197293" cy="27082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0,1</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902" name="Equation"/>
          <p:cNvSpPr txBox="1"/>
          <p:nvPr/>
        </p:nvSpPr>
        <p:spPr>
          <a:xfrm>
            <a:off x="8025554" y="2864040"/>
            <a:ext cx="1479586" cy="27082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0,1</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2</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903" name="Line"/>
          <p:cNvSpPr/>
          <p:nvPr/>
        </p:nvSpPr>
        <p:spPr>
          <a:xfrm flipH="1">
            <a:off x="9682429" y="1849138"/>
            <a:ext cx="38168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04" name="No minimization in"/>
          <p:cNvSpPr txBox="1"/>
          <p:nvPr/>
        </p:nvSpPr>
        <p:spPr>
          <a:xfrm>
            <a:off x="10150075" y="1629125"/>
            <a:ext cx="2765784" cy="440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14:m>
              <m:oMath>
                <m:r>
                  <a:rPr xmlns:a="http://schemas.openxmlformats.org/drawingml/2006/main" sz="2100" i="1">
                    <a:solidFill>
                      <a:srgbClr val="000000"/>
                    </a:solidFill>
                    <a:latin typeface="Cambria Math" panose="02040503050406030204" pitchFamily="18" charset="0"/>
                  </a:rPr>
                  <m:t>∵</m:t>
                </m:r>
              </m:oMath>
            </a14:m>
            <a:r>
              <a:t> No minimization in </a:t>
            </a:r>
            <a14:m>
              <m:oMath>
                <m:sSub>
                  <m:e>
                    <m:r>
                      <a:rPr xmlns:a="http://schemas.openxmlformats.org/drawingml/2006/main" sz="2100" i="1">
                        <a:solidFill>
                          <a:srgbClr val="000000"/>
                        </a:solidFill>
                        <a:latin typeface="Cambria Math" panose="02040503050406030204" pitchFamily="18" charset="0"/>
                      </a:rPr>
                      <m:t>q</m:t>
                    </m:r>
                  </m:e>
                  <m:sub>
                    <m:r>
                      <a:rPr xmlns:a="http://schemas.openxmlformats.org/drawingml/2006/main" sz="2100" i="1">
                        <a:solidFill>
                          <a:srgbClr val="000000"/>
                        </a:solidFill>
                        <a:latin typeface="Cambria Math" panose="02040503050406030204" pitchFamily="18" charset="0"/>
                      </a:rPr>
                      <m:t>J</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B</m:t>
                    </m:r>
                  </m:sub>
                </m:sSub>
              </m:oMath>
            </a14:m>
          </a:p>
        </p:txBody>
      </p:sp>
      <p:sp>
        <p:nvSpPr>
          <p:cNvPr id="905" name="Line"/>
          <p:cNvSpPr/>
          <p:nvPr/>
        </p:nvSpPr>
        <p:spPr>
          <a:xfrm flipH="1">
            <a:off x="9721885" y="2999454"/>
            <a:ext cx="381679"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06" name="Minimization in thrust axis"/>
          <p:cNvSpPr txBox="1"/>
          <p:nvPr/>
        </p:nvSpPr>
        <p:spPr>
          <a:xfrm>
            <a:off x="10220915" y="2748892"/>
            <a:ext cx="1999334" cy="7001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14:m>
              <m:oMath>
                <m:r>
                  <a:rPr xmlns:a="http://schemas.openxmlformats.org/drawingml/2006/main" sz="2100" i="1">
                    <a:solidFill>
                      <a:srgbClr val="000000"/>
                    </a:solidFill>
                    <a:latin typeface="Cambria Math" panose="02040503050406030204" pitchFamily="18" charset="0"/>
                  </a:rPr>
                  <m:t>∵</m:t>
                </m:r>
              </m:oMath>
            </a14:m>
            <a:r>
              <a:t> Minimization in thrust axis</a:t>
            </a:r>
          </a:p>
        </p:txBody>
      </p:sp>
      <p:sp>
        <p:nvSpPr>
          <p:cNvPr id="907" name="[when  , otherwise,  ]"/>
          <p:cNvSpPr txBox="1"/>
          <p:nvPr/>
        </p:nvSpPr>
        <p:spPr>
          <a:xfrm>
            <a:off x="8564734" y="1133088"/>
            <a:ext cx="4002922" cy="408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[when </a:t>
            </a:r>
            <a14:m>
              <m:oMath>
                <m:r>
                  <a:rPr xmlns:a="http://schemas.openxmlformats.org/drawingml/2006/main" sz="2100" i="1">
                    <a:solidFill>
                      <a:srgbClr val="000000"/>
                    </a:solidFill>
                    <a:latin typeface="Cambria Math" panose="02040503050406030204" pitchFamily="18" charset="0"/>
                  </a:rPr>
                  <m:t>x</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2</m:t>
                </m:r>
              </m:oMath>
            </a14:m>
            <a:r>
              <a:t>, otherwise, </a:t>
            </a:r>
            <a14:m>
              <m:oMath>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x</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x</m:t>
                </m:r>
              </m:oMath>
            </a14:m>
            <a:r>
              <a:t>] </a:t>
            </a:r>
          </a:p>
        </p:txBody>
      </p:sp>
      <p:sp>
        <p:nvSpPr>
          <p:cNvPr id="908" name="Characteristic singular behavior as"/>
          <p:cNvSpPr txBox="1"/>
          <p:nvPr/>
        </p:nvSpPr>
        <p:spPr>
          <a:xfrm>
            <a:off x="703428" y="3716607"/>
            <a:ext cx="10383645" cy="5885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Characteristic singular behavior as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1</m:t>
                </m:r>
              </m:oMath>
            </a14:m>
          </a:p>
        </p:txBody>
      </p:sp>
      <p:sp>
        <p:nvSpPr>
          <p:cNvPr id="909" name="Equation"/>
          <p:cNvSpPr txBox="1"/>
          <p:nvPr/>
        </p:nvSpPr>
        <p:spPr>
          <a:xfrm>
            <a:off x="650340" y="7493745"/>
            <a:ext cx="1568420" cy="3015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r>
                    <m:rPr>
                      <m:nor/>
                    </m:rPr>
                    <a:rPr xmlns:a="http://schemas.openxmlformats.org/drawingml/2006/main" sz="2500" i="1">
                      <a:solidFill>
                        <a:srgbClr val="000000"/>
                      </a:solidFill>
                      <a:latin typeface="Cambria Math" panose="02040503050406030204" pitchFamily="18" charset="0"/>
                    </a:rPr>
                    <m:t>is empty</m:t>
                  </m:r>
                </m:oMath>
              </m:oMathPara>
            </a14:m>
            <a:endParaRPr sz="2500"/>
          </a:p>
        </p:txBody>
      </p:sp>
      <p:sp>
        <p:nvSpPr>
          <p:cNvPr id="910" name="Equation"/>
          <p:cNvSpPr txBox="1"/>
          <p:nvPr/>
        </p:nvSpPr>
        <p:spPr>
          <a:xfrm>
            <a:off x="1047270" y="7996310"/>
            <a:ext cx="774560" cy="37169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1</m:t>
                  </m:r>
                </m:oMath>
              </m:oMathPara>
            </a14:m>
            <a:endParaRPr sz="2500"/>
          </a:p>
        </p:txBody>
      </p:sp>
      <p:sp>
        <p:nvSpPr>
          <p:cNvPr id="911" name="at"/>
          <p:cNvSpPr txBox="1"/>
          <p:nvPr/>
        </p:nvSpPr>
        <p:spPr>
          <a:xfrm>
            <a:off x="10937775" y="8579166"/>
            <a:ext cx="1867901" cy="415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14:m>
              <m:oMath>
                <m:r>
                  <a:rPr xmlns:a="http://schemas.openxmlformats.org/drawingml/2006/main" sz="2100" i="1">
                    <a:solidFill>
                      <a:srgbClr val="000000"/>
                    </a:solidFill>
                    <a:latin typeface="Cambria Math" panose="02040503050406030204" pitchFamily="18" charset="0"/>
                  </a:rPr>
                  <m:t>δ</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τ</m:t>
                </m:r>
                <m:r>
                  <a:rPr xmlns:a="http://schemas.openxmlformats.org/drawingml/2006/main" sz="2100" i="1">
                    <a:solidFill>
                      <a:srgbClr val="000000"/>
                    </a:solidFill>
                    <a:latin typeface="Cambria Math" panose="02040503050406030204" pitchFamily="18" charset="0"/>
                  </a:rPr>
                  <m:t>)</m:t>
                </m:r>
              </m:oMath>
            </a14:m>
            <a:r>
              <a:t> at </a:t>
            </a:r>
            <a14:m>
              <m:oMath>
                <m:r>
                  <m:rPr>
                    <m:scr m:val="script"/>
                  </m:rPr>
                  <a:rPr xmlns:a="http://schemas.openxmlformats.org/drawingml/2006/main" sz="2100" i="1">
                    <a:solidFill>
                      <a:srgbClr val="000000"/>
                    </a:solidFill>
                    <a:latin typeface="Cambria Math" panose="02040503050406030204" pitchFamily="18" charset="0"/>
                  </a:rPr>
                  <m:t>O</m:t>
                </m:r>
                <m:r>
                  <a:rPr xmlns:a="http://schemas.openxmlformats.org/drawingml/2006/main" sz="2100" i="1">
                    <a:solidFill>
                      <a:srgbClr val="000000"/>
                    </a:solidFill>
                    <a:latin typeface="Cambria Math" panose="02040503050406030204" pitchFamily="18" charset="0"/>
                  </a:rPr>
                  <m:t>(</m:t>
                </m:r>
                <m:sSub>
                  <m:e>
                    <m:r>
                      <a:rPr xmlns:a="http://schemas.openxmlformats.org/drawingml/2006/main" sz="2100" i="1">
                        <a:solidFill>
                          <a:srgbClr val="000000"/>
                        </a:solidFill>
                        <a:latin typeface="Cambria Math" panose="02040503050406030204" pitchFamily="18" charset="0"/>
                      </a:rPr>
                      <m:t>α</m:t>
                    </m:r>
                  </m:e>
                  <m:sub>
                    <m:r>
                      <a:rPr xmlns:a="http://schemas.openxmlformats.org/drawingml/2006/main" sz="2100" i="1">
                        <a:solidFill>
                          <a:srgbClr val="000000"/>
                        </a:solidFill>
                        <a:latin typeface="Cambria Math" panose="02040503050406030204" pitchFamily="18" charset="0"/>
                      </a:rPr>
                      <m:t>s</m:t>
                    </m:r>
                  </m:sub>
                </m:sSub>
                <m:r>
                  <a:rPr xmlns:a="http://schemas.openxmlformats.org/drawingml/2006/main" sz="2100" i="1">
                    <a:solidFill>
                      <a:srgbClr val="000000"/>
                    </a:solidFill>
                    <a:latin typeface="Cambria Math" panose="02040503050406030204" pitchFamily="18" charset="0"/>
                  </a:rPr>
                  <m:t>)</m:t>
                </m:r>
              </m:oMath>
            </a14:m>
          </a:p>
        </p:txBody>
      </p:sp>
      <p:sp>
        <p:nvSpPr>
          <p:cNvPr id="912" name="Line"/>
          <p:cNvSpPr/>
          <p:nvPr/>
        </p:nvSpPr>
        <p:spPr>
          <a:xfrm flipV="1">
            <a:off x="12128473" y="7787707"/>
            <a:ext cx="1" cy="832540"/>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13" name="Line"/>
          <p:cNvSpPr/>
          <p:nvPr/>
        </p:nvSpPr>
        <p:spPr>
          <a:xfrm>
            <a:off x="12349322" y="4430188"/>
            <a:ext cx="1" cy="68580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14" name="Smeared at"/>
          <p:cNvSpPr txBox="1"/>
          <p:nvPr/>
        </p:nvSpPr>
        <p:spPr>
          <a:xfrm>
            <a:off x="10599016" y="3982889"/>
            <a:ext cx="1955696" cy="4157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Smeared at </a:t>
            </a:r>
            <a14:m>
              <m:oMath>
                <m:r>
                  <m:rPr>
                    <m:scr m:val="script"/>
                  </m:rPr>
                  <a:rPr xmlns:a="http://schemas.openxmlformats.org/drawingml/2006/main" sz="2100" i="1">
                    <a:solidFill>
                      <a:srgbClr val="000000"/>
                    </a:solidFill>
                    <a:latin typeface="Cambria Math" panose="02040503050406030204" pitchFamily="18" charset="0"/>
                  </a:rPr>
                  <m:t>O</m:t>
                </m:r>
                <m:r>
                  <a:rPr xmlns:a="http://schemas.openxmlformats.org/drawingml/2006/main" sz="2100" i="1">
                    <a:solidFill>
                      <a:srgbClr val="000000"/>
                    </a:solidFill>
                    <a:latin typeface="Cambria Math" panose="02040503050406030204" pitchFamily="18" charset="0"/>
                  </a:rPr>
                  <m:t>(</m:t>
                </m:r>
                <m:sSubSup>
                  <m:e>
                    <m:r>
                      <a:rPr xmlns:a="http://schemas.openxmlformats.org/drawingml/2006/main" sz="2100" i="1">
                        <a:solidFill>
                          <a:srgbClr val="000000"/>
                        </a:solidFill>
                        <a:latin typeface="Cambria Math" panose="02040503050406030204" pitchFamily="18" charset="0"/>
                      </a:rPr>
                      <m:t>α</m:t>
                    </m:r>
                  </m:e>
                  <m:sub>
                    <m:r>
                      <a:rPr xmlns:a="http://schemas.openxmlformats.org/drawingml/2006/main" sz="2100" i="1">
                        <a:solidFill>
                          <a:srgbClr val="000000"/>
                        </a:solidFill>
                        <a:latin typeface="Cambria Math" panose="02040503050406030204" pitchFamily="18" charset="0"/>
                      </a:rPr>
                      <m:t>s</m:t>
                    </m:r>
                  </m:sub>
                  <m:sup>
                    <m:r>
                      <a:rPr xmlns:a="http://schemas.openxmlformats.org/drawingml/2006/main" sz="2100" i="1">
                        <a:solidFill>
                          <a:srgbClr val="000000"/>
                        </a:solidFill>
                        <a:latin typeface="Cambria Math" panose="02040503050406030204" pitchFamily="18" charset="0"/>
                      </a:rPr>
                      <m:t>2</m:t>
                    </m:r>
                  </m:sup>
                </m:sSubSup>
                <m:r>
                  <a:rPr xmlns:a="http://schemas.openxmlformats.org/drawingml/2006/main" sz="2100" i="1">
                    <a:solidFill>
                      <a:srgbClr val="000000"/>
                    </a:solidFill>
                    <a:latin typeface="Cambria Math" panose="02040503050406030204" pitchFamily="18" charset="0"/>
                  </a:rPr>
                  <m:t>)</m:t>
                </m:r>
              </m:oMath>
            </a14:m>
          </a:p>
        </p:txBody>
      </p:sp>
      <p:sp>
        <p:nvSpPr>
          <p:cNvPr id="915" name="Equation"/>
          <p:cNvSpPr txBox="1"/>
          <p:nvPr/>
        </p:nvSpPr>
        <p:spPr>
          <a:xfrm>
            <a:off x="2075257" y="8808036"/>
            <a:ext cx="3030333" cy="88569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limUpp>
                    <m:e>
                      <m:r>
                        <a:rPr xmlns:a="http://schemas.openxmlformats.org/drawingml/2006/main" sz="2500" i="1">
                          <a:solidFill>
                            <a:srgbClr val="000000"/>
                          </a:solidFill>
                          <a:latin typeface="Cambria Math" panose="02040503050406030204" pitchFamily="18" charset="0"/>
                        </a:rPr>
                        <m:t>=</m:t>
                      </m:r>
                    </m:e>
                    <m:lim>
                      <m:r>
                        <m:rPr>
                          <m:nor/>
                        </m:rPr>
                        <a:rPr xmlns:a="http://schemas.openxmlformats.org/drawingml/2006/main" sz="2500" i="1">
                          <a:solidFill>
                            <a:srgbClr val="000000"/>
                          </a:solidFill>
                          <a:latin typeface="Cambria Math" panose="02040503050406030204" pitchFamily="18" charset="0"/>
                        </a:rPr>
                        <m:t>Breit</m:t>
                      </m:r>
                    </m:lim>
                  </m:limUpp>
                  <m:r>
                    <a:rPr xmlns:a="http://schemas.openxmlformats.org/drawingml/2006/main" sz="2500" i="1">
                      <a:solidFill>
                        <a:srgbClr val="000000"/>
                      </a:solidFill>
                      <a:latin typeface="Cambria Math" panose="02040503050406030204" pitchFamily="18" charset="0"/>
                    </a:rPr>
                    <m:t>1</m:t>
                  </m:r>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2</m:t>
                      </m:r>
                    </m:num>
                    <m:den>
                      <m:r>
                        <a:rPr xmlns:a="http://schemas.openxmlformats.org/drawingml/2006/main" sz="2500" i="1">
                          <a:solidFill>
                            <a:srgbClr val="000000"/>
                          </a:solidFill>
                          <a:latin typeface="Cambria Math" panose="02040503050406030204" pitchFamily="18" charset="0"/>
                        </a:rPr>
                        <m:t>Q</m:t>
                      </m:r>
                    </m:den>
                  </m:f>
                  <m:limLow>
                    <m:e>
                      <m:r>
                        <a:rPr xmlns:a="http://schemas.openxmlformats.org/drawingml/2006/main" sz="2500" i="1">
                          <a:solidFill>
                            <a:srgbClr val="000000"/>
                          </a:solidFill>
                          <a:latin typeface="Cambria Math" panose="02040503050406030204" pitchFamily="18" charset="0"/>
                        </a:rPr>
                        <m:t>∑</m:t>
                      </m:r>
                    </m:e>
                    <m:lim>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lim>
                  </m:limLow>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sSub>
                    <m:e>
                      <m:r>
                        <a:rPr xmlns:a="http://schemas.openxmlformats.org/drawingml/2006/main" sz="2500" i="1">
                          <a:solidFill>
                            <a:srgbClr val="000000"/>
                          </a:solidFill>
                          <a:latin typeface="Cambria Math" panose="02040503050406030204" pitchFamily="18" charset="0"/>
                        </a:rPr>
                        <m:t>)</m:t>
                      </m:r>
                    </m:e>
                    <m:sub>
                      <m:r>
                        <a:rPr xmlns:a="http://schemas.openxmlformats.org/drawingml/2006/main" sz="2500" i="1">
                          <a:solidFill>
                            <a:srgbClr val="000000"/>
                          </a:solidFill>
                          <a:latin typeface="Cambria Math" panose="02040503050406030204" pitchFamily="18" charset="0"/>
                        </a:rPr>
                        <m:t>z</m:t>
                      </m:r>
                    </m:sub>
                  </m:sSub>
                </m:oMath>
              </m:oMathPara>
            </a14:m>
            <a:endParaRPr sz="2500"/>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DIS kinematics"/>
          <p:cNvSpPr txBox="1"/>
          <p:nvPr>
            <p:ph type="title"/>
          </p:nvPr>
        </p:nvSpPr>
        <p:spPr>
          <a:xfrm>
            <a:off x="952500" y="58450"/>
            <a:ext cx="11099800" cy="1245130"/>
          </a:xfrm>
          <a:prstGeom prst="rect">
            <a:avLst/>
          </a:prstGeom>
        </p:spPr>
        <p:txBody>
          <a:bodyPr/>
          <a:lstStyle>
            <a:lvl1pPr>
              <a:defRPr sz="6500"/>
            </a:lvl1pPr>
          </a:lstStyle>
          <a:p>
            <a:pPr/>
            <a:r>
              <a:t>DIS kinematics</a:t>
            </a:r>
          </a:p>
        </p:txBody>
      </p:sp>
      <p:sp>
        <p:nvSpPr>
          <p:cNvPr id="233" name="Slide Number"/>
          <p:cNvSpPr txBox="1"/>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4" name="Screenshot 2025-03-06 at 6.29.09 AM.png" descr="Screenshot 2025-03-06 at 6.29.09 AM.png"/>
          <p:cNvPicPr>
            <a:picLocks noChangeAspect="1"/>
          </p:cNvPicPr>
          <p:nvPr/>
        </p:nvPicPr>
        <p:blipFill>
          <a:blip r:embed="rId2">
            <a:extLst/>
          </a:blip>
          <a:stretch>
            <a:fillRect/>
          </a:stretch>
        </p:blipFill>
        <p:spPr>
          <a:xfrm>
            <a:off x="458775" y="1833565"/>
            <a:ext cx="6294111" cy="4140423"/>
          </a:xfrm>
          <a:prstGeom prst="rect">
            <a:avLst/>
          </a:prstGeom>
          <a:ln w="12700">
            <a:miter lim="400000"/>
          </a:ln>
        </p:spPr>
      </p:pic>
      <p:pic>
        <p:nvPicPr>
          <p:cNvPr id="235" name="Image" descr="Image"/>
          <p:cNvPicPr>
            <a:picLocks noChangeAspect="1"/>
          </p:cNvPicPr>
          <p:nvPr/>
        </p:nvPicPr>
        <p:blipFill>
          <a:blip r:embed="rId3">
            <a:extLst/>
          </a:blip>
          <a:srcRect l="0" t="8883" r="0" b="0"/>
          <a:stretch>
            <a:fillRect/>
          </a:stretch>
        </p:blipFill>
        <p:spPr>
          <a:xfrm>
            <a:off x="6673500" y="1658423"/>
            <a:ext cx="5620474" cy="5453404"/>
          </a:xfrm>
          <a:prstGeom prst="rect">
            <a:avLst/>
          </a:prstGeom>
          <a:ln w="12700">
            <a:miter lim="400000"/>
          </a:ln>
        </p:spPr>
      </p:pic>
      <p:sp>
        <p:nvSpPr>
          <p:cNvPr id="236" name="Text"/>
          <p:cNvSpPr txBox="1"/>
          <p:nvPr/>
        </p:nvSpPr>
        <p:spPr>
          <a:xfrm>
            <a:off x="10639120" y="4831108"/>
            <a:ext cx="262420"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defRPr>
            </a:lvl1pPr>
          </a:lstStyle>
          <a:p>
            <a:pPr/>
            <a14:m>
              <m:oMathPara>
                <m:oMathParaPr>
                  <m:jc m:val="left"/>
                </m:oMathParaPr>
                <m:oMath>
                  <m:r>
                    <a:rPr xmlns:a="http://schemas.openxmlformats.org/drawingml/2006/main" sz="2600" i="1">
                      <a:solidFill>
                        <a:srgbClr val="0432FF"/>
                      </a:solidFill>
                      <a:latin typeface="Cambria Math" panose="02040503050406030204" pitchFamily="18" charset="0"/>
                    </a:rPr>
                    <m:t>k</m:t>
                  </m:r>
                </m:oMath>
              </m:oMathPara>
            </a14:m>
          </a:p>
        </p:txBody>
      </p:sp>
      <p:sp>
        <p:nvSpPr>
          <p:cNvPr id="237" name="Line"/>
          <p:cNvSpPr/>
          <p:nvPr/>
        </p:nvSpPr>
        <p:spPr>
          <a:xfrm flipH="1" flipV="1">
            <a:off x="10539268" y="4697295"/>
            <a:ext cx="458439" cy="147616"/>
          </a:xfrm>
          <a:prstGeom prst="line">
            <a:avLst/>
          </a:prstGeom>
          <a:ln w="25400">
            <a:solidFill>
              <a:srgbClr val="0433FF"/>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238" name="Text"/>
          <p:cNvSpPr txBox="1"/>
          <p:nvPr/>
        </p:nvSpPr>
        <p:spPr>
          <a:xfrm>
            <a:off x="7874696" y="4634439"/>
            <a:ext cx="321765" cy="4847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defRPr>
            </a:lvl1pPr>
          </a:lstStyle>
          <a:p>
            <a:pPr/>
            <a14:m>
              <m:oMathPara>
                <m:oMathParaPr>
                  <m:jc m:val="left"/>
                </m:oMathParaPr>
                <m:oMath>
                  <m:sSup>
                    <m:e>
                      <m:r>
                        <a:rPr xmlns:a="http://schemas.openxmlformats.org/drawingml/2006/main" sz="2600" i="1">
                          <a:solidFill>
                            <a:srgbClr val="0432FF"/>
                          </a:solidFill>
                          <a:latin typeface="Cambria Math" panose="02040503050406030204" pitchFamily="18" charset="0"/>
                        </a:rPr>
                        <m:t>k</m:t>
                      </m:r>
                    </m:e>
                    <m:sup>
                      <m:r>
                        <a:rPr xmlns:a="http://schemas.openxmlformats.org/drawingml/2006/main" sz="2600" i="1">
                          <a:solidFill>
                            <a:srgbClr val="0432FF"/>
                          </a:solidFill>
                          <a:latin typeface="Cambria Math" panose="02040503050406030204" pitchFamily="18" charset="0"/>
                        </a:rPr>
                        <m:t>′</m:t>
                      </m:r>
                    </m:sup>
                  </m:sSup>
                </m:oMath>
              </m:oMathPara>
            </a14:m>
          </a:p>
        </p:txBody>
      </p:sp>
      <p:sp>
        <p:nvSpPr>
          <p:cNvPr id="239" name="Line"/>
          <p:cNvSpPr/>
          <p:nvPr/>
        </p:nvSpPr>
        <p:spPr>
          <a:xfrm flipH="1">
            <a:off x="7789971" y="4449677"/>
            <a:ext cx="490129" cy="42141"/>
          </a:xfrm>
          <a:prstGeom prst="line">
            <a:avLst/>
          </a:prstGeom>
          <a:ln w="25400">
            <a:solidFill>
              <a:srgbClr val="0433FF"/>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240" name="Equation"/>
          <p:cNvSpPr txBox="1"/>
          <p:nvPr/>
        </p:nvSpPr>
        <p:spPr>
          <a:xfrm>
            <a:off x="1429008" y="6762029"/>
            <a:ext cx="1251607" cy="32277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400" i="1">
                          <a:solidFill>
                            <a:srgbClr val="000000"/>
                          </a:solidFill>
                          <a:latin typeface="Cambria Math" panose="02040503050406030204" pitchFamily="18" charset="0"/>
                        </a:rPr>
                        <m:t>Q</m:t>
                      </m:r>
                    </m:e>
                    <m:sup>
                      <m:r>
                        <a:rPr xmlns:a="http://schemas.openxmlformats.org/drawingml/2006/main" sz="2400" i="1">
                          <a:solidFill>
                            <a:srgbClr val="000000"/>
                          </a:solidFill>
                          <a:latin typeface="Cambria Math" panose="02040503050406030204" pitchFamily="18" charset="0"/>
                        </a:rPr>
                        <m:t>2</m:t>
                      </m:r>
                    </m:sup>
                  </m:sSup>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m:t>
                  </m:r>
                  <m:sSup>
                    <m:e>
                      <m:r>
                        <a:rPr xmlns:a="http://schemas.openxmlformats.org/drawingml/2006/main" sz="2400" i="1">
                          <a:solidFill>
                            <a:srgbClr val="000000"/>
                          </a:solidFill>
                          <a:latin typeface="Cambria Math" panose="02040503050406030204" pitchFamily="18" charset="0"/>
                        </a:rPr>
                        <m:t>q</m:t>
                      </m:r>
                    </m:e>
                    <m:sup>
                      <m:r>
                        <a:rPr xmlns:a="http://schemas.openxmlformats.org/drawingml/2006/main" sz="2400" i="1">
                          <a:solidFill>
                            <a:srgbClr val="000000"/>
                          </a:solidFill>
                          <a:latin typeface="Cambria Math" panose="02040503050406030204" pitchFamily="18" charset="0"/>
                        </a:rPr>
                        <m:t>2</m:t>
                      </m:r>
                    </m:sup>
                  </m:sSup>
                </m:oMath>
              </m:oMathPara>
            </a14:m>
            <a:endParaRPr sz="2400"/>
          </a:p>
        </p:txBody>
      </p:sp>
      <p:sp>
        <p:nvSpPr>
          <p:cNvPr id="241" name="Equation"/>
          <p:cNvSpPr txBox="1"/>
          <p:nvPr/>
        </p:nvSpPr>
        <p:spPr>
          <a:xfrm>
            <a:off x="2993757" y="6568509"/>
            <a:ext cx="1289712" cy="7662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x</m:t>
                  </m:r>
                  <m:r>
                    <a:rPr xmlns:a="http://schemas.openxmlformats.org/drawingml/2006/main" sz="2400" i="1">
                      <a:solidFill>
                        <a:srgbClr val="000000"/>
                      </a:solidFill>
                      <a:latin typeface="Cambria Math" panose="02040503050406030204" pitchFamily="18" charset="0"/>
                    </a:rPr>
                    <m:t>=</m:t>
                  </m:r>
                  <m:f>
                    <m:fPr>
                      <m:ctrlPr>
                        <a:rPr xmlns:a="http://schemas.openxmlformats.org/drawingml/2006/main" sz="2400" i="1">
                          <a:solidFill>
                            <a:srgbClr val="000000"/>
                          </a:solidFill>
                          <a:latin typeface="Cambria Math" panose="02040503050406030204" pitchFamily="18" charset="0"/>
                        </a:rPr>
                      </m:ctrlPr>
                      <m:type m:val="bar"/>
                    </m:fPr>
                    <m:num>
                      <m:sSup>
                        <m:e>
                          <m:r>
                            <a:rPr xmlns:a="http://schemas.openxmlformats.org/drawingml/2006/main" sz="2400" i="1">
                              <a:solidFill>
                                <a:srgbClr val="000000"/>
                              </a:solidFill>
                              <a:latin typeface="Cambria Math" panose="02040503050406030204" pitchFamily="18" charset="0"/>
                            </a:rPr>
                            <m:t>Q</m:t>
                          </m:r>
                        </m:e>
                        <m:sup>
                          <m:r>
                            <a:rPr xmlns:a="http://schemas.openxmlformats.org/drawingml/2006/main" sz="2400" i="1">
                              <a:solidFill>
                                <a:srgbClr val="000000"/>
                              </a:solidFill>
                              <a:latin typeface="Cambria Math" panose="02040503050406030204" pitchFamily="18" charset="0"/>
                            </a:rPr>
                            <m:t>2</m:t>
                          </m:r>
                        </m:sup>
                      </m:sSup>
                    </m:num>
                    <m:den>
                      <m:r>
                        <a:rPr xmlns:a="http://schemas.openxmlformats.org/drawingml/2006/main" sz="2400" i="1">
                          <a:solidFill>
                            <a:srgbClr val="000000"/>
                          </a:solidFill>
                          <a:latin typeface="Cambria Math" panose="02040503050406030204" pitchFamily="18" charset="0"/>
                        </a:rPr>
                        <m:t>2</m:t>
                      </m:r>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q</m:t>
                      </m:r>
                    </m:den>
                  </m:f>
                </m:oMath>
              </m:oMathPara>
            </a14:m>
            <a:endParaRPr sz="2400"/>
          </a:p>
        </p:txBody>
      </p:sp>
      <p:sp>
        <p:nvSpPr>
          <p:cNvPr id="242" name="Equation"/>
          <p:cNvSpPr txBox="1"/>
          <p:nvPr/>
        </p:nvSpPr>
        <p:spPr>
          <a:xfrm>
            <a:off x="4596611" y="6694380"/>
            <a:ext cx="1130910" cy="64038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y</m:t>
                  </m:r>
                  <m:r>
                    <a:rPr xmlns:a="http://schemas.openxmlformats.org/drawingml/2006/main" sz="2400" i="1">
                      <a:solidFill>
                        <a:srgbClr val="000000"/>
                      </a:solidFill>
                      <a:latin typeface="Cambria Math" panose="02040503050406030204" pitchFamily="18" charset="0"/>
                    </a:rPr>
                    <m:t>=</m:t>
                  </m:r>
                  <m:f>
                    <m:fPr>
                      <m:ctrlPr>
                        <a:rPr xmlns:a="http://schemas.openxmlformats.org/drawingml/2006/main" sz="2400" i="1">
                          <a:solidFill>
                            <a:srgbClr val="000000"/>
                          </a:solidFill>
                          <a:latin typeface="Cambria Math" panose="02040503050406030204" pitchFamily="18" charset="0"/>
                        </a:rPr>
                      </m:ctrlPr>
                      <m:type m:val="bar"/>
                    </m:fPr>
                    <m:num>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q</m:t>
                      </m:r>
                    </m:num>
                    <m:den>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k</m:t>
                      </m:r>
                    </m:den>
                  </m:f>
                </m:oMath>
              </m:oMathPara>
            </a14:m>
            <a:endParaRPr sz="2400"/>
          </a:p>
        </p:txBody>
      </p:sp>
      <p:sp>
        <p:nvSpPr>
          <p:cNvPr id="243" name="Rounded Rectangle"/>
          <p:cNvSpPr/>
          <p:nvPr/>
        </p:nvSpPr>
        <p:spPr>
          <a:xfrm>
            <a:off x="1224580" y="6419931"/>
            <a:ext cx="4762501" cy="1087684"/>
          </a:xfrm>
          <a:prstGeom prst="roundRect">
            <a:avLst>
              <a:gd name="adj" fmla="val 17514"/>
            </a:avLst>
          </a:prstGeom>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244" name="Line"/>
          <p:cNvSpPr/>
          <p:nvPr/>
        </p:nvSpPr>
        <p:spPr>
          <a:xfrm>
            <a:off x="7338711" y="3755905"/>
            <a:ext cx="477474" cy="125880"/>
          </a:xfrm>
          <a:prstGeom prst="line">
            <a:avLst/>
          </a:prstGeom>
          <a:ln w="25400">
            <a:solidFill>
              <a:srgbClr val="FF26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245" name="Text"/>
          <p:cNvSpPr txBox="1"/>
          <p:nvPr/>
        </p:nvSpPr>
        <p:spPr>
          <a:xfrm>
            <a:off x="6902961" y="3433916"/>
            <a:ext cx="282437"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14:m>
              <m:oMathPara>
                <m:oMathParaPr>
                  <m:jc m:val="left"/>
                </m:oMathParaPr>
                <m:oMath>
                  <m:r>
                    <a:rPr xmlns:a="http://schemas.openxmlformats.org/drawingml/2006/main" sz="2600" i="1">
                      <a:solidFill>
                        <a:srgbClr val="FF2600"/>
                      </a:solidFill>
                      <a:latin typeface="Cambria Math" panose="02040503050406030204" pitchFamily="18" charset="0"/>
                    </a:rPr>
                    <m:t>p</m:t>
                  </m:r>
                </m:oMath>
              </m:oMathPara>
            </a14:m>
          </a:p>
        </p:txBody>
      </p:sp>
      <p:sp>
        <p:nvSpPr>
          <p:cNvPr id="246" name="Line"/>
          <p:cNvSpPr/>
          <p:nvPr/>
        </p:nvSpPr>
        <p:spPr>
          <a:xfrm flipH="1" flipV="1">
            <a:off x="7891730" y="2966785"/>
            <a:ext cx="279104" cy="256488"/>
          </a:xfrm>
          <a:prstGeom prst="line">
            <a:avLst/>
          </a:prstGeom>
          <a:ln w="25400">
            <a:solidFill>
              <a:srgbClr val="458C32"/>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247" name="Text"/>
          <p:cNvSpPr txBox="1"/>
          <p:nvPr/>
        </p:nvSpPr>
        <p:spPr>
          <a:xfrm>
            <a:off x="7214339" y="2368605"/>
            <a:ext cx="1430404" cy="484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458C32"/>
                </a:solidFill>
              </a:defRPr>
            </a:lvl1pPr>
          </a:lstStyle>
          <a:p>
            <a:pPr/>
            <a14:m>
              <m:oMathPara>
                <m:oMathParaPr>
                  <m:jc m:val="left"/>
                </m:oMathParaPr>
                <m:oMath>
                  <m:r>
                    <a:rPr xmlns:a="http://schemas.openxmlformats.org/drawingml/2006/main" sz="2600" i="1">
                      <a:solidFill>
                        <a:srgbClr val="458C31"/>
                      </a:solidFill>
                      <a:latin typeface="Cambria Math" panose="02040503050406030204" pitchFamily="18" charset="0"/>
                    </a:rPr>
                    <m:t>q</m:t>
                  </m:r>
                  <m:r>
                    <a:rPr xmlns:a="http://schemas.openxmlformats.org/drawingml/2006/main" sz="2600" i="1">
                      <a:solidFill>
                        <a:srgbClr val="458C31"/>
                      </a:solidFill>
                      <a:latin typeface="Cambria Math" panose="02040503050406030204" pitchFamily="18" charset="0"/>
                    </a:rPr>
                    <m:t>=</m:t>
                  </m:r>
                  <m:r>
                    <a:rPr xmlns:a="http://schemas.openxmlformats.org/drawingml/2006/main" sz="2600" i="1">
                      <a:solidFill>
                        <a:srgbClr val="458C31"/>
                      </a:solidFill>
                      <a:latin typeface="Cambria Math" panose="02040503050406030204" pitchFamily="18" charset="0"/>
                    </a:rPr>
                    <m:t>k</m:t>
                  </m:r>
                  <m:r>
                    <a:rPr xmlns:a="http://schemas.openxmlformats.org/drawingml/2006/main" sz="2600" i="1">
                      <a:solidFill>
                        <a:srgbClr val="458C31"/>
                      </a:solidFill>
                      <a:latin typeface="Cambria Math" panose="02040503050406030204" pitchFamily="18" charset="0"/>
                    </a:rPr>
                    <m:t>-</m:t>
                  </m:r>
                  <m:sSup>
                    <m:e>
                      <m:r>
                        <a:rPr xmlns:a="http://schemas.openxmlformats.org/drawingml/2006/main" sz="2600" i="1">
                          <a:solidFill>
                            <a:srgbClr val="458C31"/>
                          </a:solidFill>
                          <a:latin typeface="Cambria Math" panose="02040503050406030204" pitchFamily="18" charset="0"/>
                        </a:rPr>
                        <m:t>k</m:t>
                      </m:r>
                    </m:e>
                    <m:sup>
                      <m:r>
                        <a:rPr xmlns:a="http://schemas.openxmlformats.org/drawingml/2006/main" sz="2600" i="1">
                          <a:solidFill>
                            <a:srgbClr val="458C31"/>
                          </a:solidFill>
                          <a:latin typeface="Cambria Math" panose="02040503050406030204" pitchFamily="18" charset="0"/>
                        </a:rPr>
                        <m:t>′</m:t>
                      </m:r>
                    </m:sup>
                  </m:sSup>
                </m:oMath>
              </m:oMathPara>
            </a14: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and other DIS 1-jettiness"/>
          <p:cNvSpPr txBox="1"/>
          <p:nvPr>
            <p:ph type="title"/>
          </p:nvPr>
        </p:nvSpPr>
        <p:spPr>
          <a:xfrm>
            <a:off x="952500" y="58450"/>
            <a:ext cx="11099800" cy="1245130"/>
          </a:xfrm>
          <a:prstGeom prst="rect">
            <a:avLst/>
          </a:prstGeom>
        </p:spPr>
        <p:txBody>
          <a:bodyPr/>
          <a:lstStyle/>
          <a:p>
            <a:pPr>
              <a:defRPr sz="6500"/>
            </a:pP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r>
              <a:t> and other DIS 1-jettiness</a:t>
            </a:r>
          </a:p>
        </p:txBody>
      </p:sp>
      <p:sp>
        <p:nvSpPr>
          <p:cNvPr id="918" name="Reduces contamination from remnant fragmentation from its measurements,  so makes it desirable to be measured in experiments."/>
          <p:cNvSpPr txBox="1"/>
          <p:nvPr/>
        </p:nvSpPr>
        <p:spPr>
          <a:xfrm>
            <a:off x="519374" y="8563832"/>
            <a:ext cx="11966052" cy="9821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Reduces contamination from remnant fragmentation from its measurements, </a:t>
            </a:r>
            <a:br/>
            <a:r>
              <a:t>so makes it </a:t>
            </a:r>
            <a:r>
              <a:rPr b="1"/>
              <a:t>desirable to be measured in experiments. </a:t>
            </a:r>
          </a:p>
        </p:txBody>
      </p:sp>
      <p:sp>
        <p:nvSpPr>
          <p:cNvPr id="919" name="Lorentz invariant, and global observable, so free of NGL   Can be computed with high theoretical accuracy."/>
          <p:cNvSpPr txBox="1"/>
          <p:nvPr/>
        </p:nvSpPr>
        <p:spPr>
          <a:xfrm>
            <a:off x="519374" y="7500651"/>
            <a:ext cx="11966052" cy="9821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Lorentz invariant, and global observable, so free of NGL</a:t>
            </a:r>
            <a:br/>
            <a14:m>
              <m:oMath>
                <m:r>
                  <a:rPr xmlns:a="http://schemas.openxmlformats.org/drawingml/2006/main" sz="2600" i="1">
                    <a:solidFill>
                      <a:srgbClr val="000000"/>
                    </a:solidFill>
                    <a:latin typeface="Cambria Math" panose="02040503050406030204" pitchFamily="18" charset="0"/>
                  </a:rPr>
                  <m:t>→</m:t>
                </m:r>
              </m:oMath>
            </a14:m>
            <a:r>
              <a:t> </a:t>
            </a:r>
            <a:r>
              <a:rPr b="1"/>
              <a:t>Can be computed with high theoretical accuracy.</a:t>
            </a:r>
          </a:p>
        </p:txBody>
      </p:sp>
      <p:sp>
        <p:nvSpPr>
          <p:cNvPr id="920"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21" name="Another version of the DIS 1-jettiness is  , and the only difference is the definition of  :"/>
          <p:cNvSpPr txBox="1"/>
          <p:nvPr/>
        </p:nvSpPr>
        <p:spPr>
          <a:xfrm>
            <a:off x="519374" y="1287901"/>
            <a:ext cx="11966052" cy="4721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29670" indent="-329670" defTabSz="519937">
              <a:spcBef>
                <a:spcPts val="1700"/>
              </a:spcBef>
              <a:buSzPct val="75000"/>
              <a:buChar char="•"/>
              <a:defRPr sz="2225"/>
            </a:pPr>
            <a:r>
              <a:t>Another version of the DIS 1-jettiness is </a:t>
            </a:r>
            <a14:m>
              <m:oMath>
                <m:sSubSup>
                  <m:e>
                    <m:r>
                      <a:rPr xmlns:a="http://schemas.openxmlformats.org/drawingml/2006/main" sz="2300" i="1">
                        <a:solidFill>
                          <a:srgbClr val="000000"/>
                        </a:solidFill>
                        <a:latin typeface="Cambria Math" panose="02040503050406030204" pitchFamily="18" charset="0"/>
                      </a:rPr>
                      <m:t>τ</m:t>
                    </m:r>
                  </m:e>
                  <m:sub>
                    <m:r>
                      <a:rPr xmlns:a="http://schemas.openxmlformats.org/drawingml/2006/main" sz="2300" i="1">
                        <a:solidFill>
                          <a:srgbClr val="000000"/>
                        </a:solidFill>
                        <a:latin typeface="Cambria Math" panose="02040503050406030204" pitchFamily="18" charset="0"/>
                      </a:rPr>
                      <m:t>1</m:t>
                    </m:r>
                  </m:sub>
                  <m:sup>
                    <m:r>
                      <a:rPr xmlns:a="http://schemas.openxmlformats.org/drawingml/2006/main" sz="2300" i="1">
                        <a:solidFill>
                          <a:srgbClr val="000000"/>
                        </a:solidFill>
                        <a:latin typeface="Cambria Math" panose="02040503050406030204" pitchFamily="18" charset="0"/>
                      </a:rPr>
                      <m:t>a</m:t>
                    </m:r>
                  </m:sup>
                </m:sSubSup>
              </m:oMath>
            </a14:m>
            <a:r>
              <a:t>, and the only difference is the definition of </a:t>
            </a:r>
            <a14:m>
              <m:oMath>
                <m:sSub>
                  <m:e>
                    <m:r>
                      <a:rPr xmlns:a="http://schemas.openxmlformats.org/drawingml/2006/main" sz="2300" i="1">
                        <a:solidFill>
                          <a:srgbClr val="000000"/>
                        </a:solidFill>
                        <a:latin typeface="Cambria Math" panose="02040503050406030204" pitchFamily="18" charset="0"/>
                      </a:rPr>
                      <m:t>q</m:t>
                    </m:r>
                  </m:e>
                  <m:sub>
                    <m:r>
                      <a:rPr xmlns:a="http://schemas.openxmlformats.org/drawingml/2006/main" sz="2300" i="1">
                        <a:solidFill>
                          <a:srgbClr val="000000"/>
                        </a:solidFill>
                        <a:latin typeface="Cambria Math" panose="02040503050406030204" pitchFamily="18" charset="0"/>
                      </a:rPr>
                      <m:t>J</m:t>
                    </m:r>
                  </m:sub>
                </m:sSub>
              </m:oMath>
            </a14:m>
            <a:r>
              <a:t>:</a:t>
            </a:r>
            <a:endParaRPr sz="2500"/>
          </a:p>
        </p:txBody>
      </p:sp>
      <p:sp>
        <p:nvSpPr>
          <p:cNvPr id="922" name="arXiv:1303.6952…"/>
          <p:cNvSpPr txBox="1"/>
          <p:nvPr/>
        </p:nvSpPr>
        <p:spPr>
          <a:xfrm>
            <a:off x="10391338" y="1817514"/>
            <a:ext cx="19993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arXiv:1303.6952</a:t>
            </a:r>
          </a:p>
          <a:p>
            <a:pPr>
              <a:defRPr sz="2000">
                <a:solidFill>
                  <a:srgbClr val="419CFF"/>
                </a:solidFill>
              </a:defRPr>
            </a:pPr>
            <a:r>
              <a:t>Kang, Lee, Stewart</a:t>
            </a:r>
          </a:p>
        </p:txBody>
      </p:sp>
      <p:sp>
        <p:nvSpPr>
          <p:cNvPr id="923" name="Equation"/>
          <p:cNvSpPr txBox="1"/>
          <p:nvPr/>
        </p:nvSpPr>
        <p:spPr>
          <a:xfrm>
            <a:off x="2085168" y="1966337"/>
            <a:ext cx="1532684" cy="37057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P</m:t>
                  </m:r>
                </m:oMath>
              </m:oMathPara>
            </a14:m>
            <a:endParaRPr sz="2500"/>
          </a:p>
        </p:txBody>
      </p:sp>
      <p:sp>
        <p:nvSpPr>
          <p:cNvPr id="924" name="Line"/>
          <p:cNvSpPr/>
          <p:nvPr/>
        </p:nvSpPr>
        <p:spPr>
          <a:xfrm>
            <a:off x="4380364" y="2160414"/>
            <a:ext cx="512103"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25" name="Equation"/>
          <p:cNvSpPr txBox="1"/>
          <p:nvPr/>
        </p:nvSpPr>
        <p:spPr>
          <a:xfrm>
            <a:off x="5361980" y="1966337"/>
            <a:ext cx="2342201" cy="370571"/>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a</m:t>
                      </m:r>
                    </m:sup>
                  </m:sSub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m:t>
                      </m:r>
                    </m:sup>
                  </m:sSubSup>
                </m:oMath>
              </m:oMathPara>
            </a14:m>
            <a:endParaRPr sz="2500"/>
          </a:p>
        </p:txBody>
      </p:sp>
      <p:sp>
        <p:nvSpPr>
          <p:cNvPr id="926" name="is defined to a light-like vector along the jet momentum  , whose light-like projection is  ."/>
          <p:cNvSpPr txBox="1"/>
          <p:nvPr/>
        </p:nvSpPr>
        <p:spPr>
          <a:xfrm>
            <a:off x="519374" y="2675030"/>
            <a:ext cx="11966052" cy="472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29670" indent="-329670" defTabSz="519937">
              <a:spcBef>
                <a:spcPts val="1700"/>
              </a:spcBef>
              <a:buSzPct val="75000"/>
              <a:buChar char="•"/>
              <a:defRPr sz="2225"/>
            </a:pPr>
            <a14:m>
              <m:oMath>
                <m:sSup>
                  <m:e>
                    <m:sSubSup>
                      <m:e>
                        <m:r>
                          <a:rPr xmlns:a="http://schemas.openxmlformats.org/drawingml/2006/main" sz="2300" i="1">
                            <a:solidFill>
                              <a:srgbClr val="000000"/>
                            </a:solidFill>
                            <a:latin typeface="Cambria Math" panose="02040503050406030204" pitchFamily="18" charset="0"/>
                          </a:rPr>
                          <m:t>q</m:t>
                        </m:r>
                      </m:e>
                      <m:sub>
                        <m:r>
                          <a:rPr xmlns:a="http://schemas.openxmlformats.org/drawingml/2006/main" sz="2300" i="1">
                            <a:solidFill>
                              <a:srgbClr val="000000"/>
                            </a:solidFill>
                            <a:latin typeface="Cambria Math" panose="02040503050406030204" pitchFamily="18" charset="0"/>
                          </a:rPr>
                          <m:t>J</m:t>
                        </m:r>
                      </m:sub>
                      <m:sup>
                        <m:r>
                          <a:rPr xmlns:a="http://schemas.openxmlformats.org/drawingml/2006/main" sz="2300" i="1">
                            <a:solidFill>
                              <a:srgbClr val="000000"/>
                            </a:solidFill>
                            <a:latin typeface="Cambria Math" panose="02040503050406030204" pitchFamily="18" charset="0"/>
                          </a:rPr>
                          <m:t>a</m:t>
                        </m:r>
                      </m:sup>
                    </m:sSubSup>
                  </m:e>
                  <m:sup>
                    <m:r>
                      <a:rPr xmlns:a="http://schemas.openxmlformats.org/drawingml/2006/main" sz="2300" i="1">
                        <a:solidFill>
                          <a:srgbClr val="000000"/>
                        </a:solidFill>
                        <a:latin typeface="Cambria Math" panose="02040503050406030204" pitchFamily="18" charset="0"/>
                      </a:rPr>
                      <m:t>μ</m:t>
                    </m:r>
                  </m:sup>
                </m:sSup>
              </m:oMath>
            </a14:m>
            <a:r>
              <a:t> is defined to a light-like vector along the jet momentum </a:t>
            </a:r>
            <a14:m>
              <m:oMath>
                <m:sSub>
                  <m:e>
                    <m:r>
                      <a:rPr xmlns:a="http://schemas.openxmlformats.org/drawingml/2006/main" sz="2300" i="1">
                        <a:solidFill>
                          <a:srgbClr val="000000"/>
                        </a:solidFill>
                        <a:latin typeface="Cambria Math" panose="02040503050406030204" pitchFamily="18" charset="0"/>
                      </a:rPr>
                      <m:t>P</m:t>
                    </m:r>
                  </m:e>
                  <m:sub>
                    <m:r>
                      <a:rPr xmlns:a="http://schemas.openxmlformats.org/drawingml/2006/main" sz="2300" i="1">
                        <a:solidFill>
                          <a:srgbClr val="000000"/>
                        </a:solidFill>
                        <a:latin typeface="Cambria Math" panose="02040503050406030204" pitchFamily="18" charset="0"/>
                      </a:rPr>
                      <m:t>J</m:t>
                    </m:r>
                  </m:sub>
                </m:sSub>
              </m:oMath>
            </a14:m>
            <a:r>
              <a:t>, whose light-like projection is </a:t>
            </a:r>
            <a14:m>
              <m:oMath>
                <m:sSub>
                  <m:e>
                    <m:r>
                      <a:rPr xmlns:a="http://schemas.openxmlformats.org/drawingml/2006/main" sz="2300" i="1">
                        <a:solidFill>
                          <a:srgbClr val="000000"/>
                        </a:solidFill>
                        <a:latin typeface="Cambria Math" panose="02040503050406030204" pitchFamily="18" charset="0"/>
                      </a:rPr>
                      <m:t>K</m:t>
                    </m:r>
                  </m:e>
                  <m:sub>
                    <m:r>
                      <a:rPr xmlns:a="http://schemas.openxmlformats.org/drawingml/2006/main" sz="2300" i="1">
                        <a:solidFill>
                          <a:srgbClr val="000000"/>
                        </a:solidFill>
                        <a:latin typeface="Cambria Math" panose="02040503050406030204" pitchFamily="18" charset="0"/>
                      </a:rPr>
                      <m:t>J</m:t>
                    </m:r>
                  </m:sub>
                </m:sSub>
              </m:oMath>
            </a14:m>
            <a:r>
              <a:t>.</a:t>
            </a:r>
            <a:endParaRPr sz="2500"/>
          </a:p>
        </p:txBody>
      </p:sp>
      <p:sp>
        <p:nvSpPr>
          <p:cNvPr id="927" name="Line"/>
          <p:cNvSpPr/>
          <p:nvPr/>
        </p:nvSpPr>
        <p:spPr>
          <a:xfrm flipV="1">
            <a:off x="3473985" y="4065724"/>
            <a:ext cx="1615733" cy="588079"/>
          </a:xfrm>
          <a:prstGeom prst="line">
            <a:avLst/>
          </a:prstGeom>
          <a:ln w="50800">
            <a:solidFill>
              <a:srgbClr val="FEB33E"/>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28" name="Circle"/>
          <p:cNvSpPr/>
          <p:nvPr/>
        </p:nvSpPr>
        <p:spPr>
          <a:xfrm>
            <a:off x="3073993" y="4633642"/>
            <a:ext cx="300048" cy="300048"/>
          </a:xfrm>
          <a:prstGeom prst="ellipse">
            <a:avLst/>
          </a:prstGeom>
          <a:solidFill>
            <a:srgbClr val="FF2600"/>
          </a:solidFill>
          <a:ln w="12700">
            <a:miter lim="400000"/>
          </a:ln>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929" name="Line"/>
          <p:cNvSpPr/>
          <p:nvPr/>
        </p:nvSpPr>
        <p:spPr>
          <a:xfrm flipH="1">
            <a:off x="1485960" y="4890846"/>
            <a:ext cx="1480432" cy="538834"/>
          </a:xfrm>
          <a:prstGeom prst="line">
            <a:avLst/>
          </a:prstGeom>
          <a:ln w="50800">
            <a:solidFill>
              <a:srgbClr val="E324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30" name="Equation"/>
          <p:cNvSpPr txBox="1"/>
          <p:nvPr/>
        </p:nvSpPr>
        <p:spPr>
          <a:xfrm>
            <a:off x="1034296" y="5415853"/>
            <a:ext cx="348107" cy="39509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800" i="1">
                          <a:solidFill>
                            <a:srgbClr val="000000"/>
                          </a:solidFill>
                          <a:latin typeface="Cambria Math" panose="02040503050406030204" pitchFamily="18" charset="0"/>
                        </a:rPr>
                        <m:t>p</m:t>
                      </m:r>
                    </m:e>
                    <m:sub>
                      <m:r>
                        <a:rPr xmlns:a="http://schemas.openxmlformats.org/drawingml/2006/main" sz="2800" i="1">
                          <a:solidFill>
                            <a:srgbClr val="000000"/>
                          </a:solidFill>
                          <a:latin typeface="Cambria Math" panose="02040503050406030204" pitchFamily="18" charset="0"/>
                        </a:rPr>
                        <m:t>B</m:t>
                      </m:r>
                    </m:sub>
                    <m:sup>
                      <m:r>
                        <a:rPr xmlns:a="http://schemas.openxmlformats.org/drawingml/2006/main" sz="2800" i="1">
                          <a:solidFill>
                            <a:srgbClr val="000000"/>
                          </a:solidFill>
                          <a:latin typeface="Cambria Math" panose="02040503050406030204" pitchFamily="18" charset="0"/>
                        </a:rPr>
                        <m:t>μ</m:t>
                      </m:r>
                    </m:sup>
                  </m:sSubSup>
                </m:oMath>
              </m:oMathPara>
            </a14:m>
            <a:endParaRPr sz="2800"/>
          </a:p>
        </p:txBody>
      </p:sp>
      <p:sp>
        <p:nvSpPr>
          <p:cNvPr id="931" name="Line"/>
          <p:cNvSpPr/>
          <p:nvPr/>
        </p:nvSpPr>
        <p:spPr>
          <a:xfrm flipH="1">
            <a:off x="1757990" y="4783884"/>
            <a:ext cx="1187046" cy="1"/>
          </a:xfrm>
          <a:prstGeom prst="line">
            <a:avLst/>
          </a:prstGeom>
          <a:ln w="25400">
            <a:solidFill>
              <a:srgbClr val="A52C17"/>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32" name="Equation"/>
          <p:cNvSpPr txBox="1"/>
          <p:nvPr/>
        </p:nvSpPr>
        <p:spPr>
          <a:xfrm>
            <a:off x="4813168" y="3522142"/>
            <a:ext cx="348107" cy="39963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800" i="1">
                          <a:solidFill>
                            <a:srgbClr val="000000"/>
                          </a:solidFill>
                          <a:latin typeface="Cambria Math" panose="02040503050406030204" pitchFamily="18" charset="0"/>
                        </a:rPr>
                        <m:t>p</m:t>
                      </m:r>
                    </m:e>
                    <m:sub>
                      <m:r>
                        <a:rPr xmlns:a="http://schemas.openxmlformats.org/drawingml/2006/main" sz="2800" i="1">
                          <a:solidFill>
                            <a:srgbClr val="000000"/>
                          </a:solidFill>
                          <a:latin typeface="Cambria Math" panose="02040503050406030204" pitchFamily="18" charset="0"/>
                        </a:rPr>
                        <m:t>J</m:t>
                      </m:r>
                    </m:sub>
                    <m:sup>
                      <m:r>
                        <a:rPr xmlns:a="http://schemas.openxmlformats.org/drawingml/2006/main" sz="2800" i="1">
                          <a:solidFill>
                            <a:srgbClr val="000000"/>
                          </a:solidFill>
                          <a:latin typeface="Cambria Math" panose="02040503050406030204" pitchFamily="18" charset="0"/>
                        </a:rPr>
                        <m:t>μ</m:t>
                      </m:r>
                    </m:sup>
                  </m:sSubSup>
                </m:oMath>
              </m:oMathPara>
            </a14:m>
            <a:endParaRPr sz="2800"/>
          </a:p>
        </p:txBody>
      </p:sp>
      <p:sp>
        <p:nvSpPr>
          <p:cNvPr id="933" name="Line"/>
          <p:cNvSpPr/>
          <p:nvPr/>
        </p:nvSpPr>
        <p:spPr>
          <a:xfrm flipH="1">
            <a:off x="3502998" y="4765365"/>
            <a:ext cx="1187045" cy="1"/>
          </a:xfrm>
          <a:prstGeom prst="line">
            <a:avLst/>
          </a:prstGeom>
          <a:ln w="25400">
            <a:solidFill>
              <a:srgbClr val="A52C17"/>
            </a:solidFill>
            <a:miter lim="400000"/>
            <a:headEnd type="triangle"/>
          </a:ln>
        </p:spPr>
        <p:txBody>
          <a:bodyPr lIns="50800" tIns="50800" rIns="50800" bIns="50800" anchor="ctr"/>
          <a:lstStyle/>
          <a:p>
            <a:pPr algn="ctr">
              <a:defRPr sz="2400">
                <a:latin typeface="+mn-lt"/>
                <a:ea typeface="+mn-ea"/>
                <a:cs typeface="+mn-cs"/>
                <a:sym typeface="Helvetica Light"/>
              </a:defRPr>
            </a:pPr>
          </a:p>
        </p:txBody>
      </p:sp>
      <p:sp>
        <p:nvSpPr>
          <p:cNvPr id="934" name="Line"/>
          <p:cNvSpPr/>
          <p:nvPr/>
        </p:nvSpPr>
        <p:spPr>
          <a:xfrm flipV="1">
            <a:off x="3507250" y="4306219"/>
            <a:ext cx="1115458" cy="405994"/>
          </a:xfrm>
          <a:prstGeom prst="line">
            <a:avLst/>
          </a:prstGeom>
          <a:ln w="25400">
            <a:solidFill>
              <a:srgbClr val="A52C17"/>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35" name="Equation"/>
          <p:cNvSpPr txBox="1"/>
          <p:nvPr/>
        </p:nvSpPr>
        <p:spPr>
          <a:xfrm>
            <a:off x="4504919" y="4865163"/>
            <a:ext cx="262992" cy="35574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400" i="1">
                          <a:solidFill>
                            <a:srgbClr val="000000"/>
                          </a:solidFill>
                          <a:latin typeface="Cambria Math" panose="02040503050406030204" pitchFamily="18" charset="0"/>
                        </a:rPr>
                        <m:t>q</m:t>
                      </m:r>
                    </m:e>
                    <m:sub>
                      <m:r>
                        <a:rPr xmlns:a="http://schemas.openxmlformats.org/drawingml/2006/main" sz="2400" i="1">
                          <a:solidFill>
                            <a:srgbClr val="000000"/>
                          </a:solidFill>
                          <a:latin typeface="Cambria Math" panose="02040503050406030204" pitchFamily="18" charset="0"/>
                        </a:rPr>
                        <m:t>J</m:t>
                      </m:r>
                    </m:sub>
                    <m:sup>
                      <m:r>
                        <a:rPr xmlns:a="http://schemas.openxmlformats.org/drawingml/2006/main" sz="2400" i="1">
                          <a:solidFill>
                            <a:srgbClr val="000000"/>
                          </a:solidFill>
                          <a:latin typeface="Cambria Math" panose="02040503050406030204" pitchFamily="18" charset="0"/>
                        </a:rPr>
                        <m:t>b</m:t>
                      </m:r>
                    </m:sup>
                  </m:sSubSup>
                </m:oMath>
              </m:oMathPara>
            </a14:m>
            <a:endParaRPr sz="2400"/>
          </a:p>
        </p:txBody>
      </p:sp>
      <p:sp>
        <p:nvSpPr>
          <p:cNvPr id="936" name="Equation"/>
          <p:cNvSpPr txBox="1"/>
          <p:nvPr/>
        </p:nvSpPr>
        <p:spPr>
          <a:xfrm>
            <a:off x="4726265" y="4252967"/>
            <a:ext cx="263640" cy="30337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400" i="1">
                          <a:solidFill>
                            <a:srgbClr val="000000"/>
                          </a:solidFill>
                          <a:latin typeface="Cambria Math" panose="02040503050406030204" pitchFamily="18" charset="0"/>
                        </a:rPr>
                        <m:t>q</m:t>
                      </m:r>
                    </m:e>
                    <m:sub>
                      <m:r>
                        <a:rPr xmlns:a="http://schemas.openxmlformats.org/drawingml/2006/main" sz="2400" i="1">
                          <a:solidFill>
                            <a:srgbClr val="000000"/>
                          </a:solidFill>
                          <a:latin typeface="Cambria Math" panose="02040503050406030204" pitchFamily="18" charset="0"/>
                        </a:rPr>
                        <m:t>J</m:t>
                      </m:r>
                    </m:sub>
                    <m:sup>
                      <m:r>
                        <a:rPr xmlns:a="http://schemas.openxmlformats.org/drawingml/2006/main" sz="2400" i="1">
                          <a:solidFill>
                            <a:srgbClr val="000000"/>
                          </a:solidFill>
                          <a:latin typeface="Cambria Math" panose="02040503050406030204" pitchFamily="18" charset="0"/>
                        </a:rPr>
                        <m:t>a</m:t>
                      </m:r>
                    </m:sup>
                  </m:sSubSup>
                </m:oMath>
              </m:oMathPara>
            </a14:m>
            <a:endParaRPr sz="2400"/>
          </a:p>
        </p:txBody>
      </p:sp>
      <p:sp>
        <p:nvSpPr>
          <p:cNvPr id="937" name="Equation"/>
          <p:cNvSpPr txBox="1"/>
          <p:nvPr/>
        </p:nvSpPr>
        <p:spPr>
          <a:xfrm>
            <a:off x="1331262" y="4250864"/>
            <a:ext cx="1138426" cy="37998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400" i="1">
                          <a:solidFill>
                            <a:srgbClr val="000000"/>
                          </a:solidFill>
                          <a:latin typeface="Cambria Math" panose="02040503050406030204" pitchFamily="18" charset="0"/>
                        </a:rPr>
                        <m:t>q</m:t>
                      </m:r>
                    </m:e>
                    <m:sub>
                      <m:r>
                        <a:rPr xmlns:a="http://schemas.openxmlformats.org/drawingml/2006/main" sz="2400" i="1">
                          <a:solidFill>
                            <a:srgbClr val="000000"/>
                          </a:solidFill>
                          <a:latin typeface="Cambria Math" panose="02040503050406030204" pitchFamily="18" charset="0"/>
                        </a:rPr>
                        <m:t>B</m:t>
                      </m:r>
                    </m:sub>
                    <m:sup>
                      <m:r>
                        <a:rPr xmlns:a="http://schemas.openxmlformats.org/drawingml/2006/main" sz="2400" i="1">
                          <a:solidFill>
                            <a:srgbClr val="000000"/>
                          </a:solidFill>
                          <a:latin typeface="Cambria Math" panose="02040503050406030204" pitchFamily="18" charset="0"/>
                        </a:rPr>
                        <m:t>a</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b</m:t>
                      </m:r>
                    </m:sup>
                  </m:sSubSup>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x</m:t>
                  </m:r>
                  <m:r>
                    <a:rPr xmlns:a="http://schemas.openxmlformats.org/drawingml/2006/main" sz="2400" i="1">
                      <a:solidFill>
                        <a:srgbClr val="000000"/>
                      </a:solidFill>
                      <a:latin typeface="Cambria Math" panose="02040503050406030204" pitchFamily="18" charset="0"/>
                    </a:rPr>
                    <m:t>P</m:t>
                  </m:r>
                </m:oMath>
              </m:oMathPara>
            </a14:m>
            <a:endParaRPr sz="2400"/>
          </a:p>
        </p:txBody>
      </p:sp>
      <p:grpSp>
        <p:nvGrpSpPr>
          <p:cNvPr id="941" name="Group"/>
          <p:cNvGrpSpPr/>
          <p:nvPr/>
        </p:nvGrpSpPr>
        <p:grpSpPr>
          <a:xfrm>
            <a:off x="1033571" y="3467961"/>
            <a:ext cx="1295791" cy="1524001"/>
            <a:chOff x="0" y="0"/>
            <a:chExt cx="1295789" cy="1524000"/>
          </a:xfrm>
        </p:grpSpPr>
        <p:sp>
          <p:nvSpPr>
            <p:cNvPr id="938" name="Breit"/>
            <p:cNvSpPr/>
            <p:nvPr/>
          </p:nvSpPr>
          <p:spPr>
            <a:xfrm>
              <a:off x="25789" y="2540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Breit</a:t>
              </a:r>
            </a:p>
          </p:txBody>
        </p:sp>
        <p:sp>
          <p:nvSpPr>
            <p:cNvPr id="939" name="Line"/>
            <p:cNvSpPr/>
            <p:nvPr/>
          </p:nvSpPr>
          <p:spPr>
            <a:xfrm>
              <a:off x="0" y="495299"/>
              <a:ext cx="86648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40" name="Line"/>
            <p:cNvSpPr/>
            <p:nvPr/>
          </p:nvSpPr>
          <p:spPr>
            <a:xfrm flipV="1">
              <a:off x="866194" y="-1"/>
              <a:ext cx="1" cy="50800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sp>
        <p:nvSpPr>
          <p:cNvPr id="942" name="Line"/>
          <p:cNvSpPr/>
          <p:nvPr/>
        </p:nvSpPr>
        <p:spPr>
          <a:xfrm flipV="1">
            <a:off x="5141722" y="4136544"/>
            <a:ext cx="1" cy="634026"/>
          </a:xfrm>
          <a:prstGeom prst="line">
            <a:avLst/>
          </a:prstGeom>
          <a:ln w="25400">
            <a:solidFill>
              <a:srgbClr val="0433FF"/>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43" name="Equation"/>
          <p:cNvSpPr txBox="1"/>
          <p:nvPr/>
        </p:nvSpPr>
        <p:spPr>
          <a:xfrm>
            <a:off x="5293941" y="4311234"/>
            <a:ext cx="389476" cy="28464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ty m:val="b"/>
                        </m:rPr>
                        <a:rPr xmlns:a="http://schemas.openxmlformats.org/drawingml/2006/main" sz="3100" i="1">
                          <a:solidFill>
                            <a:srgbClr val="0432FF"/>
                          </a:solidFill>
                          <a:latin typeface="Cambria Math" panose="02040503050406030204" pitchFamily="18" charset="0"/>
                        </a:rPr>
                        <m:t>p</m:t>
                      </m:r>
                    </m:e>
                    <m:sub>
                      <m:r>
                        <a:rPr xmlns:a="http://schemas.openxmlformats.org/drawingml/2006/main" sz="3100" i="1">
                          <a:solidFill>
                            <a:srgbClr val="0432FF"/>
                          </a:solidFill>
                          <a:latin typeface="Cambria Math" panose="02040503050406030204" pitchFamily="18" charset="0"/>
                        </a:rPr>
                        <m:t>⊥</m:t>
                      </m:r>
                    </m:sub>
                  </m:sSub>
                </m:oMath>
              </m:oMathPara>
            </a14:m>
            <a:endParaRPr sz="3100">
              <a:solidFill>
                <a:srgbClr val="0433FF"/>
              </a:solidFill>
            </a:endParaRPr>
          </a:p>
        </p:txBody>
      </p:sp>
      <p:sp>
        <p:nvSpPr>
          <p:cNvPr id="944" name="Line"/>
          <p:cNvSpPr/>
          <p:nvPr/>
        </p:nvSpPr>
        <p:spPr>
          <a:xfrm flipH="1">
            <a:off x="1466815" y="4781452"/>
            <a:ext cx="1" cy="634026"/>
          </a:xfrm>
          <a:prstGeom prst="line">
            <a:avLst/>
          </a:prstGeom>
          <a:ln w="25400">
            <a:solidFill>
              <a:srgbClr val="0433FF"/>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945" name="Equation"/>
          <p:cNvSpPr txBox="1"/>
          <p:nvPr/>
        </p:nvSpPr>
        <p:spPr>
          <a:xfrm>
            <a:off x="703954" y="4900714"/>
            <a:ext cx="663317" cy="28464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3100" i="1">
                      <a:solidFill>
                        <a:srgbClr val="0432FF"/>
                      </a:solidFill>
                      <a:latin typeface="Cambria Math" panose="02040503050406030204" pitchFamily="18" charset="0"/>
                    </a:rPr>
                    <m:t>-</m:t>
                  </m:r>
                  <m:sSub>
                    <m:e>
                      <m:r>
                        <m:rPr>
                          <m:sty m:val="b"/>
                        </m:rPr>
                        <a:rPr xmlns:a="http://schemas.openxmlformats.org/drawingml/2006/main" sz="3100" i="1">
                          <a:solidFill>
                            <a:srgbClr val="0432FF"/>
                          </a:solidFill>
                          <a:latin typeface="Cambria Math" panose="02040503050406030204" pitchFamily="18" charset="0"/>
                        </a:rPr>
                        <m:t>p</m:t>
                      </m:r>
                    </m:e>
                    <m:sub>
                      <m:r>
                        <a:rPr xmlns:a="http://schemas.openxmlformats.org/drawingml/2006/main" sz="3100" i="1">
                          <a:solidFill>
                            <a:srgbClr val="0432FF"/>
                          </a:solidFill>
                          <a:latin typeface="Cambria Math" panose="02040503050406030204" pitchFamily="18" charset="0"/>
                        </a:rPr>
                        <m:t>⊥</m:t>
                      </m:r>
                    </m:sub>
                  </m:sSub>
                </m:oMath>
              </m:oMathPara>
            </a14:m>
            <a:endParaRPr sz="3100">
              <a:solidFill>
                <a:srgbClr val="0433FF"/>
              </a:solidFill>
            </a:endParaRPr>
          </a:p>
        </p:txBody>
      </p:sp>
      <p:sp>
        <p:nvSpPr>
          <p:cNvPr id="946" name="distribution has   dependences because jet and beam momenta are not aligned with  .…"/>
          <p:cNvSpPr txBox="1"/>
          <p:nvPr/>
        </p:nvSpPr>
        <p:spPr>
          <a:xfrm>
            <a:off x="6085328" y="3383873"/>
            <a:ext cx="6606424" cy="2427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distribution has </a:t>
            </a:r>
            <a14:m>
              <m:oMath>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oMath>
            </a14:m>
            <a:r>
              <a:t> dependences because jet and beam momenta are not aligned with </a:t>
            </a:r>
            <a14:m>
              <m:oMath>
                <m:sSub>
                  <m:e>
                    <m:r>
                      <a:rPr xmlns:a="http://schemas.openxmlformats.org/drawingml/2006/main" sz="2600" i="1">
                        <a:solidFill>
                          <a:srgbClr val="000000"/>
                        </a:solidFill>
                        <a:latin typeface="Cambria Math" panose="02040503050406030204" pitchFamily="18" charset="0"/>
                      </a:rPr>
                      <m:t>q</m:t>
                    </m:r>
                  </m:e>
                  <m:sub>
                    <m:r>
                      <a:rPr xmlns:a="http://schemas.openxmlformats.org/drawingml/2006/main" sz="2600" i="1">
                        <a:solidFill>
                          <a:srgbClr val="000000"/>
                        </a:solidFill>
                        <a:latin typeface="Cambria Math" panose="02040503050406030204" pitchFamily="18" charset="0"/>
                      </a:rPr>
                      <m:t>J</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B</m:t>
                    </m:r>
                  </m:sub>
                </m:sSub>
              </m:oMath>
            </a14:m>
            <a:r>
              <a:t>.</a:t>
            </a:r>
          </a:p>
          <a:p>
            <a:pPr marL="370416" indent="-370416">
              <a:spcBef>
                <a:spcPts val="2000"/>
              </a:spcBef>
              <a:buSzPct val="75000"/>
              <a:buChar char="•"/>
            </a:pPr>
            <a:r>
              <a:t>However,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a</m:t>
                    </m:r>
                  </m:sup>
                </m:sSubSup>
              </m:oMath>
            </a14:m>
            <a:r>
              <a:t> distribution has </a:t>
            </a:r>
            <a14:m>
              <m:oMath>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oMath>
            </a14:m>
            <a:r>
              <a:t> dependence only on the beam momenta, so we can just integrate it to find the ordinary beam function.</a:t>
            </a:r>
          </a:p>
        </p:txBody>
      </p:sp>
      <p:sp>
        <p:nvSpPr>
          <p:cNvPr id="947" name="Theoretically, it is more involved to deal with the transverse-momentum dependent beam function, but   is Lorentz invariant. (  needs a jet algorithm, which refers to a specific frame.)"/>
          <p:cNvSpPr txBox="1"/>
          <p:nvPr/>
        </p:nvSpPr>
        <p:spPr>
          <a:xfrm>
            <a:off x="550055" y="6156076"/>
            <a:ext cx="11966052" cy="13199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Theoretically, it is more involved to deal with the transverse-momentum dependent beam function, but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is Lorentz invariant.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a</m:t>
                    </m:r>
                  </m:sup>
                </m:sSubSup>
              </m:oMath>
            </a14:m>
            <a:r>
              <a:t> needs a jet algorithm, which refers to a specific frame.)</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and and   thrust"/>
          <p:cNvSpPr txBox="1"/>
          <p:nvPr>
            <p:ph type="title"/>
          </p:nvPr>
        </p:nvSpPr>
        <p:spPr>
          <a:xfrm>
            <a:off x="952500" y="58450"/>
            <a:ext cx="11099800" cy="1245130"/>
          </a:xfrm>
          <a:prstGeom prst="rect">
            <a:avLst/>
          </a:prstGeom>
        </p:spPr>
        <p:txBody>
          <a:bodyPr/>
          <a:lstStyle/>
          <a:p>
            <a:pPr>
              <a:defRPr sz="6500"/>
            </a:pP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r>
              <a:t> and and </a:t>
            </a:r>
            <a14:m>
              <m:oMath>
                <m:sSup>
                  <m:e>
                    <m:r>
                      <a:rPr xmlns:a="http://schemas.openxmlformats.org/drawingml/2006/main" sz="6900" i="1">
                        <a:solidFill>
                          <a:srgbClr val="000000"/>
                        </a:solidFill>
                        <a:latin typeface="Cambria Math" panose="02040503050406030204" pitchFamily="18" charset="0"/>
                      </a:rPr>
                      <m:t>e</m:t>
                    </m:r>
                  </m:e>
                  <m:sup>
                    <m:r>
                      <a:rPr xmlns:a="http://schemas.openxmlformats.org/drawingml/2006/main" sz="6900" i="1">
                        <a:solidFill>
                          <a:srgbClr val="000000"/>
                        </a:solidFill>
                        <a:latin typeface="Cambria Math" panose="02040503050406030204" pitchFamily="18" charset="0"/>
                      </a:rPr>
                      <m:t>+</m:t>
                    </m:r>
                  </m:sup>
                </m:sSup>
                <m:sSup>
                  <m:e>
                    <m:r>
                      <a:rPr xmlns:a="http://schemas.openxmlformats.org/drawingml/2006/main" sz="6900" i="1">
                        <a:solidFill>
                          <a:srgbClr val="000000"/>
                        </a:solidFill>
                        <a:latin typeface="Cambria Math" panose="02040503050406030204" pitchFamily="18" charset="0"/>
                      </a:rPr>
                      <m:t>e</m:t>
                    </m:r>
                  </m:e>
                  <m:sup>
                    <m:r>
                      <a:rPr xmlns:a="http://schemas.openxmlformats.org/drawingml/2006/main" sz="6900" i="1">
                        <a:solidFill>
                          <a:srgbClr val="000000"/>
                        </a:solidFill>
                        <a:latin typeface="Cambria Math" panose="02040503050406030204" pitchFamily="18" charset="0"/>
                      </a:rPr>
                      <m:t>-</m:t>
                    </m:r>
                  </m:sup>
                </m:sSup>
              </m:oMath>
            </a14:m>
            <a:r>
              <a:t> thrust</a:t>
            </a:r>
          </a:p>
        </p:txBody>
      </p:sp>
      <p:grpSp>
        <p:nvGrpSpPr>
          <p:cNvPr id="974" name="Group"/>
          <p:cNvGrpSpPr/>
          <p:nvPr/>
        </p:nvGrpSpPr>
        <p:grpSpPr>
          <a:xfrm>
            <a:off x="6823988" y="2099974"/>
            <a:ext cx="5270232" cy="2007225"/>
            <a:chOff x="0" y="0"/>
            <a:chExt cx="5270231" cy="2007224"/>
          </a:xfrm>
        </p:grpSpPr>
        <p:sp>
          <p:nvSpPr>
            <p:cNvPr id="950" name="Line"/>
            <p:cNvSpPr/>
            <p:nvPr/>
          </p:nvSpPr>
          <p:spPr>
            <a:xfrm flipV="1">
              <a:off x="2572199" y="597863"/>
              <a:ext cx="1351620" cy="491950"/>
            </a:xfrm>
            <a:prstGeom prst="line">
              <a:avLst/>
            </a:prstGeom>
            <a:noFill/>
            <a:ln w="50800" cap="flat">
              <a:solidFill>
                <a:srgbClr val="FEB33E"/>
              </a:solidFill>
              <a:prstDash val="solid"/>
              <a:miter lim="400000"/>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51" name="Line"/>
            <p:cNvSpPr/>
            <p:nvPr/>
          </p:nvSpPr>
          <p:spPr>
            <a:xfrm>
              <a:off x="2554682" y="1188047"/>
              <a:ext cx="1690377" cy="1"/>
            </a:xfrm>
            <a:prstGeom prst="line">
              <a:avLst/>
            </a:prstGeom>
            <a:noFill/>
            <a:ln w="38100" cap="flat">
              <a:solidFill>
                <a:srgbClr val="B41A00"/>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52" name="Circle"/>
            <p:cNvSpPr/>
            <p:nvPr/>
          </p:nvSpPr>
          <p:spPr>
            <a:xfrm>
              <a:off x="2237590" y="1072948"/>
              <a:ext cx="251001" cy="251001"/>
            </a:xfrm>
            <a:prstGeom prst="ellipse">
              <a:avLst/>
            </a:prstGeom>
            <a:solidFill>
              <a:srgbClr val="FF2600"/>
            </a:solidFill>
            <a:ln w="12700" cap="flat">
              <a:noFill/>
              <a:miter lim="400000"/>
            </a:ln>
            <a:effectLst/>
          </p:spPr>
          <p:txBody>
            <a:bodyPr wrap="square" lIns="50800" tIns="50800" rIns="50800" bIns="50800" numCol="1" anchor="ctr">
              <a:noAutofit/>
            </a:bodyPr>
            <a:lstStyle/>
            <a:p>
              <a:pPr algn="ctr">
                <a:defRPr sz="2400">
                  <a:solidFill>
                    <a:srgbClr val="FFFFFF"/>
                  </a:solidFill>
                  <a:latin typeface="+mn-lt"/>
                  <a:ea typeface="+mn-ea"/>
                  <a:cs typeface="+mn-cs"/>
                  <a:sym typeface="Helvetica Light"/>
                </a:defRPr>
              </a:pPr>
            </a:p>
          </p:txBody>
        </p:sp>
        <p:sp>
          <p:nvSpPr>
            <p:cNvPr id="953" name="Line"/>
            <p:cNvSpPr/>
            <p:nvPr/>
          </p:nvSpPr>
          <p:spPr>
            <a:xfrm flipH="1">
              <a:off x="909142" y="1288109"/>
              <a:ext cx="1238437" cy="450754"/>
            </a:xfrm>
            <a:prstGeom prst="line">
              <a:avLst/>
            </a:prstGeom>
            <a:noFill/>
            <a:ln w="50800" cap="flat">
              <a:solidFill>
                <a:srgbClr val="E32400"/>
              </a:solidFill>
              <a:prstDash val="solid"/>
              <a:miter lim="400000"/>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54" name="Equation"/>
            <p:cNvSpPr txBox="1"/>
            <p:nvPr/>
          </p:nvSpPr>
          <p:spPr>
            <a:xfrm>
              <a:off x="4035022" y="283674"/>
              <a:ext cx="1235210" cy="492197"/>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000" i="1">
                            <a:solidFill>
                              <a:srgbClr val="000000"/>
                            </a:solidFill>
                            <a:latin typeface="Cambria Math" panose="02040503050406030204" pitchFamily="18" charset="0"/>
                          </a:rPr>
                          <m:t>p</m:t>
                        </m:r>
                      </m:e>
                      <m:sub>
                        <m:sSub>
                          <m:e>
                            <m:r>
                              <a:rPr xmlns:a="http://schemas.openxmlformats.org/drawingml/2006/main" sz="2000" i="1">
                                <a:solidFill>
                                  <a:srgbClr val="000000"/>
                                </a:solidFill>
                                <a:latin typeface="Cambria Math" panose="02040503050406030204" pitchFamily="18" charset="0"/>
                              </a:rPr>
                              <m:t>J</m:t>
                            </m:r>
                          </m:e>
                          <m:sub>
                            <m:r>
                              <a:rPr xmlns:a="http://schemas.openxmlformats.org/drawingml/2006/main" sz="2000" i="1">
                                <a:solidFill>
                                  <a:srgbClr val="000000"/>
                                </a:solidFill>
                                <a:latin typeface="Cambria Math" panose="02040503050406030204" pitchFamily="18" charset="0"/>
                              </a:rPr>
                              <m:t>1</m:t>
                            </m:r>
                          </m:sub>
                        </m:sSub>
                      </m:sub>
                      <m:sup>
                        <m:r>
                          <a:rPr xmlns:a="http://schemas.openxmlformats.org/drawingml/2006/main" sz="2000" i="1">
                            <a:solidFill>
                              <a:srgbClr val="000000"/>
                            </a:solidFill>
                            <a:latin typeface="Cambria Math" panose="02040503050406030204" pitchFamily="18" charset="0"/>
                          </a:rPr>
                          <m:t>μ</m:t>
                        </m:r>
                      </m:sup>
                    </m:sSubSup>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2</m:t>
                    </m:r>
                    <m:sSub>
                      <m:e>
                        <m:r>
                          <a:rPr xmlns:a="http://schemas.openxmlformats.org/drawingml/2006/main" sz="2000" i="1">
                            <a:solidFill>
                              <a:srgbClr val="000000"/>
                            </a:solidFill>
                            <a:latin typeface="Cambria Math" panose="02040503050406030204" pitchFamily="18" charset="0"/>
                          </a:rPr>
                          <m:t>E</m:t>
                        </m:r>
                      </m:e>
                      <m:sub>
                        <m:r>
                          <a:rPr xmlns:a="http://schemas.openxmlformats.org/drawingml/2006/main" sz="2000" i="1">
                            <a:solidFill>
                              <a:srgbClr val="000000"/>
                            </a:solidFill>
                            <a:latin typeface="Cambria Math" panose="02040503050406030204" pitchFamily="18" charset="0"/>
                          </a:rPr>
                          <m:t>J</m:t>
                        </m:r>
                      </m:sub>
                    </m:sSub>
                    <m:f>
                      <m:fPr>
                        <m:ctrlPr>
                          <a:rPr xmlns:a="http://schemas.openxmlformats.org/drawingml/2006/main" sz="2000" i="1">
                            <a:solidFill>
                              <a:srgbClr val="000000"/>
                            </a:solidFill>
                            <a:latin typeface="Cambria Math" panose="02040503050406030204" pitchFamily="18" charset="0"/>
                          </a:rPr>
                        </m:ctrlPr>
                        <m:type m:val="bar"/>
                      </m:fPr>
                      <m:num>
                        <m:sSub>
                          <m:e>
                            <m:r>
                              <a:rPr xmlns:a="http://schemas.openxmlformats.org/drawingml/2006/main" sz="2000" i="1">
                                <a:solidFill>
                                  <a:srgbClr val="000000"/>
                                </a:solidFill>
                                <a:latin typeface="Cambria Math" panose="02040503050406030204" pitchFamily="18" charset="0"/>
                              </a:rPr>
                              <m:t>n</m:t>
                            </m:r>
                          </m:e>
                          <m:sub>
                            <m:r>
                              <a:rPr xmlns:a="http://schemas.openxmlformats.org/drawingml/2006/main" sz="2000" i="1">
                                <a:solidFill>
                                  <a:srgbClr val="000000"/>
                                </a:solidFill>
                                <a:latin typeface="Cambria Math" panose="02040503050406030204" pitchFamily="18" charset="0"/>
                              </a:rPr>
                              <m:t>J</m:t>
                            </m:r>
                          </m:sub>
                        </m:sSub>
                      </m:num>
                      <m:den>
                        <m:r>
                          <a:rPr xmlns:a="http://schemas.openxmlformats.org/drawingml/2006/main" sz="2000" i="1">
                            <a:solidFill>
                              <a:srgbClr val="000000"/>
                            </a:solidFill>
                            <a:latin typeface="Cambria Math" panose="02040503050406030204" pitchFamily="18" charset="0"/>
                          </a:rPr>
                          <m:t>2</m:t>
                        </m:r>
                      </m:den>
                    </m:f>
                  </m:oMath>
                </m:oMathPara>
              </a14:m>
              <a:endParaRPr sz="2000"/>
            </a:p>
          </p:txBody>
        </p:sp>
        <p:sp>
          <p:nvSpPr>
            <p:cNvPr id="955" name="Equation"/>
            <p:cNvSpPr txBox="1"/>
            <p:nvPr/>
          </p:nvSpPr>
          <p:spPr>
            <a:xfrm>
              <a:off x="541139" y="1637057"/>
              <a:ext cx="308104" cy="370168"/>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300" i="1">
                            <a:solidFill>
                              <a:srgbClr val="000000"/>
                            </a:solidFill>
                            <a:latin typeface="Cambria Math" panose="02040503050406030204" pitchFamily="18" charset="0"/>
                          </a:rPr>
                          <m:t>p</m:t>
                        </m:r>
                      </m:e>
                      <m:sub>
                        <m:sSub>
                          <m:e>
                            <m:r>
                              <a:rPr xmlns:a="http://schemas.openxmlformats.org/drawingml/2006/main" sz="2300" i="1">
                                <a:solidFill>
                                  <a:srgbClr val="000000"/>
                                </a:solidFill>
                                <a:latin typeface="Cambria Math" panose="02040503050406030204" pitchFamily="18" charset="0"/>
                              </a:rPr>
                              <m:t>J</m:t>
                            </m:r>
                          </m:e>
                          <m:sub>
                            <m:r>
                              <a:rPr xmlns:a="http://schemas.openxmlformats.org/drawingml/2006/main" sz="2300" i="1">
                                <a:solidFill>
                                  <a:srgbClr val="000000"/>
                                </a:solidFill>
                                <a:latin typeface="Cambria Math" panose="02040503050406030204" pitchFamily="18" charset="0"/>
                              </a:rPr>
                              <m:t>2</m:t>
                            </m:r>
                          </m:sub>
                        </m:sSub>
                      </m:sub>
                      <m:sup>
                        <m:r>
                          <a:rPr xmlns:a="http://schemas.openxmlformats.org/drawingml/2006/main" sz="2300" i="1">
                            <a:solidFill>
                              <a:srgbClr val="000000"/>
                            </a:solidFill>
                            <a:latin typeface="Cambria Math" panose="02040503050406030204" pitchFamily="18" charset="0"/>
                          </a:rPr>
                          <m:t>μ</m:t>
                        </m:r>
                      </m:sup>
                    </m:sSubSup>
                  </m:oMath>
                </m:oMathPara>
              </a14:m>
              <a:endParaRPr sz="2300"/>
            </a:p>
          </p:txBody>
        </p:sp>
        <p:sp>
          <p:nvSpPr>
            <p:cNvPr id="956" name="Line"/>
            <p:cNvSpPr/>
            <p:nvPr/>
          </p:nvSpPr>
          <p:spPr>
            <a:xfrm flipV="1">
              <a:off x="1193697" y="1460894"/>
              <a:ext cx="676442" cy="309040"/>
            </a:xfrm>
            <a:prstGeom prst="line">
              <a:avLst/>
            </a:prstGeom>
            <a:noFill/>
            <a:ln w="12700" cap="flat">
              <a:solidFill>
                <a:srgbClr val="E32400"/>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57" name="Line"/>
            <p:cNvSpPr/>
            <p:nvPr/>
          </p:nvSpPr>
          <p:spPr>
            <a:xfrm flipV="1">
              <a:off x="1105086" y="1316998"/>
              <a:ext cx="774413" cy="237359"/>
            </a:xfrm>
            <a:prstGeom prst="line">
              <a:avLst/>
            </a:prstGeom>
            <a:noFill/>
            <a:ln w="12700" cap="flat">
              <a:solidFill>
                <a:srgbClr val="E32400"/>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58" name="Line"/>
            <p:cNvSpPr/>
            <p:nvPr/>
          </p:nvSpPr>
          <p:spPr>
            <a:xfrm flipV="1">
              <a:off x="1523460" y="1475408"/>
              <a:ext cx="468411" cy="280012"/>
            </a:xfrm>
            <a:prstGeom prst="line">
              <a:avLst/>
            </a:prstGeom>
            <a:noFill/>
            <a:ln w="12700" cap="flat">
              <a:solidFill>
                <a:srgbClr val="E32400"/>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59" name="Line"/>
            <p:cNvSpPr/>
            <p:nvPr/>
          </p:nvSpPr>
          <p:spPr>
            <a:xfrm flipH="1">
              <a:off x="2785572" y="626256"/>
              <a:ext cx="676442" cy="309041"/>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60" name="Line"/>
            <p:cNvSpPr/>
            <p:nvPr/>
          </p:nvSpPr>
          <p:spPr>
            <a:xfrm flipH="1">
              <a:off x="2807416" y="852235"/>
              <a:ext cx="774412" cy="237359"/>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61" name="Line"/>
            <p:cNvSpPr/>
            <p:nvPr/>
          </p:nvSpPr>
          <p:spPr>
            <a:xfrm flipH="1">
              <a:off x="2674241" y="630369"/>
              <a:ext cx="468412" cy="280012"/>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62" name="Line"/>
            <p:cNvSpPr/>
            <p:nvPr/>
          </p:nvSpPr>
          <p:spPr>
            <a:xfrm>
              <a:off x="2075155" y="425672"/>
              <a:ext cx="57587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63" name="Equation"/>
            <p:cNvSpPr txBox="1"/>
            <p:nvPr/>
          </p:nvSpPr>
          <p:spPr>
            <a:xfrm>
              <a:off x="2256175" y="55418"/>
              <a:ext cx="216824" cy="221050"/>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p>
                      <m:e>
                        <m:limUpp>
                          <m:e>
                            <m:r>
                              <a:rPr xmlns:a="http://schemas.openxmlformats.org/drawingml/2006/main" sz="2300" i="1">
                                <a:solidFill>
                                  <a:srgbClr val="000000"/>
                                </a:solidFill>
                                <a:latin typeface="Cambria Math" panose="02040503050406030204" pitchFamily="18" charset="0"/>
                              </a:rPr>
                              <m:t>z</m:t>
                            </m:r>
                          </m:e>
                          <m:lim>
                            <m:r>
                              <a:rPr xmlns:a="http://schemas.openxmlformats.org/drawingml/2006/main" sz="2300" i="1">
                                <a:solidFill>
                                  <a:srgbClr val="000000"/>
                                </a:solidFill>
                                <a:latin typeface="Cambria Math" panose="02040503050406030204" pitchFamily="18" charset="0"/>
                              </a:rPr>
                              <m:t>̂</m:t>
                            </m:r>
                          </m:lim>
                        </m:limUpp>
                      </m:e>
                      <m:sup>
                        <m:r>
                          <a:rPr xmlns:a="http://schemas.openxmlformats.org/drawingml/2006/main" sz="2300" i="1">
                            <a:solidFill>
                              <a:srgbClr val="000000"/>
                            </a:solidFill>
                            <a:latin typeface="Cambria Math" panose="02040503050406030204" pitchFamily="18" charset="0"/>
                          </a:rPr>
                          <m:t>μ</m:t>
                        </m:r>
                      </m:sup>
                    </m:sSup>
                  </m:oMath>
                </m:oMathPara>
              </a14:m>
              <a:endParaRPr sz="2300"/>
            </a:p>
          </p:txBody>
        </p:sp>
        <p:grpSp>
          <p:nvGrpSpPr>
            <p:cNvPr id="967" name="Group"/>
            <p:cNvGrpSpPr/>
            <p:nvPr/>
          </p:nvGrpSpPr>
          <p:grpSpPr>
            <a:xfrm>
              <a:off x="155035" y="0"/>
              <a:ext cx="709672" cy="473701"/>
              <a:chOff x="0" y="-9294"/>
              <a:chExt cx="709670" cy="473700"/>
            </a:xfrm>
          </p:grpSpPr>
          <p:sp>
            <p:nvSpPr>
              <p:cNvPr id="964" name="Rectangle"/>
              <p:cNvSpPr txBox="1"/>
              <p:nvPr/>
            </p:nvSpPr>
            <p:spPr>
              <a:xfrm>
                <a:off x="681" y="-9295"/>
                <a:ext cx="694842" cy="4346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800"/>
                </a:lvl1pPr>
              </a:lstStyle>
              <a:p>
                <a:pPr/>
                <a14:m>
                  <m:oMathPara>
                    <m:oMathParaPr>
                      <m:jc m:val="left"/>
                    </m:oMathParaPr>
                    <m:oMath>
                      <m:sSup>
                        <m:e>
                          <m:r>
                            <a:rPr xmlns:a="http://schemas.openxmlformats.org/drawingml/2006/main" sz="2250" i="1">
                              <a:solidFill>
                                <a:srgbClr val="000000"/>
                              </a:solidFill>
                              <a:latin typeface="Cambria Math" panose="02040503050406030204" pitchFamily="18" charset="0"/>
                            </a:rPr>
                            <m:t>e</m:t>
                          </m:r>
                        </m:e>
                        <m:sup>
                          <m:r>
                            <a:rPr xmlns:a="http://schemas.openxmlformats.org/drawingml/2006/main" sz="2250" i="1">
                              <a:solidFill>
                                <a:srgbClr val="000000"/>
                              </a:solidFill>
                              <a:latin typeface="Cambria Math" panose="02040503050406030204" pitchFamily="18" charset="0"/>
                            </a:rPr>
                            <m:t>+</m:t>
                          </m:r>
                        </m:sup>
                      </m:sSup>
                      <m:sSup>
                        <m:e>
                          <m:r>
                            <a:rPr xmlns:a="http://schemas.openxmlformats.org/drawingml/2006/main" sz="2250" i="1">
                              <a:solidFill>
                                <a:srgbClr val="000000"/>
                              </a:solidFill>
                              <a:latin typeface="Cambria Math" panose="02040503050406030204" pitchFamily="18" charset="0"/>
                            </a:rPr>
                            <m:t>e</m:t>
                          </m:r>
                        </m:e>
                        <m:sup>
                          <m:r>
                            <a:rPr xmlns:a="http://schemas.openxmlformats.org/drawingml/2006/main" sz="2250" i="1">
                              <a:solidFill>
                                <a:srgbClr val="000000"/>
                              </a:solidFill>
                              <a:latin typeface="Cambria Math" panose="02040503050406030204" pitchFamily="18" charset="0"/>
                            </a:rPr>
                            <m:t>-</m:t>
                          </m:r>
                        </m:sup>
                      </m:sSup>
                    </m:oMath>
                  </m:oMathPara>
                </a14:m>
              </a:p>
            </p:txBody>
          </p:sp>
          <p:sp>
            <p:nvSpPr>
              <p:cNvPr id="965" name="Line"/>
              <p:cNvSpPr/>
              <p:nvPr/>
            </p:nvSpPr>
            <p:spPr>
              <a:xfrm>
                <a:off x="0" y="454003"/>
                <a:ext cx="70967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66" name="Line"/>
              <p:cNvSpPr/>
              <p:nvPr/>
            </p:nvSpPr>
            <p:spPr>
              <a:xfrm flipV="1">
                <a:off x="709430" y="48343"/>
                <a:ext cx="1" cy="41606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sp>
          <p:nvSpPr>
            <p:cNvPr id="968" name="Equation"/>
            <p:cNvSpPr txBox="1"/>
            <p:nvPr/>
          </p:nvSpPr>
          <p:spPr>
            <a:xfrm>
              <a:off x="3179563" y="384066"/>
              <a:ext cx="213616" cy="204124"/>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300" i="1">
                            <a:solidFill>
                              <a:srgbClr val="000000"/>
                            </a:solidFill>
                            <a:latin typeface="Cambria Math" panose="02040503050406030204" pitchFamily="18" charset="0"/>
                          </a:rPr>
                          <m:t>p</m:t>
                        </m:r>
                      </m:e>
                      <m:sub>
                        <m:r>
                          <a:rPr xmlns:a="http://schemas.openxmlformats.org/drawingml/2006/main" sz="2300" i="1">
                            <a:solidFill>
                              <a:srgbClr val="000000"/>
                            </a:solidFill>
                            <a:latin typeface="Cambria Math" panose="02040503050406030204" pitchFamily="18" charset="0"/>
                          </a:rPr>
                          <m:t>i</m:t>
                        </m:r>
                      </m:sub>
                    </m:sSub>
                  </m:oMath>
                </m:oMathPara>
              </a14:m>
              <a:endParaRPr sz="2300"/>
            </a:p>
          </p:txBody>
        </p:sp>
        <p:sp>
          <p:nvSpPr>
            <p:cNvPr id="969" name="Line"/>
            <p:cNvSpPr/>
            <p:nvPr/>
          </p:nvSpPr>
          <p:spPr>
            <a:xfrm>
              <a:off x="470720" y="1198448"/>
              <a:ext cx="1690378" cy="1"/>
            </a:xfrm>
            <a:prstGeom prst="line">
              <a:avLst/>
            </a:prstGeom>
            <a:noFill/>
            <a:ln w="38100" cap="flat">
              <a:solidFill>
                <a:srgbClr val="B41A00"/>
              </a:solidFill>
              <a:prstDash val="solid"/>
              <a:miter lim="400000"/>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70" name="Rectangle"/>
            <p:cNvSpPr txBox="1"/>
            <p:nvPr/>
          </p:nvSpPr>
          <p:spPr>
            <a:xfrm>
              <a:off x="0" y="981123"/>
              <a:ext cx="394228" cy="4346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800"/>
              </a:lvl1pPr>
            </a:lstStyle>
            <a:p>
              <a:pPr/>
              <a14:m>
                <m:oMathPara>
                  <m:oMathParaPr>
                    <m:jc m:val="left"/>
                  </m:oMathParaPr>
                  <m:oMath>
                    <m:sSup>
                      <m:e>
                        <m:r>
                          <a:rPr xmlns:a="http://schemas.openxmlformats.org/drawingml/2006/main" sz="2250" i="1">
                            <a:solidFill>
                              <a:srgbClr val="000000"/>
                            </a:solidFill>
                            <a:latin typeface="Cambria Math" panose="02040503050406030204" pitchFamily="18" charset="0"/>
                          </a:rPr>
                          <m:t>e</m:t>
                        </m:r>
                      </m:e>
                      <m:sup>
                        <m:r>
                          <a:rPr xmlns:a="http://schemas.openxmlformats.org/drawingml/2006/main" sz="2250" i="1">
                            <a:solidFill>
                              <a:srgbClr val="000000"/>
                            </a:solidFill>
                            <a:latin typeface="Cambria Math" panose="02040503050406030204" pitchFamily="18" charset="0"/>
                          </a:rPr>
                          <m:t>+</m:t>
                        </m:r>
                      </m:sup>
                    </m:sSup>
                  </m:oMath>
                </m:oMathPara>
              </a14:m>
            </a:p>
          </p:txBody>
        </p:sp>
        <p:sp>
          <p:nvSpPr>
            <p:cNvPr id="971" name="Rectangle"/>
            <p:cNvSpPr txBox="1"/>
            <p:nvPr/>
          </p:nvSpPr>
          <p:spPr>
            <a:xfrm>
              <a:off x="4400780" y="970721"/>
              <a:ext cx="394229" cy="4346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800"/>
              </a:lvl1pPr>
            </a:lstStyle>
            <a:p>
              <a:pPr/>
              <a14:m>
                <m:oMathPara>
                  <m:oMathParaPr>
                    <m:jc m:val="left"/>
                  </m:oMathParaPr>
                  <m:oMath>
                    <m:sSup>
                      <m:e>
                        <m:r>
                          <a:rPr xmlns:a="http://schemas.openxmlformats.org/drawingml/2006/main" sz="2250" i="1">
                            <a:solidFill>
                              <a:srgbClr val="000000"/>
                            </a:solidFill>
                            <a:latin typeface="Cambria Math" panose="02040503050406030204" pitchFamily="18" charset="0"/>
                          </a:rPr>
                          <m:t>e</m:t>
                        </m:r>
                      </m:e>
                      <m:sup>
                        <m:r>
                          <a:rPr xmlns:a="http://schemas.openxmlformats.org/drawingml/2006/main" sz="2250" i="1">
                            <a:solidFill>
                              <a:srgbClr val="000000"/>
                            </a:solidFill>
                            <a:latin typeface="Cambria Math" panose="02040503050406030204" pitchFamily="18" charset="0"/>
                          </a:rPr>
                          <m:t>-</m:t>
                        </m:r>
                      </m:sup>
                    </m:sSup>
                  </m:oMath>
                </m:oMathPara>
              </a14:m>
            </a:p>
          </p:txBody>
        </p:sp>
        <p:sp>
          <p:nvSpPr>
            <p:cNvPr id="1003" name="Connection Line"/>
            <p:cNvSpPr/>
            <p:nvPr/>
          </p:nvSpPr>
          <p:spPr>
            <a:xfrm>
              <a:off x="3105928" y="902240"/>
              <a:ext cx="85463" cy="270609"/>
            </a:xfrm>
            <a:custGeom>
              <a:avLst/>
              <a:gdLst/>
              <a:ahLst/>
              <a:cxnLst>
                <a:cxn ang="0">
                  <a:pos x="wd2" y="hd2"/>
                </a:cxn>
                <a:cxn ang="5400000">
                  <a:pos x="wd2" y="hd2"/>
                </a:cxn>
                <a:cxn ang="10800000">
                  <a:pos x="wd2" y="hd2"/>
                </a:cxn>
                <a:cxn ang="16200000">
                  <a:pos x="wd2" y="hd2"/>
                </a:cxn>
              </a:cxnLst>
              <a:rect l="0" t="0" r="r" b="b"/>
              <a:pathLst>
                <a:path w="18557" h="21600" fill="norm" stroke="1" extrusionOk="0">
                  <a:moveTo>
                    <a:pt x="0" y="0"/>
                  </a:moveTo>
                  <a:cubicBezTo>
                    <a:pt x="15925" y="5380"/>
                    <a:pt x="21600" y="12580"/>
                    <a:pt x="17025" y="21600"/>
                  </a:cubicBezTo>
                </a:path>
              </a:pathLst>
            </a:custGeom>
            <a:noFill/>
            <a:ln w="25400" cap="flat">
              <a:solidFill>
                <a:srgbClr val="000000"/>
              </a:solidFill>
              <a:prstDash val="solid"/>
              <a:miter lim="400000"/>
            </a:ln>
            <a:effectLst/>
          </p:spPr>
          <p:txBody>
            <a:bodyPr/>
            <a:lstStyle/>
            <a:p>
              <a:pPr/>
            </a:p>
          </p:txBody>
        </p:sp>
        <p:sp>
          <p:nvSpPr>
            <p:cNvPr id="973" name="Equation"/>
            <p:cNvSpPr txBox="1"/>
            <p:nvPr/>
          </p:nvSpPr>
          <p:spPr>
            <a:xfrm>
              <a:off x="3378232" y="843714"/>
              <a:ext cx="194686" cy="238959"/>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000" i="1">
                            <a:solidFill>
                              <a:srgbClr val="000000"/>
                            </a:solidFill>
                            <a:latin typeface="Cambria Math" panose="02040503050406030204" pitchFamily="18" charset="0"/>
                          </a:rPr>
                          <m:t>θ</m:t>
                        </m:r>
                      </m:e>
                      <m:sub>
                        <m:r>
                          <a:rPr xmlns:a="http://schemas.openxmlformats.org/drawingml/2006/main" sz="2000" i="1">
                            <a:solidFill>
                              <a:srgbClr val="000000"/>
                            </a:solidFill>
                            <a:latin typeface="Cambria Math" panose="02040503050406030204" pitchFamily="18" charset="0"/>
                          </a:rPr>
                          <m:t>J</m:t>
                        </m:r>
                      </m:sub>
                    </m:sSub>
                  </m:oMath>
                </m:oMathPara>
              </a14:m>
              <a:endParaRPr sz="2000"/>
            </a:p>
          </p:txBody>
        </p:sp>
      </p:grpSp>
      <p:sp>
        <p:nvSpPr>
          <p:cNvPr id="975" name="Equation"/>
          <p:cNvSpPr txBox="1"/>
          <p:nvPr/>
        </p:nvSpPr>
        <p:spPr>
          <a:xfrm>
            <a:off x="6833113" y="2776162"/>
            <a:ext cx="357710" cy="23963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800" i="1">
                          <a:solidFill>
                            <a:srgbClr val="000000"/>
                          </a:solidFill>
                          <a:latin typeface="Cambria Math" panose="02040503050406030204" pitchFamily="18" charset="0"/>
                        </a:rPr>
                        <m:t>P</m:t>
                      </m:r>
                    </m:e>
                    <m:sup>
                      <m:r>
                        <a:rPr xmlns:a="http://schemas.openxmlformats.org/drawingml/2006/main" sz="2800" i="1">
                          <a:solidFill>
                            <a:srgbClr val="000000"/>
                          </a:solidFill>
                          <a:latin typeface="Cambria Math" panose="02040503050406030204" pitchFamily="18" charset="0"/>
                        </a:rPr>
                        <m:t>μ</m:t>
                      </m:r>
                    </m:sup>
                  </m:sSup>
                </m:oMath>
              </m:oMathPara>
            </a14:m>
            <a:endParaRPr sz="2800"/>
          </a:p>
        </p:txBody>
      </p:sp>
      <p:grpSp>
        <p:nvGrpSpPr>
          <p:cNvPr id="998" name="Group"/>
          <p:cNvGrpSpPr/>
          <p:nvPr/>
        </p:nvGrpSpPr>
        <p:grpSpPr>
          <a:xfrm>
            <a:off x="925423" y="1917659"/>
            <a:ext cx="5043081" cy="2326230"/>
            <a:chOff x="0" y="0"/>
            <a:chExt cx="5043080" cy="2326229"/>
          </a:xfrm>
        </p:grpSpPr>
        <p:pic>
          <p:nvPicPr>
            <p:cNvPr id="976" name="Untitled-1.png" descr="Untitled-1.png"/>
            <p:cNvPicPr>
              <a:picLocks noChangeAspect="0"/>
            </p:cNvPicPr>
            <p:nvPr/>
          </p:nvPicPr>
          <p:blipFill>
            <a:blip r:embed="rId2">
              <a:extLst/>
            </a:blip>
            <a:stretch>
              <a:fillRect/>
            </a:stretch>
          </p:blipFill>
          <p:spPr>
            <a:xfrm>
              <a:off x="416301" y="1287791"/>
              <a:ext cx="2063903" cy="177801"/>
            </a:xfrm>
            <a:prstGeom prst="rect">
              <a:avLst/>
            </a:prstGeom>
            <a:ln w="12700" cap="flat">
              <a:noFill/>
              <a:miter lim="400000"/>
            </a:ln>
            <a:effectLst/>
          </p:spPr>
        </p:pic>
        <p:sp>
          <p:nvSpPr>
            <p:cNvPr id="977" name="Line"/>
            <p:cNvSpPr/>
            <p:nvPr/>
          </p:nvSpPr>
          <p:spPr>
            <a:xfrm flipV="1">
              <a:off x="2951288" y="662310"/>
              <a:ext cx="1650290" cy="600657"/>
            </a:xfrm>
            <a:prstGeom prst="line">
              <a:avLst/>
            </a:prstGeom>
            <a:noFill/>
            <a:ln w="50800" cap="flat">
              <a:solidFill>
                <a:srgbClr val="FEB33E"/>
              </a:solidFill>
              <a:prstDash val="solid"/>
              <a:miter lim="400000"/>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78" name="Line"/>
            <p:cNvSpPr/>
            <p:nvPr/>
          </p:nvSpPr>
          <p:spPr>
            <a:xfrm>
              <a:off x="2911741" y="1395607"/>
              <a:ext cx="2063903" cy="1"/>
            </a:xfrm>
            <a:prstGeom prst="line">
              <a:avLst/>
            </a:prstGeom>
            <a:noFill/>
            <a:ln w="50800" cap="flat">
              <a:solidFill>
                <a:srgbClr val="B41A00"/>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79" name="Circle"/>
            <p:cNvSpPr/>
            <p:nvPr/>
          </p:nvSpPr>
          <p:spPr>
            <a:xfrm>
              <a:off x="2542740" y="1242375"/>
              <a:ext cx="306465" cy="306465"/>
            </a:xfrm>
            <a:prstGeom prst="ellipse">
              <a:avLst/>
            </a:prstGeom>
            <a:solidFill>
              <a:srgbClr val="FF2600"/>
            </a:solidFill>
            <a:ln w="12700" cap="flat">
              <a:noFill/>
              <a:miter lim="400000"/>
            </a:ln>
            <a:effectLst/>
          </p:spPr>
          <p:txBody>
            <a:bodyPr wrap="square" lIns="50800" tIns="50800" rIns="50800" bIns="50800" numCol="1" anchor="ctr">
              <a:noAutofit/>
            </a:bodyPr>
            <a:lstStyle/>
            <a:p>
              <a:pPr algn="ctr">
                <a:defRPr sz="2400">
                  <a:solidFill>
                    <a:srgbClr val="FFFFFF"/>
                  </a:solidFill>
                  <a:latin typeface="+mn-lt"/>
                  <a:ea typeface="+mn-ea"/>
                  <a:cs typeface="+mn-cs"/>
                  <a:sym typeface="Helvetica Light"/>
                </a:defRPr>
              </a:pPr>
            </a:p>
          </p:txBody>
        </p:sp>
        <p:sp>
          <p:nvSpPr>
            <p:cNvPr id="980" name="Line"/>
            <p:cNvSpPr/>
            <p:nvPr/>
          </p:nvSpPr>
          <p:spPr>
            <a:xfrm flipH="1">
              <a:off x="920743" y="1505080"/>
              <a:ext cx="1512095" cy="550358"/>
            </a:xfrm>
            <a:prstGeom prst="line">
              <a:avLst/>
            </a:prstGeom>
            <a:noFill/>
            <a:ln w="50800" cap="flat">
              <a:solidFill>
                <a:srgbClr val="E32400"/>
              </a:solidFill>
              <a:prstDash val="solid"/>
              <a:miter lim="400000"/>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81" name="Equation"/>
            <p:cNvSpPr txBox="1"/>
            <p:nvPr/>
          </p:nvSpPr>
          <p:spPr>
            <a:xfrm>
              <a:off x="44417" y="1238631"/>
              <a:ext cx="309348" cy="313953"/>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800" i="1">
                            <a:solidFill>
                              <a:srgbClr val="000000"/>
                            </a:solidFill>
                            <a:latin typeface="Cambria Math" panose="02040503050406030204" pitchFamily="18" charset="0"/>
                          </a:rPr>
                          <m:t>q</m:t>
                        </m:r>
                      </m:e>
                      <m:sup>
                        <m:r>
                          <a:rPr xmlns:a="http://schemas.openxmlformats.org/drawingml/2006/main" sz="2800" i="1">
                            <a:solidFill>
                              <a:srgbClr val="000000"/>
                            </a:solidFill>
                            <a:latin typeface="Cambria Math" panose="02040503050406030204" pitchFamily="18" charset="0"/>
                          </a:rPr>
                          <m:t>μ</m:t>
                        </m:r>
                      </m:sup>
                    </m:sSup>
                  </m:oMath>
                </m:oMathPara>
              </a14:m>
              <a:endParaRPr sz="2800"/>
            </a:p>
          </p:txBody>
        </p:sp>
        <p:sp>
          <p:nvSpPr>
            <p:cNvPr id="982" name="Equation"/>
            <p:cNvSpPr txBox="1"/>
            <p:nvPr/>
          </p:nvSpPr>
          <p:spPr>
            <a:xfrm>
              <a:off x="4694973" y="463564"/>
              <a:ext cx="348108" cy="399638"/>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800" i="1">
                            <a:solidFill>
                              <a:srgbClr val="000000"/>
                            </a:solidFill>
                            <a:latin typeface="Cambria Math" panose="02040503050406030204" pitchFamily="18" charset="0"/>
                          </a:rPr>
                          <m:t>p</m:t>
                        </m:r>
                      </m:e>
                      <m:sub>
                        <m:r>
                          <a:rPr xmlns:a="http://schemas.openxmlformats.org/drawingml/2006/main" sz="2800" i="1">
                            <a:solidFill>
                              <a:srgbClr val="000000"/>
                            </a:solidFill>
                            <a:latin typeface="Cambria Math" panose="02040503050406030204" pitchFamily="18" charset="0"/>
                          </a:rPr>
                          <m:t>J</m:t>
                        </m:r>
                      </m:sub>
                      <m:sup>
                        <m:r>
                          <a:rPr xmlns:a="http://schemas.openxmlformats.org/drawingml/2006/main" sz="2800" i="1">
                            <a:solidFill>
                              <a:srgbClr val="000000"/>
                            </a:solidFill>
                            <a:latin typeface="Cambria Math" panose="02040503050406030204" pitchFamily="18" charset="0"/>
                          </a:rPr>
                          <m:t>μ</m:t>
                        </m:r>
                      </m:sup>
                    </m:sSubSup>
                  </m:oMath>
                </m:oMathPara>
              </a14:m>
              <a:endParaRPr sz="2800"/>
            </a:p>
          </p:txBody>
        </p:sp>
        <p:sp>
          <p:nvSpPr>
            <p:cNvPr id="983" name="Equation"/>
            <p:cNvSpPr txBox="1"/>
            <p:nvPr/>
          </p:nvSpPr>
          <p:spPr>
            <a:xfrm>
              <a:off x="471421" y="1931136"/>
              <a:ext cx="348108" cy="395094"/>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800" i="1">
                            <a:solidFill>
                              <a:srgbClr val="000000"/>
                            </a:solidFill>
                            <a:latin typeface="Cambria Math" panose="02040503050406030204" pitchFamily="18" charset="0"/>
                          </a:rPr>
                          <m:t>p</m:t>
                        </m:r>
                      </m:e>
                      <m:sub>
                        <m:r>
                          <a:rPr xmlns:a="http://schemas.openxmlformats.org/drawingml/2006/main" sz="2800" i="1">
                            <a:solidFill>
                              <a:srgbClr val="000000"/>
                            </a:solidFill>
                            <a:latin typeface="Cambria Math" panose="02040503050406030204" pitchFamily="18" charset="0"/>
                          </a:rPr>
                          <m:t>B</m:t>
                        </m:r>
                      </m:sub>
                      <m:sup>
                        <m:r>
                          <a:rPr xmlns:a="http://schemas.openxmlformats.org/drawingml/2006/main" sz="2800" i="1">
                            <a:solidFill>
                              <a:srgbClr val="000000"/>
                            </a:solidFill>
                            <a:latin typeface="Cambria Math" panose="02040503050406030204" pitchFamily="18" charset="0"/>
                          </a:rPr>
                          <m:t>μ</m:t>
                        </m:r>
                      </m:sup>
                    </m:sSubSup>
                  </m:oMath>
                </m:oMathPara>
              </a14:m>
              <a:endParaRPr sz="2800"/>
            </a:p>
          </p:txBody>
        </p:sp>
        <p:sp>
          <p:nvSpPr>
            <p:cNvPr id="984" name="Line"/>
            <p:cNvSpPr/>
            <p:nvPr/>
          </p:nvSpPr>
          <p:spPr>
            <a:xfrm flipV="1">
              <a:off x="1268176" y="1716045"/>
              <a:ext cx="825917" cy="377330"/>
            </a:xfrm>
            <a:prstGeom prst="line">
              <a:avLst/>
            </a:prstGeom>
            <a:noFill/>
            <a:ln w="12700" cap="flat">
              <a:solidFill>
                <a:srgbClr val="E32400"/>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85" name="Line"/>
            <p:cNvSpPr/>
            <p:nvPr/>
          </p:nvSpPr>
          <p:spPr>
            <a:xfrm flipV="1">
              <a:off x="1159985" y="1540353"/>
              <a:ext cx="945536" cy="289808"/>
            </a:xfrm>
            <a:prstGeom prst="line">
              <a:avLst/>
            </a:prstGeom>
            <a:noFill/>
            <a:ln w="12700" cap="flat">
              <a:solidFill>
                <a:srgbClr val="E32400"/>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86" name="Line"/>
            <p:cNvSpPr/>
            <p:nvPr/>
          </p:nvSpPr>
          <p:spPr>
            <a:xfrm flipV="1">
              <a:off x="1670807" y="1733767"/>
              <a:ext cx="571917" cy="341886"/>
            </a:xfrm>
            <a:prstGeom prst="line">
              <a:avLst/>
            </a:prstGeom>
            <a:noFill/>
            <a:ln w="12700" cap="flat">
              <a:solidFill>
                <a:srgbClr val="E32400"/>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87" name="Line"/>
            <p:cNvSpPr/>
            <p:nvPr/>
          </p:nvSpPr>
          <p:spPr>
            <a:xfrm flipH="1">
              <a:off x="3211810" y="696977"/>
              <a:ext cx="825917" cy="377330"/>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88" name="Line"/>
            <p:cNvSpPr/>
            <p:nvPr/>
          </p:nvSpPr>
          <p:spPr>
            <a:xfrm flipH="1">
              <a:off x="3238482" y="972891"/>
              <a:ext cx="945535" cy="289808"/>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89" name="Line"/>
            <p:cNvSpPr/>
            <p:nvPr/>
          </p:nvSpPr>
          <p:spPr>
            <a:xfrm flipH="1">
              <a:off x="3075878" y="701999"/>
              <a:ext cx="571917" cy="341886"/>
            </a:xfrm>
            <a:prstGeom prst="line">
              <a:avLst/>
            </a:prstGeom>
            <a:noFill/>
            <a:ln w="12700" cap="flat">
              <a:solidFill>
                <a:srgbClr val="FEB33E"/>
              </a:solidFill>
              <a:prstDash val="solid"/>
              <a:miter lim="400000"/>
              <a:head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90" name="Line"/>
            <p:cNvSpPr/>
            <p:nvPr/>
          </p:nvSpPr>
          <p:spPr>
            <a:xfrm>
              <a:off x="2344411" y="452070"/>
              <a:ext cx="70312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91" name="Equation"/>
            <p:cNvSpPr txBox="1"/>
            <p:nvPr/>
          </p:nvSpPr>
          <p:spPr>
            <a:xfrm>
              <a:off x="2565431" y="0"/>
              <a:ext cx="261084" cy="269104"/>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p>
                      <m:e>
                        <m:limUpp>
                          <m:e>
                            <m:r>
                              <a:rPr xmlns:a="http://schemas.openxmlformats.org/drawingml/2006/main" sz="2800" i="1">
                                <a:solidFill>
                                  <a:srgbClr val="000000"/>
                                </a:solidFill>
                                <a:latin typeface="Cambria Math" panose="02040503050406030204" pitchFamily="18" charset="0"/>
                              </a:rPr>
                              <m:t>z</m:t>
                            </m:r>
                          </m:e>
                          <m:lim>
                            <m:r>
                              <a:rPr xmlns:a="http://schemas.openxmlformats.org/drawingml/2006/main" sz="2800" i="1">
                                <a:solidFill>
                                  <a:srgbClr val="000000"/>
                                </a:solidFill>
                                <a:latin typeface="Cambria Math" panose="02040503050406030204" pitchFamily="18" charset="0"/>
                              </a:rPr>
                              <m:t>̂</m:t>
                            </m:r>
                          </m:lim>
                        </m:limUpp>
                      </m:e>
                      <m:sup>
                        <m:r>
                          <a:rPr xmlns:a="http://schemas.openxmlformats.org/drawingml/2006/main" sz="2800" i="1">
                            <a:solidFill>
                              <a:srgbClr val="000000"/>
                            </a:solidFill>
                            <a:latin typeface="Cambria Math" panose="02040503050406030204" pitchFamily="18" charset="0"/>
                          </a:rPr>
                          <m:t>μ</m:t>
                        </m:r>
                      </m:sup>
                    </m:sSup>
                  </m:oMath>
                </m:oMathPara>
              </a14:m>
              <a:endParaRPr sz="2800"/>
            </a:p>
          </p:txBody>
        </p:sp>
        <p:grpSp>
          <p:nvGrpSpPr>
            <p:cNvPr id="995" name="Group"/>
            <p:cNvGrpSpPr/>
            <p:nvPr/>
          </p:nvGrpSpPr>
          <p:grpSpPr>
            <a:xfrm>
              <a:off x="0" y="2710"/>
              <a:ext cx="1295790" cy="1524001"/>
              <a:chOff x="0" y="0"/>
              <a:chExt cx="1295789" cy="1524000"/>
            </a:xfrm>
          </p:grpSpPr>
          <p:sp>
            <p:nvSpPr>
              <p:cNvPr id="992" name="Breit"/>
              <p:cNvSpPr/>
              <p:nvPr/>
            </p:nvSpPr>
            <p:spPr>
              <a:xfrm>
                <a:off x="25789" y="2540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Breit</a:t>
                </a:r>
              </a:p>
            </p:txBody>
          </p:sp>
          <p:sp>
            <p:nvSpPr>
              <p:cNvPr id="993" name="Line"/>
              <p:cNvSpPr/>
              <p:nvPr/>
            </p:nvSpPr>
            <p:spPr>
              <a:xfrm>
                <a:off x="0" y="495299"/>
                <a:ext cx="86648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a:defRPr sz="2400">
                    <a:latin typeface="+mn-lt"/>
                    <a:ea typeface="+mn-ea"/>
                    <a:cs typeface="+mn-cs"/>
                    <a:sym typeface="Helvetica Light"/>
                  </a:defRPr>
                </a:pPr>
              </a:p>
            </p:txBody>
          </p:sp>
          <p:sp>
            <p:nvSpPr>
              <p:cNvPr id="994" name="Line"/>
              <p:cNvSpPr/>
              <p:nvPr/>
            </p:nvSpPr>
            <p:spPr>
              <a:xfrm flipV="1">
                <a:off x="866194" y="-1"/>
                <a:ext cx="1" cy="50800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a:defRPr sz="2400">
                    <a:latin typeface="+mn-lt"/>
                    <a:ea typeface="+mn-ea"/>
                    <a:cs typeface="+mn-cs"/>
                    <a:sym typeface="Helvetica Light"/>
                  </a:defRPr>
                </a:pPr>
              </a:p>
            </p:txBody>
          </p:sp>
        </p:grpSp>
        <p:sp>
          <p:nvSpPr>
            <p:cNvPr id="996" name="Equation"/>
            <p:cNvSpPr txBox="1"/>
            <p:nvPr/>
          </p:nvSpPr>
          <p:spPr>
            <a:xfrm>
              <a:off x="3692863" y="401270"/>
              <a:ext cx="260053" cy="248498"/>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800" i="1">
                            <a:solidFill>
                              <a:srgbClr val="000000"/>
                            </a:solidFill>
                            <a:latin typeface="Cambria Math" panose="02040503050406030204" pitchFamily="18" charset="0"/>
                          </a:rPr>
                          <m:t>p</m:t>
                        </m:r>
                      </m:e>
                      <m:sub>
                        <m:r>
                          <a:rPr xmlns:a="http://schemas.openxmlformats.org/drawingml/2006/main" sz="2800" i="1">
                            <a:solidFill>
                              <a:srgbClr val="000000"/>
                            </a:solidFill>
                            <a:latin typeface="Cambria Math" panose="02040503050406030204" pitchFamily="18" charset="0"/>
                          </a:rPr>
                          <m:t>i</m:t>
                        </m:r>
                      </m:sub>
                    </m:sSub>
                  </m:oMath>
                </m:oMathPara>
              </a14:m>
              <a:endParaRPr sz="2800"/>
            </a:p>
          </p:txBody>
        </p:sp>
        <p:sp>
          <p:nvSpPr>
            <p:cNvPr id="997" name="Equation"/>
            <p:cNvSpPr txBox="1"/>
            <p:nvPr/>
          </p:nvSpPr>
          <p:spPr>
            <a:xfrm>
              <a:off x="498967" y="742431"/>
              <a:ext cx="293016" cy="313640"/>
            </a:xfrm>
            <a:prstGeom prst="rect">
              <a:avLst/>
            </a:prstGeom>
            <a:noFill/>
            <a:ln w="12700" cap="flat">
              <a:noFill/>
              <a:miter lim="400000"/>
            </a:ln>
            <a:effectLst/>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800" i="1">
                            <a:solidFill>
                              <a:srgbClr val="000000"/>
                            </a:solidFill>
                            <a:latin typeface="Cambria Math" panose="02040503050406030204" pitchFamily="18" charset="0"/>
                          </a:rPr>
                          <m:t>γ</m:t>
                        </m:r>
                      </m:e>
                      <m:sup>
                        <m:r>
                          <a:rPr xmlns:a="http://schemas.openxmlformats.org/drawingml/2006/main" sz="2800" i="1">
                            <a:solidFill>
                              <a:srgbClr val="000000"/>
                            </a:solidFill>
                            <a:latin typeface="Cambria Math" panose="02040503050406030204" pitchFamily="18" charset="0"/>
                          </a:rPr>
                          <m:t>*</m:t>
                        </m:r>
                      </m:sup>
                    </m:sSup>
                  </m:oMath>
                </m:oMathPara>
              </a14:m>
              <a:endParaRPr sz="2800"/>
            </a:p>
          </p:txBody>
        </p:sp>
      </p:grpSp>
      <p:sp>
        <p:nvSpPr>
          <p:cNvPr id="999" name="Equation"/>
          <p:cNvSpPr txBox="1"/>
          <p:nvPr/>
        </p:nvSpPr>
        <p:spPr>
          <a:xfrm>
            <a:off x="6019748" y="3207631"/>
            <a:ext cx="194514" cy="22971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800" i="1">
                      <a:solidFill>
                        <a:srgbClr val="000000"/>
                      </a:solidFill>
                      <a:latin typeface="Cambria Math" panose="02040503050406030204" pitchFamily="18" charset="0"/>
                    </a:rPr>
                    <m:t>p</m:t>
                  </m:r>
                </m:oMath>
              </m:oMathPara>
            </a14:m>
            <a:endParaRPr sz="2800"/>
          </a:p>
        </p:txBody>
      </p:sp>
      <p:sp>
        <p:nvSpPr>
          <p:cNvPr id="1000" name="DIS"/>
          <p:cNvSpPr txBox="1"/>
          <p:nvPr/>
        </p:nvSpPr>
        <p:spPr>
          <a:xfrm>
            <a:off x="3335199" y="3773417"/>
            <a:ext cx="57721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DIS</a:t>
            </a:r>
          </a:p>
        </p:txBody>
      </p:sp>
      <p:sp>
        <p:nvSpPr>
          <p:cNvPr id="1001" name="and   describe event collimated along jet axes, and could be best described by SCET with high theory precision. (N3LL)…"/>
          <p:cNvSpPr txBox="1"/>
          <p:nvPr/>
        </p:nvSpPr>
        <p:spPr>
          <a:xfrm>
            <a:off x="519374" y="5234144"/>
            <a:ext cx="11966052" cy="25321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0</m:t>
                </m:r>
              </m:oMath>
            </a14:m>
            <a:r>
              <a:t> and </a:t>
            </a:r>
            <a14:m>
              <m:oMath>
                <m:sSub>
                  <m:e>
                    <m:r>
                      <a:rPr xmlns:a="http://schemas.openxmlformats.org/drawingml/2006/main" sz="2600" i="1">
                        <a:solidFill>
                          <a:srgbClr val="000000"/>
                        </a:solidFill>
                        <a:latin typeface="Cambria Math" panose="02040503050406030204" pitchFamily="18" charset="0"/>
                      </a:rPr>
                      <m:t>τ</m:t>
                    </m:r>
                  </m:e>
                  <m:sub>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0</m:t>
                </m:r>
              </m:oMath>
            </a14:m>
            <a:r>
              <a:t> describe event collimated along jet axes, and could be best described by </a:t>
            </a:r>
            <a:r>
              <a:rPr b="1"/>
              <a:t>SCET with high theory precision. (N3LL)</a:t>
            </a:r>
            <a:r>
              <a:t> </a:t>
            </a:r>
          </a:p>
          <a:p>
            <a:pPr marL="370416" indent="-370416">
              <a:spcBef>
                <a:spcPts val="2000"/>
              </a:spcBef>
              <a:buSzPct val="75000"/>
              <a:buChar char="•"/>
            </a:pPr>
            <a:r>
              <a:t>One of the nontrivial differences between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and </a:t>
            </a:r>
            <a14:m>
              <m:oMath>
                <m:sSub>
                  <m:e>
                    <m:r>
                      <a:rPr xmlns:a="http://schemas.openxmlformats.org/drawingml/2006/main" sz="2600" i="1">
                        <a:solidFill>
                          <a:srgbClr val="000000"/>
                        </a:solidFill>
                        <a:latin typeface="Cambria Math" panose="02040503050406030204" pitchFamily="18" charset="0"/>
                      </a:rPr>
                      <m:t>τ</m:t>
                    </m:r>
                  </m:e>
                  <m:sub>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ub>
                </m:sSub>
              </m:oMath>
            </a14:m>
            <a:r>
              <a:t> is one of the </a:t>
            </a:r>
            <a:r>
              <a:rPr b="1"/>
              <a:t>jet radiations </a:t>
            </a:r>
            <a:r>
              <a:t>in </a:t>
            </a:r>
            <a14:m>
              <m:oMath>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sSup>
                  <m:e>
                    <m:r>
                      <a:rPr xmlns:a="http://schemas.openxmlformats.org/drawingml/2006/main" sz="2600" i="1">
                        <a:solidFill>
                          <a:srgbClr val="000000"/>
                        </a:solidFill>
                        <a:latin typeface="Cambria Math" panose="02040503050406030204" pitchFamily="18" charset="0"/>
                      </a:rPr>
                      <m:t>e</m:t>
                    </m:r>
                  </m:e>
                  <m:sup>
                    <m:r>
                      <a:rPr xmlns:a="http://schemas.openxmlformats.org/drawingml/2006/main" sz="2600" i="1">
                        <a:solidFill>
                          <a:srgbClr val="000000"/>
                        </a:solidFill>
                        <a:latin typeface="Cambria Math" panose="02040503050406030204" pitchFamily="18" charset="0"/>
                      </a:rPr>
                      <m:t>-</m:t>
                    </m:r>
                  </m:sup>
                </m:sSup>
              </m:oMath>
            </a14:m>
            <a:r>
              <a:t> should be replaced by </a:t>
            </a:r>
            <a:r>
              <a:rPr b="1"/>
              <a:t>ISR</a:t>
            </a:r>
            <a:r>
              <a:t> from the proton for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a:t>
            </a:r>
            <a:br/>
            <a:r>
              <a:t>In FT for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a:t>
            </a:r>
            <a:r>
              <a:rPr>
                <a:solidFill>
                  <a:srgbClr val="FF2600"/>
                </a:solidFill>
              </a:rPr>
              <a:t>a</a:t>
            </a:r>
            <a:r>
              <a:t> </a:t>
            </a:r>
            <a:r>
              <a:rPr>
                <a:solidFill>
                  <a:srgbClr val="FF2600"/>
                </a:solidFill>
              </a:rPr>
              <a:t>jet function is replaced by the beam function. </a:t>
            </a:r>
          </a:p>
        </p:txBody>
      </p:sp>
      <p:sp>
        <p:nvSpPr>
          <p:cNvPr id="100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 FT and Fixed-order functions"/>
          <p:cNvSpPr txBox="1"/>
          <p:nvPr>
            <p:ph type="title"/>
          </p:nvPr>
        </p:nvSpPr>
        <p:spPr>
          <a:xfrm>
            <a:off x="952500" y="58450"/>
            <a:ext cx="11099800" cy="1245130"/>
          </a:xfrm>
          <a:prstGeom prst="rect">
            <a:avLst/>
          </a:prstGeom>
        </p:spPr>
        <p:txBody>
          <a:bodyPr/>
          <a:lstStyle/>
          <a:p>
            <a:pPr defTabSz="514095">
              <a:defRPr sz="5720"/>
            </a:pPr>
            <a14:m>
              <m:oMath>
                <m:sSubSup>
                  <m:e>
                    <m:r>
                      <a:rPr xmlns:a="http://schemas.openxmlformats.org/drawingml/2006/main" sz="6050" i="1">
                        <a:solidFill>
                          <a:srgbClr val="FF2600"/>
                        </a:solidFill>
                        <a:latin typeface="Cambria Math" panose="02040503050406030204" pitchFamily="18" charset="0"/>
                      </a:rPr>
                      <m:t>σ</m:t>
                    </m:r>
                  </m:e>
                  <m:sub>
                    <m:r>
                      <m:rPr>
                        <m:nor/>
                      </m:rPr>
                      <a:rPr xmlns:a="http://schemas.openxmlformats.org/drawingml/2006/main" sz="6050" i="1">
                        <a:solidFill>
                          <a:srgbClr val="FF2600"/>
                        </a:solidFill>
                        <a:latin typeface="Cambria Math" panose="02040503050406030204" pitchFamily="18" charset="0"/>
                      </a:rPr>
                      <m:t>PT</m:t>
                    </m:r>
                  </m:sub>
                  <m:sup>
                    <m:r>
                      <m:rPr>
                        <m:nor/>
                      </m:rPr>
                      <a:rPr xmlns:a="http://schemas.openxmlformats.org/drawingml/2006/main" sz="6050" i="1">
                        <a:solidFill>
                          <a:srgbClr val="FF2600"/>
                        </a:solidFill>
                        <a:latin typeface="Cambria Math" panose="02040503050406030204" pitchFamily="18" charset="0"/>
                      </a:rPr>
                      <m:t>s</m:t>
                    </m:r>
                  </m:sup>
                </m:sSubSup>
              </m:oMath>
            </a14:m>
            <a:r>
              <a:t>: FT and Fixed-order functions</a:t>
            </a:r>
            <a:endParaRPr sz="6500">
              <a:solidFill>
                <a:srgbClr val="FF2600"/>
              </a:solidFill>
            </a:endParaRPr>
          </a:p>
        </p:txBody>
      </p:sp>
      <p:sp>
        <p:nvSpPr>
          <p:cNvPr id="1006" name="Equation"/>
          <p:cNvSpPr txBox="1"/>
          <p:nvPr/>
        </p:nvSpPr>
        <p:spPr>
          <a:xfrm>
            <a:off x="1370669" y="1833199"/>
            <a:ext cx="8255673" cy="83656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σ</m:t>
                      </m:r>
                    </m:num>
                    <m:den>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d</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d</m:t>
                      </m:r>
                      <m:sSubSup>
                        <m:e>
                          <m:r>
                            <a:rPr xmlns:a="http://schemas.openxmlformats.org/drawingml/2006/main" sz="2500" i="1">
                              <a:solidFill>
                                <a:srgbClr val="000000"/>
                              </a:solidFill>
                              <a:latin typeface="Cambria Math" panose="02040503050406030204" pitchFamily="18" charset="0"/>
                            </a:rPr>
                            <m:t>σ</m:t>
                          </m:r>
                        </m:e>
                        <m:sub>
                          <m:r>
                            <a:rPr xmlns:a="http://schemas.openxmlformats.org/drawingml/2006/main" sz="2500" i="1">
                              <a:solidFill>
                                <a:srgbClr val="000000"/>
                              </a:solidFill>
                              <a:latin typeface="Cambria Math" panose="02040503050406030204" pitchFamily="18" charset="0"/>
                            </a:rPr>
                            <m:t>0</m:t>
                          </m:r>
                        </m:sub>
                        <m:sup>
                          <m:r>
                            <a:rPr xmlns:a="http://schemas.openxmlformats.org/drawingml/2006/main" sz="2500" i="1">
                              <a:solidFill>
                                <a:srgbClr val="000000"/>
                              </a:solidFill>
                              <a:latin typeface="Cambria Math" panose="02040503050406030204" pitchFamily="18" charset="0"/>
                            </a:rPr>
                            <m:t>b</m:t>
                          </m:r>
                        </m:sup>
                      </m:sSubSup>
                    </m:num>
                    <m:den>
                      <m:r>
                        <a:rPr xmlns:a="http://schemas.openxmlformats.org/drawingml/2006/main" sz="2500" i="1">
                          <a:solidFill>
                            <a:srgbClr val="000000"/>
                          </a:solidFill>
                          <a:latin typeface="Cambria Math" panose="02040503050406030204" pitchFamily="18" charset="0"/>
                        </a:rPr>
                        <m:t>d</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d</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d</m:t>
                  </m:r>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δ</m:t>
                  </m:r>
                  <m:d>
                    <m:dPr>
                      <m:ctrlPr>
                        <a:rPr xmlns:a="http://schemas.openxmlformats.org/drawingml/2006/main" sz="2500" i="1">
                          <a:solidFill>
                            <a:srgbClr val="000000"/>
                          </a:solidFill>
                          <a:latin typeface="Cambria Math" panose="02040503050406030204" pitchFamily="18" charset="0"/>
                        </a:rPr>
                      </m:ctrlPr>
                    </m:dPr>
                    <m:e>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J</m:t>
                              </m:r>
                            </m:sub>
                          </m:sSub>
                        </m:num>
                        <m:den>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num>
                        <m:den>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S</m:t>
                              </m:r>
                            </m:sub>
                          </m:sSub>
                        </m:num>
                        <m:den>
                          <m:r>
                            <a:rPr xmlns:a="http://schemas.openxmlformats.org/drawingml/2006/main" sz="2500" i="1">
                              <a:solidFill>
                                <a:srgbClr val="000000"/>
                              </a:solidFill>
                              <a:latin typeface="Cambria Math" panose="02040503050406030204" pitchFamily="18" charset="0"/>
                            </a:rPr>
                            <m:t>Q</m:t>
                          </m:r>
                        </m:den>
                      </m:f>
                    </m:e>
                  </m:d>
                  <m:r>
                    <a:rPr xmlns:a="http://schemas.openxmlformats.org/drawingml/2006/main" sz="2500" i="1">
                      <a:solidFill>
                        <a:srgbClr val="000000"/>
                      </a:solidFill>
                      <a:latin typeface="Cambria Math" panose="02040503050406030204" pitchFamily="18" charset="0"/>
                    </a:rPr>
                    <m:t>S</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k</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1007" name="Equation"/>
          <p:cNvSpPr txBox="1"/>
          <p:nvPr/>
        </p:nvSpPr>
        <p:spPr>
          <a:xfrm>
            <a:off x="3159361" y="2742260"/>
            <a:ext cx="5799927" cy="58578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J</m:t>
                      </m:r>
                    </m:e>
                    <m:sub>
                      <m:r>
                        <a:rPr xmlns:a="http://schemas.openxmlformats.org/drawingml/2006/main" sz="2500" i="1">
                          <a:solidFill>
                            <a:srgbClr val="000000"/>
                          </a:solidFill>
                          <a:latin typeface="Cambria Math" panose="02040503050406030204" pitchFamily="18" charset="0"/>
                        </a:rPr>
                        <m:t>q</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J</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d>
                    <m:dPr>
                      <m:ctrlPr>
                        <a:rPr xmlns:a="http://schemas.openxmlformats.org/drawingml/2006/main" sz="2500" i="1">
                          <a:solidFill>
                            <a:srgbClr val="000000"/>
                          </a:solidFill>
                          <a:latin typeface="Cambria Math" panose="02040503050406030204" pitchFamily="18" charset="0"/>
                        </a:rPr>
                      </m:ctrlPr>
                      <m:begChr m:val="["/>
                      <m:endChr m:val="]"/>
                    </m:dPr>
                    <m:e>
                      <m:sSubSup>
                        <m:e>
                          <m: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q</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y</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sSub>
                        <m:e>
                          <m:limUpp>
                            <m:e>
                              <m:r>
                                <a:rPr xmlns:a="http://schemas.openxmlformats.org/drawingml/2006/main" sz="2500" i="1">
                                  <a:solidFill>
                                    <a:srgbClr val="000000"/>
                                  </a:solidFill>
                                  <a:latin typeface="Cambria Math" panose="02040503050406030204" pitchFamily="18" charset="0"/>
                                </a:rPr>
                                <m:t>B</m:t>
                              </m:r>
                            </m:e>
                            <m:lim>
                              <m:r>
                                <a:rPr xmlns:a="http://schemas.openxmlformats.org/drawingml/2006/main" sz="2500" i="1">
                                  <a:solidFill>
                                    <a:srgbClr val="000000"/>
                                  </a:solidFill>
                                  <a:latin typeface="Cambria Math" panose="02040503050406030204" pitchFamily="18" charset="0"/>
                                </a:rPr>
                                <m:t>̂</m:t>
                              </m:r>
                            </m:lim>
                          </m:limUpp>
                        </m:e>
                        <m:sub>
                          <m:r>
                            <a:rPr xmlns:a="http://schemas.openxmlformats.org/drawingml/2006/main" sz="2500" i="1">
                              <a:solidFill>
                                <a:srgbClr val="000000"/>
                              </a:solidFill>
                              <a:latin typeface="Cambria Math" panose="02040503050406030204" pitchFamily="18" charset="0"/>
                            </a:rPr>
                            <m:t>q</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t</m:t>
                          </m:r>
                        </m:e>
                        <m:sub>
                          <m:r>
                            <a:rPr xmlns:a="http://schemas.openxmlformats.org/drawingml/2006/main" sz="2500" i="1">
                              <a:solidFill>
                                <a:srgbClr val="000000"/>
                              </a:solidFill>
                              <a:latin typeface="Cambria Math" panose="02040503050406030204" pitchFamily="18" charset="0"/>
                            </a:rPr>
                            <m:t>B</m:t>
                          </m:r>
                        </m:sub>
                      </m:sSub>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μ</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bar>
                        <m:barPr>
                          <m:ctrlPr>
                            <a:rPr xmlns:a="http://schemas.openxmlformats.org/drawingml/2006/main" sz="2500" i="1">
                              <a:solidFill>
                                <a:srgbClr val="000000"/>
                              </a:solidFill>
                              <a:latin typeface="Cambria Math" panose="02040503050406030204" pitchFamily="18" charset="0"/>
                            </a:rPr>
                          </m:ctrlPr>
                          <m:pos m:val="top"/>
                        </m:barPr>
                        <m:e>
                          <m:r>
                            <a:rPr xmlns:a="http://schemas.openxmlformats.org/drawingml/2006/main" sz="2500" i="1">
                              <a:solidFill>
                                <a:srgbClr val="000000"/>
                              </a:solidFill>
                              <a:latin typeface="Cambria Math" panose="02040503050406030204" pitchFamily="18" charset="0"/>
                            </a:rPr>
                            <m:t>q</m:t>
                          </m:r>
                        </m:e>
                      </m:bar>
                      <m:r>
                        <a:rPr xmlns:a="http://schemas.openxmlformats.org/drawingml/2006/main" sz="2500" i="1">
                          <a:solidFill>
                            <a:srgbClr val="000000"/>
                          </a:solidFill>
                          <a:latin typeface="Cambria Math" panose="02040503050406030204" pitchFamily="18" charset="0"/>
                        </a:rPr>
                        <m:t>)</m:t>
                      </m:r>
                    </m:e>
                  </m:d>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1008" name="Line"/>
          <p:cNvSpPr/>
          <p:nvPr/>
        </p:nvSpPr>
        <p:spPr>
          <a:xfrm>
            <a:off x="5548063" y="1799023"/>
            <a:ext cx="3104065"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009" name="Measurement function for"/>
          <p:cNvSpPr txBox="1"/>
          <p:nvPr/>
        </p:nvSpPr>
        <p:spPr>
          <a:xfrm>
            <a:off x="5559434" y="1351282"/>
            <a:ext cx="3081323" cy="4308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Measurement function for </a:t>
            </a:r>
            <a14:m>
              <m:oMath>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oMath>
            </a14:m>
          </a:p>
        </p:txBody>
      </p:sp>
      <p:sp>
        <p:nvSpPr>
          <p:cNvPr id="1010" name="Line"/>
          <p:cNvSpPr/>
          <p:nvPr/>
        </p:nvSpPr>
        <p:spPr>
          <a:xfrm>
            <a:off x="8742465" y="2040323"/>
            <a:ext cx="988050"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011" name="Single variable soft function"/>
          <p:cNvSpPr txBox="1"/>
          <p:nvPr/>
        </p:nvSpPr>
        <p:spPr>
          <a:xfrm>
            <a:off x="8711116" y="1661963"/>
            <a:ext cx="2923015"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Single variable soft function </a:t>
            </a:r>
          </a:p>
        </p:txBody>
      </p:sp>
      <p:sp>
        <p:nvSpPr>
          <p:cNvPr id="1012" name="Line"/>
          <p:cNvSpPr/>
          <p:nvPr/>
        </p:nvSpPr>
        <p:spPr>
          <a:xfrm>
            <a:off x="3420579" y="3441772"/>
            <a:ext cx="988051"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013" name="Quark jet function"/>
          <p:cNvSpPr txBox="1"/>
          <p:nvPr/>
        </p:nvSpPr>
        <p:spPr>
          <a:xfrm>
            <a:off x="2396883" y="3490648"/>
            <a:ext cx="2201981"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Quark jet function</a:t>
            </a:r>
          </a:p>
        </p:txBody>
      </p:sp>
      <p:sp>
        <p:nvSpPr>
          <p:cNvPr id="1014" name="Line"/>
          <p:cNvSpPr/>
          <p:nvPr/>
        </p:nvSpPr>
        <p:spPr>
          <a:xfrm>
            <a:off x="4532416" y="3445924"/>
            <a:ext cx="1471810"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015" name="Hard function"/>
          <p:cNvSpPr txBox="1"/>
          <p:nvPr/>
        </p:nvSpPr>
        <p:spPr>
          <a:xfrm>
            <a:off x="4516263" y="3477948"/>
            <a:ext cx="2201981"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Hard function</a:t>
            </a:r>
          </a:p>
        </p:txBody>
      </p:sp>
      <p:sp>
        <p:nvSpPr>
          <p:cNvPr id="1016" name="Line"/>
          <p:cNvSpPr/>
          <p:nvPr/>
        </p:nvSpPr>
        <p:spPr>
          <a:xfrm>
            <a:off x="6125558" y="3436351"/>
            <a:ext cx="1210667"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017" name="Projected   quark beam function"/>
          <p:cNvSpPr txBox="1"/>
          <p:nvPr/>
        </p:nvSpPr>
        <p:spPr>
          <a:xfrm>
            <a:off x="6124168" y="3415720"/>
            <a:ext cx="4691046" cy="432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000">
                <a:solidFill>
                  <a:srgbClr val="FF2600"/>
                </a:solidFill>
              </a:defRPr>
            </a:pPr>
            <a:r>
              <a:t>Projected </a:t>
            </a:r>
            <a14:m>
              <m:oMath>
                <m:sSubSup>
                  <m:e>
                    <m:r>
                      <a:rPr xmlns:a="http://schemas.openxmlformats.org/drawingml/2006/main" sz="2100" i="1">
                        <a:solidFill>
                          <a:srgbClr val="FF2600"/>
                        </a:solidFill>
                        <a:latin typeface="Cambria Math" panose="02040503050406030204" pitchFamily="18" charset="0"/>
                      </a:rPr>
                      <m:t>τ</m:t>
                    </m:r>
                  </m:e>
                  <m:sub>
                    <m:r>
                      <a:rPr xmlns:a="http://schemas.openxmlformats.org/drawingml/2006/main" sz="2100" i="1">
                        <a:solidFill>
                          <a:srgbClr val="FF2600"/>
                        </a:solidFill>
                        <a:latin typeface="Cambria Math" panose="02040503050406030204" pitchFamily="18" charset="0"/>
                      </a:rPr>
                      <m:t>1</m:t>
                    </m:r>
                  </m:sub>
                  <m:sup>
                    <m:r>
                      <a:rPr xmlns:a="http://schemas.openxmlformats.org/drawingml/2006/main" sz="2100" i="1">
                        <a:solidFill>
                          <a:srgbClr val="FF2600"/>
                        </a:solidFill>
                        <a:latin typeface="Cambria Math" panose="02040503050406030204" pitchFamily="18" charset="0"/>
                      </a:rPr>
                      <m:t>b</m:t>
                    </m:r>
                  </m:sup>
                </m:sSubSup>
              </m:oMath>
            </a14:m>
            <a:r>
              <a:t> quark beam function</a:t>
            </a:r>
          </a:p>
        </p:txBody>
      </p:sp>
      <p:sp>
        <p:nvSpPr>
          <p:cNvPr id="1018" name="quark beam function:     is the  -dep. beam function,   Known to 2-loop."/>
          <p:cNvSpPr txBox="1"/>
          <p:nvPr/>
        </p:nvSpPr>
        <p:spPr>
          <a:xfrm>
            <a:off x="399580" y="7756326"/>
            <a:ext cx="11966052" cy="1790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0972" indent="-440972">
              <a:spcBef>
                <a:spcPts val="2000"/>
              </a:spcBef>
              <a:buSzPct val="100000"/>
              <a:buAutoNum type="arabicPeriod" startAt="4"/>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rPr b="1"/>
              <a:t> quark beam function</a:t>
            </a:r>
            <a:r>
              <a:t>: </a:t>
            </a:r>
            <a14:m>
              <m:oMath>
                <m:sSub>
                  <m:e>
                    <m:limUpp>
                      <m:e>
                        <m:r>
                          <a:rPr xmlns:a="http://schemas.openxmlformats.org/drawingml/2006/main" sz="2600" i="1">
                            <a:solidFill>
                              <a:srgbClr val="000000"/>
                            </a:solidFill>
                            <a:latin typeface="Cambria Math" panose="02040503050406030204" pitchFamily="18" charset="0"/>
                          </a:rPr>
                          <m:t>B</m:t>
                        </m:r>
                      </m:e>
                      <m:lim>
                        <m:r>
                          <a:rPr xmlns:a="http://schemas.openxmlformats.org/drawingml/2006/main" sz="2600" i="1">
                            <a:solidFill>
                              <a:srgbClr val="000000"/>
                            </a:solidFill>
                            <a:latin typeface="Cambria Math" panose="02040503050406030204" pitchFamily="18" charset="0"/>
                          </a:rPr>
                          <m:t>̂</m:t>
                        </m:r>
                      </m:lim>
                    </m:limUpp>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d</m:t>
                    </m:r>
                  </m:e>
                  <m:sup>
                    <m:r>
                      <a:rPr xmlns:a="http://schemas.openxmlformats.org/drawingml/2006/main" sz="2600" i="1">
                        <a:solidFill>
                          <a:srgbClr val="000000"/>
                        </a:solidFill>
                        <a:latin typeface="Cambria Math" panose="02040503050406030204" pitchFamily="18" charset="0"/>
                      </a:rPr>
                      <m:t>2</m:t>
                    </m:r>
                  </m:sup>
                </m:sSup>
                <m:sSub>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Sub>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br/>
            <a14:m>
              <m:oMath>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r>
              <a:t> is the </a:t>
            </a:r>
            <a14:m>
              <m:oMath>
                <m:sSub>
                  <m:e>
                    <m: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Sub>
              </m:oMath>
            </a14:m>
            <a:r>
              <a:t>-dep. beam function, </a:t>
            </a:r>
            <a14:m>
              <m:oMath>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i</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b>
                  <m:e>
                    <m:r>
                      <m:rPr>
                        <m:scr m:val="script"/>
                      </m:rPr>
                      <a:rPr xmlns:a="http://schemas.openxmlformats.org/drawingml/2006/main" sz="2600" i="1">
                        <a:solidFill>
                          <a:srgbClr val="000000"/>
                        </a:solidFill>
                        <a:latin typeface="Cambria Math" panose="02040503050406030204" pitchFamily="18" charset="0"/>
                      </a:rPr>
                      <m:t>I</m:t>
                    </m:r>
                  </m:e>
                  <m:sub>
                    <m:r>
                      <a:rPr xmlns:a="http://schemas.openxmlformats.org/drawingml/2006/main" sz="2600" i="1">
                        <a:solidFill>
                          <a:srgbClr val="000000"/>
                        </a:solidFill>
                        <a:latin typeface="Cambria Math" panose="02040503050406030204" pitchFamily="18" charset="0"/>
                      </a:rPr>
                      <m:t>i</m:t>
                    </m:r>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t>
                    </m:r>
                  </m:e>
                  <m:sub>
                    <m:r>
                      <a:rPr xmlns:a="http://schemas.openxmlformats.org/drawingml/2006/main" sz="2600" i="1">
                        <a:solidFill>
                          <a:srgbClr val="000000"/>
                        </a:solidFill>
                        <a:latin typeface="Cambria Math" panose="02040503050406030204" pitchFamily="18" charset="0"/>
                      </a:rPr>
                      <m:t>ξ</m:t>
                    </m:r>
                  </m:sub>
                </m:sSub>
                <m:sSub>
                  <m:e>
                    <m:r>
                      <a:rPr xmlns:a="http://schemas.openxmlformats.org/drawingml/2006/main" sz="2600" i="1">
                        <a:solidFill>
                          <a:srgbClr val="000000"/>
                        </a:solidFill>
                        <a:latin typeface="Cambria Math" panose="02040503050406030204" pitchFamily="18" charset="0"/>
                      </a:rPr>
                      <m:t>f</m:t>
                    </m:r>
                  </m:e>
                  <m:sub>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br/>
            <a:r>
              <a:rPr>
                <a:solidFill>
                  <a:srgbClr val="FF2600"/>
                </a:solidFill>
              </a:rPr>
              <a:t>Known to 2-loop.</a:t>
            </a:r>
          </a:p>
        </p:txBody>
      </p:sp>
      <p:sp>
        <p:nvSpPr>
          <p:cNvPr id="1019" name="Line"/>
          <p:cNvSpPr/>
          <p:nvPr/>
        </p:nvSpPr>
        <p:spPr>
          <a:xfrm>
            <a:off x="11434535" y="8544730"/>
            <a:ext cx="988050"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020" name="PDF for parton"/>
          <p:cNvSpPr txBox="1"/>
          <p:nvPr/>
        </p:nvSpPr>
        <p:spPr>
          <a:xfrm>
            <a:off x="10855738" y="8080077"/>
            <a:ext cx="1833914" cy="4080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PDF for parton </a:t>
            </a:r>
            <a14:m>
              <m:oMath>
                <m:r>
                  <a:rPr xmlns:a="http://schemas.openxmlformats.org/drawingml/2006/main" sz="2100" i="1">
                    <a:solidFill>
                      <a:srgbClr val="000000"/>
                    </a:solidFill>
                    <a:latin typeface="Cambria Math" panose="02040503050406030204" pitchFamily="18" charset="0"/>
                  </a:rPr>
                  <m:t>j</m:t>
                </m:r>
              </m:oMath>
            </a14:m>
          </a:p>
        </p:txBody>
      </p:sp>
      <p:sp>
        <p:nvSpPr>
          <p:cNvPr id="1021" name="arXiv:1409.8281,  Gaunt, Stahlhofen"/>
          <p:cNvSpPr txBox="1"/>
          <p:nvPr/>
        </p:nvSpPr>
        <p:spPr>
          <a:xfrm>
            <a:off x="7047704" y="9048388"/>
            <a:ext cx="191896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arXiv:1409.8281, </a:t>
            </a:r>
            <a:br/>
            <a:r>
              <a:t>Gaunt, Stahlhofen</a:t>
            </a:r>
          </a:p>
        </p:txBody>
      </p:sp>
      <p:sp>
        <p:nvSpPr>
          <p:cNvPr id="1022" name="arXiv:1401.5478,  Gaunt, Stahlhofen, Tackmann"/>
          <p:cNvSpPr txBox="1"/>
          <p:nvPr/>
        </p:nvSpPr>
        <p:spPr>
          <a:xfrm>
            <a:off x="3497012" y="9048388"/>
            <a:ext cx="300925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arXiv:1401.5478, </a:t>
            </a:r>
            <a:br/>
            <a:r>
              <a:t>Gaunt, Stahlhofen, Tackmann</a:t>
            </a:r>
          </a:p>
        </p:txBody>
      </p:sp>
      <p:sp>
        <p:nvSpPr>
          <p:cNvPr id="1023" name="Quark jet function: 2-loop"/>
          <p:cNvSpPr txBox="1"/>
          <p:nvPr/>
        </p:nvSpPr>
        <p:spPr>
          <a:xfrm>
            <a:off x="399580" y="6565129"/>
            <a:ext cx="11966052" cy="585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440972" indent="-440972">
              <a:spcBef>
                <a:spcPts val="2000"/>
              </a:spcBef>
              <a:buSzPct val="100000"/>
              <a:buAutoNum type="arabicPeriod" startAt="2"/>
            </a:lvl1pPr>
          </a:lstStyle>
          <a:p>
            <a:pPr/>
            <a:r>
              <a:t>Quark jet function: 2-loop</a:t>
            </a:r>
          </a:p>
        </p:txBody>
      </p:sp>
      <p:sp>
        <p:nvSpPr>
          <p:cNvPr id="1024" name="Our target theory precision is N3LL +  , so we need 2-loop fixed-order expressions for each parts of FT:"/>
          <p:cNvSpPr txBox="1"/>
          <p:nvPr/>
        </p:nvSpPr>
        <p:spPr>
          <a:xfrm>
            <a:off x="519374" y="4148724"/>
            <a:ext cx="11966052" cy="10862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Our target theory precision is N</a:t>
            </a:r>
            <a:r>
              <a:rPr baseline="31999"/>
              <a:t>3</a:t>
            </a:r>
            <a:r>
              <a:t>LL + </a:t>
            </a:r>
            <a14:m>
              <m:oMath>
                <m:r>
                  <m:rPr>
                    <m:scr m:val="script"/>
                  </m:rPr>
                  <a:rPr xmlns:a="http://schemas.openxmlformats.org/drawingml/2006/main" sz="2600" i="1">
                    <a:solidFill>
                      <a:srgbClr val="000000"/>
                    </a:solidFill>
                    <a:latin typeface="Cambria Math" panose="02040503050406030204" pitchFamily="18" charset="0"/>
                  </a:rPr>
                  <m:t>O</m:t>
                </m:r>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oMath>
            </a14:m>
            <a:r>
              <a:t>, so we need 2-loop fixed-order expressions for each parts of FT:</a:t>
            </a:r>
          </a:p>
        </p:txBody>
      </p:sp>
      <p:sp>
        <p:nvSpPr>
          <p:cNvPr id="1025" name="Hard function:   through neutral currents ( ): 2-loop"/>
          <p:cNvSpPr txBox="1"/>
          <p:nvPr/>
        </p:nvSpPr>
        <p:spPr>
          <a:xfrm>
            <a:off x="399580" y="5333206"/>
            <a:ext cx="11966052" cy="9744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0972" indent="-440972">
              <a:spcBef>
                <a:spcPts val="2000"/>
              </a:spcBef>
              <a:buSzPct val="100000"/>
              <a:buAutoNum type="arabicPeriod" startAt="1"/>
            </a:pPr>
            <a:r>
              <a:t>Hard function: </a:t>
            </a:r>
            <a14:m>
              <m:oMath>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q</m:t>
                </m:r>
              </m:oMath>
            </a14:m>
            <a:r>
              <a:t> through neutral currents (</a:t>
            </a:r>
            <a14:m>
              <m:oMath>
                <m:sSup>
                  <m:e>
                    <m:r>
                      <a:rPr xmlns:a="http://schemas.openxmlformats.org/drawingml/2006/main" sz="2600" i="1">
                        <a:solidFill>
                          <a:srgbClr val="000000"/>
                        </a:solidFill>
                        <a:latin typeface="Cambria Math" panose="02040503050406030204" pitchFamily="18" charset="0"/>
                      </a:rPr>
                      <m:t>γ</m:t>
                    </m:r>
                  </m:e>
                  <m:sup>
                    <m:r>
                      <a:rPr xmlns:a="http://schemas.openxmlformats.org/drawingml/2006/main" sz="2600" i="1">
                        <a:solidFill>
                          <a:srgbClr val="000000"/>
                        </a:solidFill>
                        <a:latin typeface="Cambria Math" panose="02040503050406030204" pitchFamily="18" charset="0"/>
                      </a:rPr>
                      <m:t>*</m:t>
                    </m:r>
                  </m:sup>
                </m:sSup>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Z</m:t>
                    </m:r>
                  </m:e>
                  <m:sup>
                    <m:r>
                      <a:rPr xmlns:a="http://schemas.openxmlformats.org/drawingml/2006/main" sz="2600" i="1">
                        <a:solidFill>
                          <a:srgbClr val="000000"/>
                        </a:solidFill>
                        <a:latin typeface="Cambria Math" panose="02040503050406030204" pitchFamily="18" charset="0"/>
                      </a:rPr>
                      <m:t>*</m:t>
                    </m:r>
                  </m:sup>
                </m:sSup>
              </m:oMath>
            </a14:m>
            <a:r>
              <a:t>): 2-loop</a:t>
            </a:r>
          </a:p>
        </p:txBody>
      </p:sp>
      <p:sp>
        <p:nvSpPr>
          <p:cNvPr id="1026" name="arXiv:hep-ph/0607228,  Becher, Neubert, Pecjak"/>
          <p:cNvSpPr txBox="1"/>
          <p:nvPr/>
        </p:nvSpPr>
        <p:spPr>
          <a:xfrm>
            <a:off x="5075609" y="5743434"/>
            <a:ext cx="261399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arXiv:hep-ph/0607228, </a:t>
            </a:r>
            <a:br/>
            <a:r>
              <a:t>Becher, Neubert, Pecjak </a:t>
            </a:r>
          </a:p>
        </p:txBody>
      </p:sp>
      <p:sp>
        <p:nvSpPr>
          <p:cNvPr id="1027" name="arXiv:hep-ph/0605068,  Idilbi, Ji, Yuan"/>
          <p:cNvSpPr txBox="1"/>
          <p:nvPr/>
        </p:nvSpPr>
        <p:spPr>
          <a:xfrm>
            <a:off x="2514754" y="5750615"/>
            <a:ext cx="249865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arXiv:hep-ph/0605068, </a:t>
            </a:r>
            <a:br/>
            <a:r>
              <a:t>Idilbi, Ji, Yuan</a:t>
            </a:r>
          </a:p>
        </p:txBody>
      </p:sp>
      <p:sp>
        <p:nvSpPr>
          <p:cNvPr id="1028" name="arXiv:1006.3080,  Abbate, Fickinger, Hoang, Mateu, Stewart"/>
          <p:cNvSpPr txBox="1"/>
          <p:nvPr/>
        </p:nvSpPr>
        <p:spPr>
          <a:xfrm>
            <a:off x="7920024" y="5750615"/>
            <a:ext cx="426561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arXiv:1006.3080, </a:t>
            </a:r>
            <a:br/>
            <a:r>
              <a:t>Abbate, Fickinger, Hoang, Mateu, Stewart</a:t>
            </a:r>
          </a:p>
        </p:txBody>
      </p:sp>
      <p:sp>
        <p:nvSpPr>
          <p:cNvPr id="1029" name="arXiv:hep-ph/0607228,  Becher, Neubert, Pecjak"/>
          <p:cNvSpPr txBox="1"/>
          <p:nvPr/>
        </p:nvSpPr>
        <p:spPr>
          <a:xfrm>
            <a:off x="4735357" y="6465116"/>
            <a:ext cx="261399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arXiv:hep-ph/0607228, </a:t>
            </a:r>
            <a:br/>
            <a:r>
              <a:t>Becher, Neubert, Pecjak </a:t>
            </a:r>
          </a:p>
        </p:txBody>
      </p:sp>
      <p:sp>
        <p:nvSpPr>
          <p:cNvPr id="1030" name="Soft function: 2-loop"/>
          <p:cNvSpPr txBox="1"/>
          <p:nvPr/>
        </p:nvSpPr>
        <p:spPr>
          <a:xfrm>
            <a:off x="424980" y="7248326"/>
            <a:ext cx="11966052" cy="585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440972" indent="-440972">
              <a:spcBef>
                <a:spcPts val="2000"/>
              </a:spcBef>
              <a:buSzPct val="100000"/>
              <a:buAutoNum type="arabicPeriod" startAt="3"/>
            </a:lvl1pPr>
          </a:lstStyle>
          <a:p>
            <a:pPr/>
            <a:r>
              <a:t>Soft function: 2-loop</a:t>
            </a:r>
          </a:p>
        </p:txBody>
      </p:sp>
      <p:sp>
        <p:nvSpPr>
          <p:cNvPr id="1031" name="arXiv:1105.3676,  Kelley, Schabinger, Schwartz, Zhu"/>
          <p:cNvSpPr txBox="1"/>
          <p:nvPr/>
        </p:nvSpPr>
        <p:spPr>
          <a:xfrm>
            <a:off x="3718330" y="7193889"/>
            <a:ext cx="351824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arXiv:1105.3676, </a:t>
            </a:r>
            <a:br/>
            <a:r>
              <a:t>Kelley, Schabinger, Schwartz, Zhu </a:t>
            </a:r>
          </a:p>
        </p:txBody>
      </p:sp>
      <p:sp>
        <p:nvSpPr>
          <p:cNvPr id="103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36" name="Group"/>
          <p:cNvGrpSpPr/>
          <p:nvPr/>
        </p:nvGrpSpPr>
        <p:grpSpPr>
          <a:xfrm>
            <a:off x="876744" y="5495371"/>
            <a:ext cx="8973729" cy="2798965"/>
            <a:chOff x="0" y="0"/>
            <a:chExt cx="8973728" cy="2798963"/>
          </a:xfrm>
        </p:grpSpPr>
        <p:pic>
          <p:nvPicPr>
            <p:cNvPr id="1034" name="Screenshot 2024-04-17 at 12.25.45 PM.png" descr="Screenshot 2024-04-17 at 12.25.45 PM.png"/>
            <p:cNvPicPr>
              <a:picLocks noChangeAspect="1"/>
            </p:cNvPicPr>
            <p:nvPr/>
          </p:nvPicPr>
          <p:blipFill>
            <a:blip r:embed="rId2">
              <a:extLst/>
            </a:blip>
            <a:stretch>
              <a:fillRect/>
            </a:stretch>
          </p:blipFill>
          <p:spPr>
            <a:xfrm>
              <a:off x="0" y="0"/>
              <a:ext cx="8880167" cy="2798964"/>
            </a:xfrm>
            <a:prstGeom prst="rect">
              <a:avLst/>
            </a:prstGeom>
            <a:ln w="12700" cap="flat">
              <a:noFill/>
              <a:miter lim="400000"/>
            </a:ln>
            <a:effectLst/>
          </p:spPr>
        </p:pic>
        <p:sp>
          <p:nvSpPr>
            <p:cNvPr id="1035" name="Rectangle"/>
            <p:cNvSpPr/>
            <p:nvPr/>
          </p:nvSpPr>
          <p:spPr>
            <a:xfrm>
              <a:off x="8178799" y="2189749"/>
              <a:ext cx="794930" cy="4347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2400">
                  <a:solidFill>
                    <a:srgbClr val="FFFFFF"/>
                  </a:solidFill>
                  <a:latin typeface="+mn-lt"/>
                  <a:ea typeface="+mn-ea"/>
                  <a:cs typeface="+mn-cs"/>
                  <a:sym typeface="Helvetica Light"/>
                </a:defRPr>
              </a:pPr>
            </a:p>
          </p:txBody>
        </p:sp>
      </p:grpSp>
      <p:pic>
        <p:nvPicPr>
          <p:cNvPr id="1037" name="Screenshot 2024-04-15 at 10.31.40 AM.png" descr="Screenshot 2024-04-15 at 10.31.40 AM.png"/>
          <p:cNvPicPr>
            <a:picLocks noChangeAspect="1"/>
          </p:cNvPicPr>
          <p:nvPr/>
        </p:nvPicPr>
        <p:blipFill>
          <a:blip r:embed="rId3">
            <a:extLst/>
          </a:blip>
          <a:stretch>
            <a:fillRect/>
          </a:stretch>
        </p:blipFill>
        <p:spPr>
          <a:xfrm>
            <a:off x="990483" y="1384787"/>
            <a:ext cx="9480409" cy="2725006"/>
          </a:xfrm>
          <a:prstGeom prst="rect">
            <a:avLst/>
          </a:prstGeom>
          <a:ln w="12700">
            <a:miter lim="400000"/>
          </a:ln>
        </p:spPr>
      </p:pic>
      <p:sp>
        <p:nvSpPr>
          <p:cNvPr id="1038" name=": Resummation"/>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t>: Resummation</a:t>
            </a:r>
            <a:endParaRPr sz="6500">
              <a:solidFill>
                <a:srgbClr val="FF2600"/>
              </a:solidFill>
            </a:endParaRPr>
          </a:p>
        </p:txBody>
      </p:sp>
      <p:sp>
        <p:nvSpPr>
          <p:cNvPr id="1039" name="arXiv:1911.10174 Henn, Korchemsky, Mistlberger"/>
          <p:cNvSpPr txBox="1"/>
          <p:nvPr/>
        </p:nvSpPr>
        <p:spPr>
          <a:xfrm>
            <a:off x="5355711" y="4288484"/>
            <a:ext cx="266323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solidFill>
                  <a:srgbClr val="419CFF"/>
                </a:solidFill>
              </a:defRPr>
            </a:pPr>
            <a:r>
              <a:t>arXiv:1911.10174</a:t>
            </a:r>
            <a:br/>
            <a:r>
              <a:t>Henn, Korchemsky, Mistlberger</a:t>
            </a:r>
          </a:p>
        </p:txBody>
      </p:sp>
      <p:sp>
        <p:nvSpPr>
          <p:cNvPr id="1040" name="Line"/>
          <p:cNvSpPr/>
          <p:nvPr/>
        </p:nvSpPr>
        <p:spPr>
          <a:xfrm>
            <a:off x="2750622" y="3843762"/>
            <a:ext cx="1" cy="484723"/>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41" name="4-loop cusp anomalous dimension"/>
          <p:cNvSpPr txBox="1"/>
          <p:nvPr/>
        </p:nvSpPr>
        <p:spPr>
          <a:xfrm>
            <a:off x="841574" y="4246241"/>
            <a:ext cx="448597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4-loop cusp anomalous dimension</a:t>
            </a:r>
          </a:p>
        </p:txBody>
      </p:sp>
      <p:sp>
        <p:nvSpPr>
          <p:cNvPr id="1042" name="Line"/>
          <p:cNvSpPr/>
          <p:nvPr/>
        </p:nvSpPr>
        <p:spPr>
          <a:xfrm>
            <a:off x="10144193" y="3283985"/>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43" name="arXiv:1407.6706…"/>
          <p:cNvSpPr txBox="1"/>
          <p:nvPr/>
        </p:nvSpPr>
        <p:spPr>
          <a:xfrm>
            <a:off x="10650216" y="3559748"/>
            <a:ext cx="19993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419CFF"/>
                </a:solidFill>
              </a:defRPr>
            </a:pPr>
            <a:r>
              <a:t>arXiv:1407.6706</a:t>
            </a:r>
          </a:p>
          <a:p>
            <a:pPr>
              <a:defRPr sz="2000">
                <a:solidFill>
                  <a:srgbClr val="419CFF"/>
                </a:solidFill>
              </a:defRPr>
            </a:pPr>
            <a:r>
              <a:t>Kang, Lee, Stewart</a:t>
            </a:r>
          </a:p>
        </p:txBody>
      </p:sp>
      <p:sp>
        <p:nvSpPr>
          <p:cNvPr id="1044" name="Analytic 1-loop nonsingular"/>
          <p:cNvSpPr txBox="1"/>
          <p:nvPr/>
        </p:nvSpPr>
        <p:spPr>
          <a:xfrm>
            <a:off x="10652704" y="2941085"/>
            <a:ext cx="231784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Analytic 1-loop nonsingular</a:t>
            </a:r>
          </a:p>
        </p:txBody>
      </p:sp>
      <p:sp>
        <p:nvSpPr>
          <p:cNvPr id="1045" name="Line"/>
          <p:cNvSpPr/>
          <p:nvPr/>
        </p:nvSpPr>
        <p:spPr>
          <a:xfrm>
            <a:off x="9465488" y="3893368"/>
            <a:ext cx="1" cy="38551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46" name="Numerical 2-loop (NLOJet++)"/>
          <p:cNvSpPr txBox="1"/>
          <p:nvPr/>
        </p:nvSpPr>
        <p:spPr>
          <a:xfrm>
            <a:off x="8751178" y="4237684"/>
            <a:ext cx="231784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FF2600"/>
                </a:solidFill>
              </a:defRPr>
            </a:lvl1pPr>
          </a:lstStyle>
          <a:p>
            <a:pPr/>
            <a:r>
              <a:t>Numerical 2-loop (NLOJet++)</a:t>
            </a:r>
          </a:p>
        </p:txBody>
      </p:sp>
      <p:sp>
        <p:nvSpPr>
          <p:cNvPr id="1047" name="The resulting FT for the cumulant singular distributions after resummation:"/>
          <p:cNvSpPr txBox="1"/>
          <p:nvPr/>
        </p:nvSpPr>
        <p:spPr>
          <a:xfrm>
            <a:off x="519374" y="5004692"/>
            <a:ext cx="11966052" cy="555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The resulting FT for the cumulant singular distributions after resummation:</a:t>
            </a:r>
          </a:p>
        </p:txBody>
      </p:sp>
      <p:sp>
        <p:nvSpPr>
          <p:cNvPr id="1048" name="Line"/>
          <p:cNvSpPr/>
          <p:nvPr/>
        </p:nvSpPr>
        <p:spPr>
          <a:xfrm>
            <a:off x="6881662" y="5804107"/>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49" name="Log resummation"/>
          <p:cNvSpPr txBox="1"/>
          <p:nvPr/>
        </p:nvSpPr>
        <p:spPr>
          <a:xfrm>
            <a:off x="7468963" y="5573904"/>
            <a:ext cx="1977877"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Log resummation </a:t>
            </a:r>
          </a:p>
        </p:txBody>
      </p:sp>
      <p:sp>
        <p:nvSpPr>
          <p:cNvPr id="1050" name="Line"/>
          <p:cNvSpPr/>
          <p:nvPr/>
        </p:nvSpPr>
        <p:spPr>
          <a:xfrm>
            <a:off x="6898704" y="6424507"/>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51" name="Lepton parts and PDFs"/>
          <p:cNvSpPr txBox="1"/>
          <p:nvPr/>
        </p:nvSpPr>
        <p:spPr>
          <a:xfrm>
            <a:off x="7486005" y="6194304"/>
            <a:ext cx="254664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Lepton parts and PDFs </a:t>
            </a:r>
          </a:p>
        </p:txBody>
      </p:sp>
      <p:sp>
        <p:nvSpPr>
          <p:cNvPr id="1052" name="Line"/>
          <p:cNvSpPr/>
          <p:nvPr/>
        </p:nvSpPr>
        <p:spPr>
          <a:xfrm>
            <a:off x="9872784" y="7240198"/>
            <a:ext cx="487859"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53" name="Fixed-order functions…"/>
          <p:cNvSpPr txBox="1"/>
          <p:nvPr/>
        </p:nvSpPr>
        <p:spPr>
          <a:xfrm>
            <a:off x="10425716" y="6607959"/>
            <a:ext cx="2423373"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t>Fixed-order functions</a:t>
            </a:r>
          </a:p>
          <a:p>
            <a:pPr>
              <a:defRPr sz="2000"/>
            </a:pPr>
            <a:r>
              <a:t>(Coefficients of plus distributions)</a:t>
            </a:r>
          </a:p>
        </p:txBody>
      </p:sp>
      <p:sp>
        <p:nvSpPr>
          <p:cNvPr id="1054" name="Line"/>
          <p:cNvSpPr/>
          <p:nvPr/>
        </p:nvSpPr>
        <p:spPr>
          <a:xfrm>
            <a:off x="6662129" y="7916009"/>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55" name="Convolutions of plus distributions (momentum space formulation)"/>
          <p:cNvSpPr txBox="1"/>
          <p:nvPr/>
        </p:nvSpPr>
        <p:spPr>
          <a:xfrm>
            <a:off x="7259277" y="7586333"/>
            <a:ext cx="359725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Convolutions of plus distributions</a:t>
            </a:r>
            <a:br/>
            <a:r>
              <a:t>(momentum space formulation)</a:t>
            </a:r>
          </a:p>
        </p:txBody>
      </p:sp>
      <p:sp>
        <p:nvSpPr>
          <p:cNvPr id="1056" name="are the functions of the scales   and the   (arbitrary scale, usually set to be  )"/>
          <p:cNvSpPr txBox="1"/>
          <p:nvPr/>
        </p:nvSpPr>
        <p:spPr>
          <a:xfrm>
            <a:off x="923938" y="8372315"/>
            <a:ext cx="11501814" cy="938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14:m>
              <m:oMath>
                <m:r>
                  <m:rPr>
                    <m:scr m:val="script"/>
                  </m:rPr>
                  <a:rPr xmlns:a="http://schemas.openxmlformats.org/drawingml/2006/main" sz="2300" i="1">
                    <a:solidFill>
                      <a:srgbClr val="000000"/>
                    </a:solidFill>
                    <a:latin typeface="Cambria Math" panose="02040503050406030204" pitchFamily="18" charset="0"/>
                  </a:rPr>
                  <m:t>K</m:t>
                </m:r>
                <m:r>
                  <m:rPr>
                    <m:nor/>
                  </m:rPr>
                  <a:rPr xmlns:a="http://schemas.openxmlformats.org/drawingml/2006/main" sz="2300" i="1">
                    <a:solidFill>
                      <a:srgbClr val="000000"/>
                    </a:solidFill>
                    <a:latin typeface="Cambria Math" panose="02040503050406030204" pitchFamily="18" charset="0"/>
                  </a:rPr>
                  <m:t>and</m:t>
                </m:r>
                <m:r>
                  <m:rPr>
                    <m:sty m:val="p"/>
                  </m:rPr>
                  <a:rPr xmlns:a="http://schemas.openxmlformats.org/drawingml/2006/main" sz="2300" i="1">
                    <a:solidFill>
                      <a:srgbClr val="000000"/>
                    </a:solidFill>
                    <a:latin typeface="Cambria Math" panose="02040503050406030204" pitchFamily="18" charset="0"/>
                  </a:rPr>
                  <m:t>Ω</m:t>
                </m:r>
              </m:oMath>
            </a14:m>
            <a:r>
              <a:t> are the functions of the scales </a:t>
            </a:r>
            <a14:m>
              <m:oMath>
                <m:sSub>
                  <m:e>
                    <m:r>
                      <a:rPr xmlns:a="http://schemas.openxmlformats.org/drawingml/2006/main" sz="2300" i="1">
                        <a:solidFill>
                          <a:srgbClr val="000000"/>
                        </a:solidFill>
                        <a:latin typeface="Cambria Math" panose="02040503050406030204" pitchFamily="18" charset="0"/>
                      </a:rPr>
                      <m:t>μ</m:t>
                    </m:r>
                  </m:e>
                  <m:sub>
                    <m:r>
                      <a:rPr xmlns:a="http://schemas.openxmlformats.org/drawingml/2006/main" sz="2300" i="1">
                        <a:solidFill>
                          <a:srgbClr val="000000"/>
                        </a:solidFill>
                        <a:latin typeface="Cambria Math" panose="02040503050406030204" pitchFamily="18" charset="0"/>
                      </a:rPr>
                      <m:t>H</m:t>
                    </m:r>
                    <m:r>
                      <a:rPr xmlns:a="http://schemas.openxmlformats.org/drawingml/2006/main" sz="2300" i="1">
                        <a:solidFill>
                          <a:srgbClr val="000000"/>
                        </a:solidFill>
                        <a:latin typeface="Cambria Math" panose="02040503050406030204" pitchFamily="18" charset="0"/>
                      </a:rPr>
                      <m:t>,</m:t>
                    </m:r>
                    <m:r>
                      <a:rPr xmlns:a="http://schemas.openxmlformats.org/drawingml/2006/main" sz="2300" i="1">
                        <a:solidFill>
                          <a:srgbClr val="000000"/>
                        </a:solidFill>
                        <a:latin typeface="Cambria Math" panose="02040503050406030204" pitchFamily="18" charset="0"/>
                      </a:rPr>
                      <m:t>B</m:t>
                    </m:r>
                    <m:r>
                      <a:rPr xmlns:a="http://schemas.openxmlformats.org/drawingml/2006/main" sz="2300" i="1">
                        <a:solidFill>
                          <a:srgbClr val="000000"/>
                        </a:solidFill>
                        <a:latin typeface="Cambria Math" panose="02040503050406030204" pitchFamily="18" charset="0"/>
                      </a:rPr>
                      <m:t>,</m:t>
                    </m:r>
                    <m:r>
                      <a:rPr xmlns:a="http://schemas.openxmlformats.org/drawingml/2006/main" sz="2300" i="1">
                        <a:solidFill>
                          <a:srgbClr val="000000"/>
                        </a:solidFill>
                        <a:latin typeface="Cambria Math" panose="02040503050406030204" pitchFamily="18" charset="0"/>
                      </a:rPr>
                      <m:t>J</m:t>
                    </m:r>
                    <m:r>
                      <a:rPr xmlns:a="http://schemas.openxmlformats.org/drawingml/2006/main" sz="2300" i="1">
                        <a:solidFill>
                          <a:srgbClr val="000000"/>
                        </a:solidFill>
                        <a:latin typeface="Cambria Math" panose="02040503050406030204" pitchFamily="18" charset="0"/>
                      </a:rPr>
                      <m:t>,</m:t>
                    </m:r>
                    <m:r>
                      <a:rPr xmlns:a="http://schemas.openxmlformats.org/drawingml/2006/main" sz="2300" i="1">
                        <a:solidFill>
                          <a:srgbClr val="000000"/>
                        </a:solidFill>
                        <a:latin typeface="Cambria Math" panose="02040503050406030204" pitchFamily="18" charset="0"/>
                      </a:rPr>
                      <m:t>S</m:t>
                    </m:r>
                  </m:sub>
                </m:sSub>
              </m:oMath>
            </a14:m>
            <a:r>
              <a:t> and the </a:t>
            </a:r>
            <a14:m>
              <m:oMath>
                <m:sSub>
                  <m:e>
                    <m:r>
                      <a:rPr xmlns:a="http://schemas.openxmlformats.org/drawingml/2006/main" sz="2300" i="1">
                        <a:solidFill>
                          <a:srgbClr val="000000"/>
                        </a:solidFill>
                        <a:latin typeface="Cambria Math" panose="02040503050406030204" pitchFamily="18" charset="0"/>
                      </a:rPr>
                      <m:t>μ</m:t>
                    </m:r>
                  </m:e>
                  <m:sub>
                    <m:r>
                      <m:rPr>
                        <m:nor/>
                      </m:rPr>
                      <a:rPr xmlns:a="http://schemas.openxmlformats.org/drawingml/2006/main" sz="2300" i="1">
                        <a:solidFill>
                          <a:srgbClr val="000000"/>
                        </a:solidFill>
                        <a:latin typeface="Cambria Math" panose="02040503050406030204" pitchFamily="18" charset="0"/>
                      </a:rPr>
                      <m:t>goal</m:t>
                    </m:r>
                  </m:sub>
                </m:sSub>
              </m:oMath>
            </a14:m>
            <a:r>
              <a:t> (arbitrary scale, usually set to be </a:t>
            </a:r>
            <a14:m>
              <m:oMath>
                <m:sSub>
                  <m:e>
                    <m:r>
                      <a:rPr xmlns:a="http://schemas.openxmlformats.org/drawingml/2006/main" sz="2300" i="1">
                        <a:solidFill>
                          <a:srgbClr val="000000"/>
                        </a:solidFill>
                        <a:latin typeface="Cambria Math" panose="02040503050406030204" pitchFamily="18" charset="0"/>
                      </a:rPr>
                      <m:t>μ</m:t>
                    </m:r>
                  </m:e>
                  <m:sub>
                    <m:r>
                      <m:rPr>
                        <m:nor/>
                      </m:rPr>
                      <a:rPr xmlns:a="http://schemas.openxmlformats.org/drawingml/2006/main" sz="2300" i="1">
                        <a:solidFill>
                          <a:srgbClr val="000000"/>
                        </a:solidFill>
                        <a:latin typeface="Cambria Math" panose="02040503050406030204" pitchFamily="18" charset="0"/>
                      </a:rPr>
                      <m:t>goal</m:t>
                    </m:r>
                  </m:sub>
                </m:sSub>
                <m:r>
                  <a:rPr xmlns:a="http://schemas.openxmlformats.org/drawingml/2006/main" sz="2300" i="1">
                    <a:solidFill>
                      <a:srgbClr val="000000"/>
                    </a:solidFill>
                    <a:latin typeface="Cambria Math" panose="02040503050406030204" pitchFamily="18" charset="0"/>
                  </a:rPr>
                  <m:t>∼</m:t>
                </m:r>
                <m:sSub>
                  <m:e>
                    <m:r>
                      <a:rPr xmlns:a="http://schemas.openxmlformats.org/drawingml/2006/main" sz="2300" i="1">
                        <a:solidFill>
                          <a:srgbClr val="000000"/>
                        </a:solidFill>
                        <a:latin typeface="Cambria Math" panose="02040503050406030204" pitchFamily="18" charset="0"/>
                      </a:rPr>
                      <m:t>μ</m:t>
                    </m:r>
                  </m:e>
                  <m:sub>
                    <m:r>
                      <a:rPr xmlns:a="http://schemas.openxmlformats.org/drawingml/2006/main" sz="2300" i="1">
                        <a:solidFill>
                          <a:srgbClr val="000000"/>
                        </a:solidFill>
                        <a:latin typeface="Cambria Math" panose="02040503050406030204" pitchFamily="18" charset="0"/>
                      </a:rPr>
                      <m:t>J</m:t>
                    </m:r>
                    <m:r>
                      <a:rPr xmlns:a="http://schemas.openxmlformats.org/drawingml/2006/main" sz="2300" i="1">
                        <a:solidFill>
                          <a:srgbClr val="000000"/>
                        </a:solidFill>
                        <a:latin typeface="Cambria Math" panose="02040503050406030204" pitchFamily="18" charset="0"/>
                      </a:rPr>
                      <m:t>,</m:t>
                    </m:r>
                    <m:r>
                      <a:rPr xmlns:a="http://schemas.openxmlformats.org/drawingml/2006/main" sz="2300" i="1">
                        <a:solidFill>
                          <a:srgbClr val="000000"/>
                        </a:solidFill>
                        <a:latin typeface="Cambria Math" panose="02040503050406030204" pitchFamily="18" charset="0"/>
                      </a:rPr>
                      <m:t>B</m:t>
                    </m:r>
                  </m:sub>
                </m:sSub>
              </m:oMath>
            </a14:m>
            <a:r>
              <a:t>)</a:t>
            </a:r>
          </a:p>
        </p:txBody>
      </p:sp>
      <p:sp>
        <p:nvSpPr>
          <p:cNvPr id="105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9" name="Screenshot 2024-11-18 at 1.31.17 PM.png" descr="Screenshot 2024-11-18 at 1.31.17 PM.png"/>
          <p:cNvPicPr>
            <a:picLocks noChangeAspect="1"/>
          </p:cNvPicPr>
          <p:nvPr/>
        </p:nvPicPr>
        <p:blipFill>
          <a:blip r:embed="rId2">
            <a:extLst/>
          </a:blip>
          <a:stretch>
            <a:fillRect/>
          </a:stretch>
        </p:blipFill>
        <p:spPr>
          <a:xfrm>
            <a:off x="693179" y="6731039"/>
            <a:ext cx="4351269" cy="2763438"/>
          </a:xfrm>
          <a:prstGeom prst="rect">
            <a:avLst/>
          </a:prstGeom>
          <a:ln w="12700">
            <a:miter lim="400000"/>
          </a:ln>
        </p:spPr>
      </p:pic>
      <p:pic>
        <p:nvPicPr>
          <p:cNvPr id="1060" name="Image" descr="Image"/>
          <p:cNvPicPr>
            <a:picLocks noChangeAspect="1"/>
          </p:cNvPicPr>
          <p:nvPr/>
        </p:nvPicPr>
        <p:blipFill>
          <a:blip r:embed="rId3">
            <a:extLst/>
          </a:blip>
          <a:srcRect l="33004" t="0" r="33004" b="49693"/>
          <a:stretch>
            <a:fillRect/>
          </a:stretch>
        </p:blipFill>
        <p:spPr>
          <a:xfrm>
            <a:off x="5976743" y="2733054"/>
            <a:ext cx="5872219" cy="4834780"/>
          </a:xfrm>
          <a:prstGeom prst="rect">
            <a:avLst/>
          </a:prstGeom>
          <a:ln w="12700">
            <a:miter lim="400000"/>
          </a:ln>
        </p:spPr>
      </p:pic>
      <p:sp>
        <p:nvSpPr>
          <p:cNvPr id="1061" name=": Profile function"/>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t>: Profile function</a:t>
            </a:r>
            <a:endParaRPr sz="6500">
              <a:solidFill>
                <a:srgbClr val="FF2600"/>
              </a:solidFill>
            </a:endParaRPr>
          </a:p>
        </p:txBody>
      </p:sp>
      <p:sp>
        <p:nvSpPr>
          <p:cNvPr id="1062" name="The natural scales for fixed-order functions are  ."/>
          <p:cNvSpPr txBox="1"/>
          <p:nvPr/>
        </p:nvSpPr>
        <p:spPr>
          <a:xfrm>
            <a:off x="314503" y="1116008"/>
            <a:ext cx="12375794" cy="7397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0416" indent="-370416">
              <a:spcBef>
                <a:spcPts val="2000"/>
              </a:spcBef>
              <a:buSzPct val="75000"/>
              <a:buChar char="•"/>
            </a:pPr>
            <a:r>
              <a:t>The natural scales for fixed-order functions are </a:t>
            </a:r>
            <a14:m>
              <m:oMath>
                <m:sSub>
                  <m:e>
                    <m:r>
                      <a:rPr xmlns:a="http://schemas.openxmlformats.org/drawingml/2006/main" sz="2600" i="1">
                        <a:solidFill>
                          <a:srgbClr val="000000"/>
                        </a:solidFill>
                        <a:latin typeface="Cambria Math" panose="02040503050406030204" pitchFamily="18" charset="0"/>
                      </a:rPr>
                      <m:t>μ</m:t>
                    </m:r>
                  </m:e>
                  <m:sub>
                    <m:r>
                      <a:rPr xmlns:a="http://schemas.openxmlformats.org/drawingml/2006/main" sz="2600" i="1">
                        <a:solidFill>
                          <a:srgbClr val="000000"/>
                        </a:solidFill>
                        <a:latin typeface="Cambria Math" panose="02040503050406030204" pitchFamily="18" charset="0"/>
                      </a:rPr>
                      <m:t>H</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μ</m:t>
                    </m:r>
                  </m:e>
                  <m:sub>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μ</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rad>
                  <m:radPr>
                    <m:ctrlPr>
                      <a:rPr xmlns:a="http://schemas.openxmlformats.org/drawingml/2006/main" sz="2600" i="1">
                        <a:solidFill>
                          <a:srgbClr val="000000"/>
                        </a:solidFill>
                        <a:latin typeface="Cambria Math" panose="02040503050406030204" pitchFamily="18" charset="0"/>
                      </a:rPr>
                    </m:ctrlPr>
                    <m:degHide m:val="on"/>
                  </m:radPr>
                  <m:deg/>
                  <m:e>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e>
                </m:rad>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μ</m:t>
                    </m:r>
                  </m:e>
                  <m:sub>
                    <m:r>
                      <a:rPr xmlns:a="http://schemas.openxmlformats.org/drawingml/2006/main" sz="2600" i="1">
                        <a:solidFill>
                          <a:srgbClr val="000000"/>
                        </a:solidFill>
                        <a:latin typeface="Cambria Math" panose="02040503050406030204" pitchFamily="18" charset="0"/>
                      </a:rPr>
                      <m:t>S</m:t>
                    </m:r>
                  </m:sub>
                </m:sSub>
                <m:r>
                  <a:rPr xmlns:a="http://schemas.openxmlformats.org/drawingml/2006/main" sz="2600" i="1">
                    <a:solidFill>
                      <a:srgbClr val="000000"/>
                    </a:solidFill>
                    <a:latin typeface="Cambria Math" panose="02040503050406030204" pitchFamily="18" charset="0"/>
                  </a:rPr>
                  <m:t>=</m:t>
                </m:r>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r>
                  <a:rPr xmlns:a="http://schemas.openxmlformats.org/drawingml/2006/main" sz="2600" i="1">
                    <a:solidFill>
                      <a:srgbClr val="000000"/>
                    </a:solidFill>
                    <a:latin typeface="Cambria Math" panose="02040503050406030204" pitchFamily="18" charset="0"/>
                  </a:rPr>
                  <m:t>Q</m:t>
                </m:r>
              </m:oMath>
            </a14:m>
            <a:r>
              <a:t>.</a:t>
            </a:r>
          </a:p>
        </p:txBody>
      </p:sp>
      <p:sp>
        <p:nvSpPr>
          <p:cNvPr id="1063" name="Depending on the values of  , we have quite different physical description:"/>
          <p:cNvSpPr txBox="1"/>
          <p:nvPr/>
        </p:nvSpPr>
        <p:spPr>
          <a:xfrm>
            <a:off x="314503" y="1911733"/>
            <a:ext cx="12375794" cy="5131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0416" indent="-370416">
              <a:spcBef>
                <a:spcPts val="2000"/>
              </a:spcBef>
              <a:buSzPct val="75000"/>
              <a:buChar char="•"/>
            </a:pPr>
            <a:r>
              <a:t>Depending on the values of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we have quite different physical description:</a:t>
            </a:r>
          </a:p>
        </p:txBody>
      </p:sp>
      <p:sp>
        <p:nvSpPr>
          <p:cNvPr id="1064" name="- Peak region:"/>
          <p:cNvSpPr txBox="1"/>
          <p:nvPr/>
        </p:nvSpPr>
        <p:spPr>
          <a:xfrm>
            <a:off x="1061638" y="3031147"/>
            <a:ext cx="1656731"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 Peak region:</a:t>
            </a:r>
          </a:p>
        </p:txBody>
      </p:sp>
      <p:sp>
        <p:nvSpPr>
          <p:cNvPr id="1065" name="- Tail region:"/>
          <p:cNvSpPr txBox="1"/>
          <p:nvPr/>
        </p:nvSpPr>
        <p:spPr>
          <a:xfrm>
            <a:off x="1061638" y="3988874"/>
            <a:ext cx="147501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 Tail region:</a:t>
            </a:r>
          </a:p>
        </p:txBody>
      </p:sp>
      <p:sp>
        <p:nvSpPr>
          <p:cNvPr id="1066" name="- Far-tail region:"/>
          <p:cNvSpPr txBox="1"/>
          <p:nvPr/>
        </p:nvSpPr>
        <p:spPr>
          <a:xfrm>
            <a:off x="1061638" y="4937975"/>
            <a:ext cx="1898069"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 Far-tail region:</a:t>
            </a:r>
          </a:p>
        </p:txBody>
      </p:sp>
      <p:sp>
        <p:nvSpPr>
          <p:cNvPr id="1067" name="Equation"/>
          <p:cNvSpPr txBox="1"/>
          <p:nvPr/>
        </p:nvSpPr>
        <p:spPr>
          <a:xfrm>
            <a:off x="2993407" y="3055752"/>
            <a:ext cx="2389445" cy="37020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2</m:t>
                  </m:r>
                  <m:sSub>
                    <m:e>
                      <m:r>
                        <m:rPr>
                          <m:sty m:val="p"/>
                        </m:rPr>
                        <a:rPr xmlns:a="http://schemas.openxmlformats.org/drawingml/2006/main" sz="2200" i="1">
                          <a:solidFill>
                            <a:srgbClr val="000000"/>
                          </a:solidFill>
                          <a:latin typeface="Cambria Math" panose="02040503050406030204" pitchFamily="18" charset="0"/>
                        </a:rPr>
                        <m:t>Λ</m:t>
                      </m:r>
                    </m:e>
                    <m:sub>
                      <m:r>
                        <m:rPr>
                          <m:nor/>
                        </m:rPr>
                        <a:rPr xmlns:a="http://schemas.openxmlformats.org/drawingml/2006/main" sz="2200" i="1">
                          <a:solidFill>
                            <a:srgbClr val="000000"/>
                          </a:solidFill>
                          <a:latin typeface="Cambria Math" panose="02040503050406030204" pitchFamily="18" charset="0"/>
                        </a:rPr>
                        <m:t>QCD</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Q</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oMath>
              </m:oMathPara>
            </a14:m>
            <a:endParaRPr sz="2200"/>
          </a:p>
        </p:txBody>
      </p:sp>
      <p:sp>
        <p:nvSpPr>
          <p:cNvPr id="1068" name="Equation"/>
          <p:cNvSpPr txBox="1"/>
          <p:nvPr/>
        </p:nvSpPr>
        <p:spPr>
          <a:xfrm>
            <a:off x="2956735" y="4069465"/>
            <a:ext cx="2454346" cy="37020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200" i="1">
                      <a:solidFill>
                        <a:srgbClr val="000000"/>
                      </a:solidFill>
                      <a:latin typeface="Cambria Math" panose="02040503050406030204" pitchFamily="18" charset="0"/>
                    </a:rPr>
                    <m:t>2</m:t>
                  </m:r>
                  <m:sSub>
                    <m:e>
                      <m:r>
                        <m:rPr>
                          <m:sty m:val="p"/>
                        </m:rPr>
                        <a:rPr xmlns:a="http://schemas.openxmlformats.org/drawingml/2006/main" sz="2200" i="1">
                          <a:solidFill>
                            <a:srgbClr val="000000"/>
                          </a:solidFill>
                          <a:latin typeface="Cambria Math" panose="02040503050406030204" pitchFamily="18" charset="0"/>
                        </a:rPr>
                        <m:t>Λ</m:t>
                      </m:r>
                    </m:e>
                    <m:sub>
                      <m:r>
                        <m:rPr>
                          <m:nor/>
                        </m:rPr>
                        <a:rPr xmlns:a="http://schemas.openxmlformats.org/drawingml/2006/main" sz="2200" i="1">
                          <a:solidFill>
                            <a:srgbClr val="000000"/>
                          </a:solidFill>
                          <a:latin typeface="Cambria Math" panose="02040503050406030204" pitchFamily="18" charset="0"/>
                        </a:rPr>
                        <m:t>QCD</m:t>
                      </m:r>
                    </m:sub>
                  </m:sSub>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Q</m:t>
                  </m:r>
                  <m:r>
                    <a:rPr xmlns:a="http://schemas.openxmlformats.org/drawingml/2006/main" sz="2200" i="1">
                      <a:solidFill>
                        <a:srgbClr val="000000"/>
                      </a:solidFill>
                      <a:latin typeface="Cambria Math" panose="02040503050406030204" pitchFamily="18" charset="0"/>
                    </a:rPr>
                    <m:t>≪</m:t>
                  </m:r>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oMath>
              </m:oMathPara>
            </a14:m>
            <a:endParaRPr sz="2200"/>
          </a:p>
        </p:txBody>
      </p:sp>
      <p:sp>
        <p:nvSpPr>
          <p:cNvPr id="1069" name="Equation"/>
          <p:cNvSpPr txBox="1"/>
          <p:nvPr/>
        </p:nvSpPr>
        <p:spPr>
          <a:xfrm>
            <a:off x="2979513" y="5040687"/>
            <a:ext cx="681613" cy="327094"/>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200" i="1">
                          <a:solidFill>
                            <a:srgbClr val="000000"/>
                          </a:solidFill>
                          <a:latin typeface="Cambria Math" panose="02040503050406030204" pitchFamily="18" charset="0"/>
                        </a:rPr>
                        <m:t>τ</m:t>
                      </m:r>
                    </m:e>
                    <m:sub>
                      <m:r>
                        <a:rPr xmlns:a="http://schemas.openxmlformats.org/drawingml/2006/main" sz="2200" i="1">
                          <a:solidFill>
                            <a:srgbClr val="000000"/>
                          </a:solidFill>
                          <a:latin typeface="Cambria Math" panose="02040503050406030204" pitchFamily="18" charset="0"/>
                        </a:rPr>
                        <m:t>1</m:t>
                      </m:r>
                    </m:sub>
                    <m:sup>
                      <m:r>
                        <a:rPr xmlns:a="http://schemas.openxmlformats.org/drawingml/2006/main" sz="2200" i="1">
                          <a:solidFill>
                            <a:srgbClr val="000000"/>
                          </a:solidFill>
                          <a:latin typeface="Cambria Math" panose="02040503050406030204" pitchFamily="18" charset="0"/>
                        </a:rPr>
                        <m:t>b</m:t>
                      </m:r>
                    </m:sup>
                  </m:sSubSup>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oMath>
              </m:oMathPara>
            </a14:m>
            <a:endParaRPr sz="2200"/>
          </a:p>
        </p:txBody>
      </p:sp>
      <p:sp>
        <p:nvSpPr>
          <p:cNvPr id="1070" name="Line"/>
          <p:cNvSpPr/>
          <p:nvPr/>
        </p:nvSpPr>
        <p:spPr>
          <a:xfrm>
            <a:off x="6581488" y="5686613"/>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71" name="Peak region"/>
          <p:cNvSpPr txBox="1"/>
          <p:nvPr/>
        </p:nvSpPr>
        <p:spPr>
          <a:xfrm>
            <a:off x="4915541" y="5364071"/>
            <a:ext cx="160661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Peak region</a:t>
            </a:r>
          </a:p>
        </p:txBody>
      </p:sp>
      <p:sp>
        <p:nvSpPr>
          <p:cNvPr id="1072" name="Line"/>
          <p:cNvSpPr/>
          <p:nvPr/>
        </p:nvSpPr>
        <p:spPr>
          <a:xfrm>
            <a:off x="8084332" y="4358581"/>
            <a:ext cx="1" cy="327094"/>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73" name="Tail region"/>
          <p:cNvSpPr txBox="1"/>
          <p:nvPr/>
        </p:nvSpPr>
        <p:spPr>
          <a:xfrm>
            <a:off x="7364431" y="3599406"/>
            <a:ext cx="143980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Tail region</a:t>
            </a:r>
          </a:p>
        </p:txBody>
      </p:sp>
      <p:sp>
        <p:nvSpPr>
          <p:cNvPr id="1074" name="Line"/>
          <p:cNvSpPr/>
          <p:nvPr/>
        </p:nvSpPr>
        <p:spPr>
          <a:xfrm flipV="1">
            <a:off x="11119276" y="3568662"/>
            <a:ext cx="1" cy="41910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75" name="Far-tail region"/>
          <p:cNvSpPr txBox="1"/>
          <p:nvPr/>
        </p:nvSpPr>
        <p:spPr>
          <a:xfrm>
            <a:off x="10757583" y="4078737"/>
            <a:ext cx="188086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Far-tail region</a:t>
            </a:r>
          </a:p>
        </p:txBody>
      </p:sp>
      <p:sp>
        <p:nvSpPr>
          <p:cNvPr id="1076" name="Line"/>
          <p:cNvSpPr/>
          <p:nvPr/>
        </p:nvSpPr>
        <p:spPr>
          <a:xfrm flipH="1">
            <a:off x="6422562" y="6559065"/>
            <a:ext cx="487860" cy="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1077" name="Equation"/>
          <p:cNvSpPr txBox="1"/>
          <p:nvPr/>
        </p:nvSpPr>
        <p:spPr>
          <a:xfrm>
            <a:off x="4939546" y="6433516"/>
            <a:ext cx="1407094" cy="24151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000" i="1">
                          <a:solidFill>
                            <a:srgbClr val="000000"/>
                          </a:solidFill>
                          <a:latin typeface="Cambria Math" panose="02040503050406030204" pitchFamily="18" charset="0"/>
                        </a:rPr>
                        <m:t>μ</m:t>
                      </m:r>
                    </m:e>
                    <m:sub>
                      <m:r>
                        <a:rPr xmlns:a="http://schemas.openxmlformats.org/drawingml/2006/main" sz="2000" i="1">
                          <a:solidFill>
                            <a:srgbClr val="000000"/>
                          </a:solidFill>
                          <a:latin typeface="Cambria Math" panose="02040503050406030204" pitchFamily="18" charset="0"/>
                        </a:rPr>
                        <m:t>0</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1.1</m:t>
                  </m:r>
                  <m:r>
                    <m:rPr>
                      <m:nor/>
                    </m:rPr>
                    <a:rPr xmlns:a="http://schemas.openxmlformats.org/drawingml/2006/main" sz="2000" i="1">
                      <a:solidFill>
                        <a:srgbClr val="000000"/>
                      </a:solidFill>
                      <a:latin typeface="Cambria Math" panose="02040503050406030204" pitchFamily="18" charset="0"/>
                    </a:rPr>
                    <m:t>GeV</m:t>
                  </m:r>
                </m:oMath>
              </m:oMathPara>
            </a14:m>
            <a:endParaRPr sz="2000"/>
          </a:p>
        </p:txBody>
      </p:sp>
      <p:sp>
        <p:nvSpPr>
          <p:cNvPr id="1078" name="Frozen scale"/>
          <p:cNvSpPr txBox="1"/>
          <p:nvPr/>
        </p:nvSpPr>
        <p:spPr>
          <a:xfrm>
            <a:off x="4949206" y="6006827"/>
            <a:ext cx="1387774"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Frozen scale</a:t>
            </a:r>
          </a:p>
        </p:txBody>
      </p:sp>
      <p:sp>
        <p:nvSpPr>
          <p:cNvPr id="1079"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0" name="Line Line" descr="Line Line"/>
          <p:cNvPicPr>
            <a:picLocks noChangeAspect="0"/>
          </p:cNvPicPr>
          <p:nvPr/>
        </p:nvPicPr>
        <p:blipFill>
          <a:blip r:embed="rId4">
            <a:extLst/>
          </a:blip>
          <a:stretch>
            <a:fillRect/>
          </a:stretch>
        </p:blipFill>
        <p:spPr>
          <a:xfrm>
            <a:off x="2001121" y="7829240"/>
            <a:ext cx="2750006" cy="76201"/>
          </a:xfrm>
          <a:prstGeom prst="rect">
            <a:avLst/>
          </a:prstGeom>
        </p:spPr>
      </p:pic>
      <p:sp>
        <p:nvSpPr>
          <p:cNvPr id="1082" name="Depend on"/>
          <p:cNvSpPr txBox="1"/>
          <p:nvPr/>
        </p:nvSpPr>
        <p:spPr>
          <a:xfrm>
            <a:off x="5065849" y="7663291"/>
            <a:ext cx="1458396" cy="408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Depend on </a:t>
            </a:r>
            <a14:m>
              <m:oMath>
                <m:r>
                  <a:rPr xmlns:a="http://schemas.openxmlformats.org/drawingml/2006/main" sz="2100" i="1">
                    <a:solidFill>
                      <a:srgbClr val="000000"/>
                    </a:solidFill>
                    <a:latin typeface="Cambria Math" panose="02040503050406030204" pitchFamily="18" charset="0"/>
                  </a:rPr>
                  <m:t>x</m:t>
                </m:r>
              </m:oMath>
            </a14:m>
          </a:p>
        </p:txBody>
      </p:sp>
      <p:sp>
        <p:nvSpPr>
          <p:cNvPr id="1083" name="A characteristic feature of our profile is that it changes w.r.t.   and  , because the relative importance of the singular and nonsingular changes in  ."/>
          <p:cNvSpPr txBox="1"/>
          <p:nvPr/>
        </p:nvSpPr>
        <p:spPr>
          <a:xfrm>
            <a:off x="7074267" y="7733264"/>
            <a:ext cx="5833942" cy="16044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0416" indent="-370416">
              <a:spcBef>
                <a:spcPts val="2000"/>
              </a:spcBef>
              <a:buSzPct val="75000"/>
              <a:buChar char="•"/>
            </a:pPr>
            <a:r>
              <a:t>A characteristic feature of our profile is that it changes w.r.t. </a:t>
            </a:r>
            <a14:m>
              <m:oMath>
                <m:r>
                  <a:rPr xmlns:a="http://schemas.openxmlformats.org/drawingml/2006/main" sz="2600" i="1">
                    <a:solidFill>
                      <a:srgbClr val="000000"/>
                    </a:solidFill>
                    <a:latin typeface="Cambria Math" panose="02040503050406030204" pitchFamily="18" charset="0"/>
                  </a:rPr>
                  <m:t>Q</m:t>
                </m:r>
              </m:oMath>
            </a14:m>
            <a:r>
              <a:t> and </a:t>
            </a:r>
            <a14:m>
              <m:oMath>
                <m:r>
                  <a:rPr xmlns:a="http://schemas.openxmlformats.org/drawingml/2006/main" sz="2600" i="1">
                    <a:solidFill>
                      <a:srgbClr val="FF2600"/>
                    </a:solidFill>
                    <a:latin typeface="Cambria Math" panose="02040503050406030204" pitchFamily="18" charset="0"/>
                  </a:rPr>
                  <m:t>x</m:t>
                </m:r>
              </m:oMath>
            </a14:m>
            <a:r>
              <a:t>, because the relative importance of the singular and nonsingular changes in </a:t>
            </a:r>
            <a14:m>
              <m:oMath>
                <m:r>
                  <a:rPr xmlns:a="http://schemas.openxmlformats.org/drawingml/2006/main" sz="2600" i="1">
                    <a:solidFill>
                      <a:srgbClr val="000000"/>
                    </a:solidFill>
                    <a:latin typeface="Cambria Math" panose="02040503050406030204" pitchFamily="18" charset="0"/>
                  </a:rPr>
                  <m:t>x</m:t>
                </m:r>
              </m:oMath>
            </a14:m>
            <a:r>
              <a:t>.</a:t>
            </a:r>
          </a:p>
        </p:txBody>
      </p:sp>
      <p:sp>
        <p:nvSpPr>
          <p:cNvPr id="1084" name="Equation"/>
          <p:cNvSpPr txBox="1"/>
          <p:nvPr/>
        </p:nvSpPr>
        <p:spPr>
          <a:xfrm>
            <a:off x="5065849" y="8166895"/>
            <a:ext cx="1578525" cy="23718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000" i="1">
                          <a:solidFill>
                            <a:srgbClr val="000000"/>
                          </a:solidFill>
                          <a:latin typeface="Cambria Math" panose="02040503050406030204" pitchFamily="18" charset="0"/>
                        </a:rPr>
                        <m:t>x</m:t>
                      </m:r>
                    </m:e>
                    <m:sub>
                      <m:r>
                        <a:rPr xmlns:a="http://schemas.openxmlformats.org/drawingml/2006/main" sz="2000" i="1">
                          <a:solidFill>
                            <a:srgbClr val="000000"/>
                          </a:solidFill>
                          <a:latin typeface="Cambria Math" panose="02040503050406030204" pitchFamily="18" charset="0"/>
                        </a:rPr>
                        <m:t>c</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0.0001234</m:t>
                  </m:r>
                </m:oMath>
              </m:oMathPara>
            </a14:m>
            <a:endParaRPr sz="2000"/>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 Profile function"/>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t>: Profile function</a:t>
            </a:r>
            <a:endParaRPr sz="6500">
              <a:solidFill>
                <a:srgbClr val="FF2600"/>
              </a:solidFill>
            </a:endParaRPr>
          </a:p>
        </p:txBody>
      </p:sp>
      <p:sp>
        <p:nvSpPr>
          <p:cNvPr id="108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88" name="The tail region (resummation region) with the canonical scales move w.r.t.   and  ."/>
          <p:cNvSpPr txBox="1"/>
          <p:nvPr/>
        </p:nvSpPr>
        <p:spPr>
          <a:xfrm>
            <a:off x="781858" y="8595132"/>
            <a:ext cx="11441084" cy="4847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0416" indent="-370416">
              <a:spcBef>
                <a:spcPts val="2000"/>
              </a:spcBef>
              <a:buSzPct val="75000"/>
              <a:buChar char="•"/>
            </a:pPr>
            <a:r>
              <a:t>The tail region (resummation region) with the canonical scales move w.r.t. </a:t>
            </a:r>
            <a14:m>
              <m:oMath>
                <m:r>
                  <a:rPr xmlns:a="http://schemas.openxmlformats.org/drawingml/2006/main" sz="2600" i="1">
                    <a:solidFill>
                      <a:srgbClr val="000000"/>
                    </a:solidFill>
                    <a:latin typeface="Cambria Math" panose="02040503050406030204" pitchFamily="18" charset="0"/>
                  </a:rPr>
                  <m:t>Q</m:t>
                </m:r>
              </m:oMath>
            </a14:m>
            <a:r>
              <a:t> and </a:t>
            </a:r>
            <a14:m>
              <m:oMath>
                <m:r>
                  <a:rPr xmlns:a="http://schemas.openxmlformats.org/drawingml/2006/main" sz="2600" i="1">
                    <a:solidFill>
                      <a:srgbClr val="000000"/>
                    </a:solidFill>
                    <a:latin typeface="Cambria Math" panose="02040503050406030204" pitchFamily="18" charset="0"/>
                  </a:rPr>
                  <m:t>x</m:t>
                </m:r>
              </m:oMath>
            </a14:m>
            <a:r>
              <a:t>.</a:t>
            </a:r>
          </a:p>
        </p:txBody>
      </p:sp>
      <p:pic>
        <p:nvPicPr>
          <p:cNvPr id="1089" name="Image" descr="Image"/>
          <p:cNvPicPr>
            <a:picLocks noChangeAspect="1"/>
          </p:cNvPicPr>
          <p:nvPr/>
        </p:nvPicPr>
        <p:blipFill>
          <a:blip r:embed="rId2">
            <a:extLst/>
          </a:blip>
          <a:stretch>
            <a:fillRect/>
          </a:stretch>
        </p:blipFill>
        <p:spPr>
          <a:xfrm>
            <a:off x="470497" y="1521168"/>
            <a:ext cx="12063806" cy="6711264"/>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 Scale variations"/>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t>: Scale variations</a:t>
            </a:r>
            <a:endParaRPr sz="6500">
              <a:solidFill>
                <a:srgbClr val="FF2600"/>
              </a:solidFill>
            </a:endParaRPr>
          </a:p>
        </p:txBody>
      </p:sp>
      <p:sp>
        <p:nvSpPr>
          <p:cNvPr id="109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3" name="Image" descr="Image"/>
          <p:cNvPicPr>
            <a:picLocks noChangeAspect="1"/>
          </p:cNvPicPr>
          <p:nvPr/>
        </p:nvPicPr>
        <p:blipFill>
          <a:blip r:embed="rId2">
            <a:extLst/>
          </a:blip>
          <a:stretch>
            <a:fillRect/>
          </a:stretch>
        </p:blipFill>
        <p:spPr>
          <a:xfrm>
            <a:off x="426100" y="1496469"/>
            <a:ext cx="12152600" cy="6760662"/>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5" name="Screenshot 2024-02-22 at 6.18.53 PM.png" descr="Screenshot 2024-02-22 at 6.18.53 PM.png"/>
          <p:cNvPicPr>
            <a:picLocks noChangeAspect="1"/>
          </p:cNvPicPr>
          <p:nvPr/>
        </p:nvPicPr>
        <p:blipFill>
          <a:blip r:embed="rId2">
            <a:extLst/>
          </a:blip>
          <a:stretch>
            <a:fillRect/>
          </a:stretch>
        </p:blipFill>
        <p:spPr>
          <a:xfrm>
            <a:off x="751983" y="1637409"/>
            <a:ext cx="6204216" cy="2942079"/>
          </a:xfrm>
          <a:prstGeom prst="rect">
            <a:avLst/>
          </a:prstGeom>
          <a:ln w="12700">
            <a:miter lim="400000"/>
          </a:ln>
        </p:spPr>
      </p:pic>
      <p:sp>
        <p:nvSpPr>
          <p:cNvPr id="1096" name="Square"/>
          <p:cNvSpPr/>
          <p:nvPr/>
        </p:nvSpPr>
        <p:spPr>
          <a:xfrm>
            <a:off x="5661528" y="2473449"/>
            <a:ext cx="1269247" cy="1270001"/>
          </a:xfrm>
          <a:prstGeom prst="rect">
            <a:avLst/>
          </a:prstGeom>
          <a:solidFill>
            <a:srgbClr val="FFFFFF"/>
          </a:solidFill>
          <a:ln w="12700">
            <a:miter lim="400000"/>
          </a:ln>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1097" name="LO Fixed-order full QCD"/>
          <p:cNvSpPr txBox="1"/>
          <p:nvPr/>
        </p:nvSpPr>
        <p:spPr>
          <a:xfrm>
            <a:off x="5674528" y="2645590"/>
            <a:ext cx="249283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 Fixed-order full QCD</a:t>
            </a:r>
          </a:p>
        </p:txBody>
      </p:sp>
      <p:sp>
        <p:nvSpPr>
          <p:cNvPr id="1098" name="LO Fixed-order singular (SCET)"/>
          <p:cNvSpPr txBox="1"/>
          <p:nvPr/>
        </p:nvSpPr>
        <p:spPr>
          <a:xfrm>
            <a:off x="5674528" y="2924299"/>
            <a:ext cx="306880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 Fixed-order singular (SCET)</a:t>
            </a:r>
          </a:p>
        </p:txBody>
      </p:sp>
      <p:sp>
        <p:nvSpPr>
          <p:cNvPr id="1099" name="LO nonsingular"/>
          <p:cNvSpPr txBox="1"/>
          <p:nvPr/>
        </p:nvSpPr>
        <p:spPr>
          <a:xfrm>
            <a:off x="5674528" y="3198619"/>
            <a:ext cx="153523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 nonsingular</a:t>
            </a:r>
          </a:p>
        </p:txBody>
      </p:sp>
      <p:sp>
        <p:nvSpPr>
          <p:cNvPr id="1100" name="Rectangle"/>
          <p:cNvSpPr/>
          <p:nvPr/>
        </p:nvSpPr>
        <p:spPr>
          <a:xfrm>
            <a:off x="5148448" y="4155619"/>
            <a:ext cx="436881" cy="368301"/>
          </a:xfrm>
          <a:prstGeom prst="rect">
            <a:avLst/>
          </a:prstGeom>
          <a:solidFill>
            <a:srgbClr val="FFFFFF"/>
          </a:solidFill>
          <a:ln w="12700">
            <a:miter lim="400000"/>
          </a:ln>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1101" name="Equation"/>
          <p:cNvSpPr txBox="1"/>
          <p:nvPr/>
        </p:nvSpPr>
        <p:spPr>
          <a:xfrm>
            <a:off x="5242138" y="4153921"/>
            <a:ext cx="199602" cy="29735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000" i="1">
                          <a:solidFill>
                            <a:srgbClr val="000000"/>
                          </a:solidFill>
                          <a:latin typeface="Cambria Math" panose="02040503050406030204" pitchFamily="18" charset="0"/>
                        </a:rPr>
                        <m:t>τ</m:t>
                      </m:r>
                    </m:e>
                    <m:sub>
                      <m:r>
                        <a:rPr xmlns:a="http://schemas.openxmlformats.org/drawingml/2006/main" sz="2000" i="1">
                          <a:solidFill>
                            <a:srgbClr val="000000"/>
                          </a:solidFill>
                          <a:latin typeface="Cambria Math" panose="02040503050406030204" pitchFamily="18" charset="0"/>
                        </a:rPr>
                        <m:t>1</m:t>
                      </m:r>
                    </m:sub>
                    <m:sup>
                      <m:r>
                        <a:rPr xmlns:a="http://schemas.openxmlformats.org/drawingml/2006/main" sz="2000" i="1">
                          <a:solidFill>
                            <a:srgbClr val="000000"/>
                          </a:solidFill>
                          <a:latin typeface="Cambria Math" panose="02040503050406030204" pitchFamily="18" charset="0"/>
                        </a:rPr>
                        <m:t>b</m:t>
                      </m:r>
                    </m:sup>
                  </m:sSubSup>
                </m:oMath>
              </m:oMathPara>
            </a14:m>
            <a:endParaRPr sz="2000"/>
          </a:p>
        </p:txBody>
      </p:sp>
      <p:sp>
        <p:nvSpPr>
          <p:cNvPr id="1102" name="Equation"/>
          <p:cNvSpPr txBox="1"/>
          <p:nvPr/>
        </p:nvSpPr>
        <p:spPr>
          <a:xfrm>
            <a:off x="747534" y="1564572"/>
            <a:ext cx="1256501" cy="307085"/>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d</m:t>
                  </m:r>
                  <m:r>
                    <a:rPr xmlns:a="http://schemas.openxmlformats.org/drawingml/2006/main" sz="2000" i="1">
                      <a:solidFill>
                        <a:srgbClr val="000000"/>
                      </a:solidFill>
                      <a:latin typeface="Cambria Math" panose="02040503050406030204" pitchFamily="18" charset="0"/>
                    </a:rPr>
                    <m:t>σ</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d</m:t>
                  </m:r>
                  <m:sSubSup>
                    <m:e>
                      <m:r>
                        <a:rPr xmlns:a="http://schemas.openxmlformats.org/drawingml/2006/main" sz="2000" i="1">
                          <a:solidFill>
                            <a:srgbClr val="000000"/>
                          </a:solidFill>
                          <a:latin typeface="Cambria Math" panose="02040503050406030204" pitchFamily="18" charset="0"/>
                        </a:rPr>
                        <m:t>τ</m:t>
                      </m:r>
                    </m:e>
                    <m:sub>
                      <m:r>
                        <a:rPr xmlns:a="http://schemas.openxmlformats.org/drawingml/2006/main" sz="2000" i="1">
                          <a:solidFill>
                            <a:srgbClr val="000000"/>
                          </a:solidFill>
                          <a:latin typeface="Cambria Math" panose="02040503050406030204" pitchFamily="18" charset="0"/>
                        </a:rPr>
                        <m:t>1</m:t>
                      </m:r>
                    </m:sub>
                    <m:sup>
                      <m:r>
                        <a:rPr xmlns:a="http://schemas.openxmlformats.org/drawingml/2006/main" sz="2000" i="1">
                          <a:solidFill>
                            <a:srgbClr val="000000"/>
                          </a:solidFill>
                          <a:latin typeface="Cambria Math" panose="02040503050406030204" pitchFamily="18" charset="0"/>
                        </a:rPr>
                        <m:t>b</m:t>
                      </m:r>
                    </m:sup>
                  </m:sSubSup>
                  <m:sSub>
                    <m:e>
                      <m:r>
                        <a:rPr xmlns:a="http://schemas.openxmlformats.org/drawingml/2006/main" sz="2000" i="1">
                          <a:solidFill>
                            <a:srgbClr val="000000"/>
                          </a:solidFill>
                          <a:latin typeface="Cambria Math" panose="02040503050406030204" pitchFamily="18" charset="0"/>
                        </a:rPr>
                        <m:t>|</m:t>
                      </m:r>
                    </m:e>
                    <m:sub>
                      <m:r>
                        <m:rPr>
                          <m:nor/>
                        </m:rPr>
                        <a:rPr xmlns:a="http://schemas.openxmlformats.org/drawingml/2006/main" sz="2000" i="1">
                          <a:solidFill>
                            <a:srgbClr val="000000"/>
                          </a:solidFill>
                          <a:latin typeface="Cambria Math" panose="02040503050406030204" pitchFamily="18" charset="0"/>
                        </a:rPr>
                        <m:t>LO</m:t>
                      </m:r>
                    </m:sub>
                  </m:sSub>
                </m:oMath>
              </m:oMathPara>
            </a14:m>
            <a:endParaRPr sz="2000"/>
          </a:p>
        </p:txBody>
      </p:sp>
      <p:sp>
        <p:nvSpPr>
          <p:cNvPr id="1103" name="Log-log plot"/>
          <p:cNvSpPr txBox="1"/>
          <p:nvPr/>
        </p:nvSpPr>
        <p:spPr>
          <a:xfrm>
            <a:off x="1280328" y="3840501"/>
            <a:ext cx="122794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Log-log plot</a:t>
            </a:r>
          </a:p>
        </p:txBody>
      </p:sp>
      <p:sp>
        <p:nvSpPr>
          <p:cNvPr id="1104" name="Equation"/>
          <p:cNvSpPr txBox="1"/>
          <p:nvPr/>
        </p:nvSpPr>
        <p:spPr>
          <a:xfrm>
            <a:off x="5640406" y="2315254"/>
            <a:ext cx="641686" cy="29820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m:rPr>
                      <m:scr m:val="script"/>
                    </m:rPr>
                    <a:rPr xmlns:a="http://schemas.openxmlformats.org/drawingml/2006/main" sz="2500" i="1">
                      <a:solidFill>
                        <a:srgbClr val="000000"/>
                      </a:solidFill>
                      <a:latin typeface="Cambria Math" panose="02040503050406030204" pitchFamily="18" charset="0"/>
                    </a:rPr>
                    <m:t>O</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α</m:t>
                      </m:r>
                    </m:e>
                    <m:sub>
                      <m:r>
                        <a:rPr xmlns:a="http://schemas.openxmlformats.org/drawingml/2006/main" sz="2500" i="1">
                          <a:solidFill>
                            <a:srgbClr val="000000"/>
                          </a:solidFill>
                          <a:latin typeface="Cambria Math" panose="02040503050406030204" pitchFamily="18" charset="0"/>
                        </a:rPr>
                        <m:t>s</m:t>
                      </m:r>
                    </m:sub>
                  </m:sSub>
                  <m:r>
                    <a:rPr xmlns:a="http://schemas.openxmlformats.org/drawingml/2006/main" sz="2500" i="1">
                      <a:solidFill>
                        <a:srgbClr val="000000"/>
                      </a:solidFill>
                      <a:latin typeface="Cambria Math" panose="02040503050406030204" pitchFamily="18" charset="0"/>
                    </a:rPr>
                    <m:t>)</m:t>
                  </m:r>
                </m:oMath>
              </m:oMathPara>
            </a14:m>
            <a:endParaRPr sz="2500"/>
          </a:p>
        </p:txBody>
      </p:sp>
      <p:sp>
        <p:nvSpPr>
          <p:cNvPr id="1105" name=": Profile function"/>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t>: Profile function</a:t>
            </a:r>
            <a:endParaRPr sz="6500">
              <a:solidFill>
                <a:srgbClr val="FF2600"/>
              </a:solidFill>
            </a:endParaRPr>
          </a:p>
        </p:txBody>
      </p:sp>
      <p:sp>
        <p:nvSpPr>
          <p:cNvPr id="1106" name="Fixed-order singular vs. nonsingular"/>
          <p:cNvSpPr txBox="1"/>
          <p:nvPr/>
        </p:nvSpPr>
        <p:spPr>
          <a:xfrm>
            <a:off x="1296964" y="1119158"/>
            <a:ext cx="464208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Fixed-order singular vs. nonsingular</a:t>
            </a:r>
          </a:p>
        </p:txBody>
      </p:sp>
      <p:sp>
        <p:nvSpPr>
          <p:cNvPr id="1107" name="Crossing point"/>
          <p:cNvSpPr txBox="1"/>
          <p:nvPr/>
        </p:nvSpPr>
        <p:spPr>
          <a:xfrm>
            <a:off x="2873831" y="4428745"/>
            <a:ext cx="2706808" cy="4308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Crossing point </a:t>
            </a:r>
            <a14:m>
              <m:oMath>
                <m:sSubSup>
                  <m:e>
                    <m:r>
                      <a:rPr xmlns:a="http://schemas.openxmlformats.org/drawingml/2006/main" sz="2100" i="1">
                        <a:solidFill>
                          <a:srgbClr val="000000"/>
                        </a:solidFill>
                        <a:latin typeface="Cambria Math" panose="02040503050406030204" pitchFamily="18" charset="0"/>
                      </a:rPr>
                      <m:t>τ</m:t>
                    </m:r>
                  </m:e>
                  <m:sub>
                    <m:r>
                      <a:rPr xmlns:a="http://schemas.openxmlformats.org/drawingml/2006/main" sz="2100" i="1">
                        <a:solidFill>
                          <a:srgbClr val="000000"/>
                        </a:solidFill>
                        <a:latin typeface="Cambria Math" panose="02040503050406030204" pitchFamily="18" charset="0"/>
                      </a:rPr>
                      <m:t>1</m:t>
                    </m:r>
                  </m:sub>
                  <m:sup>
                    <m:r>
                      <a:rPr xmlns:a="http://schemas.openxmlformats.org/drawingml/2006/main" sz="2100" i="1">
                        <a:solidFill>
                          <a:srgbClr val="000000"/>
                        </a:solidFill>
                        <a:latin typeface="Cambria Math" panose="02040503050406030204" pitchFamily="18" charset="0"/>
                      </a:rPr>
                      <m:t>b</m:t>
                    </m:r>
                  </m:sup>
                </m:sSubSup>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0.25</m:t>
                </m:r>
              </m:oMath>
            </a14:m>
          </a:p>
        </p:txBody>
      </p:sp>
      <p:sp>
        <p:nvSpPr>
          <p:cNvPr id="1108" name="Equation"/>
          <p:cNvSpPr txBox="1"/>
          <p:nvPr/>
        </p:nvSpPr>
        <p:spPr>
          <a:xfrm>
            <a:off x="2488653" y="1865329"/>
            <a:ext cx="2731007" cy="27715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80</m:t>
                  </m:r>
                  <m:r>
                    <m:rPr>
                      <m:nor/>
                    </m:rPr>
                    <a:rPr xmlns:a="http://schemas.openxmlformats.org/drawingml/2006/main" sz="2500" i="1">
                      <a:solidFill>
                        <a:srgbClr val="000000"/>
                      </a:solidFill>
                      <a:latin typeface="Cambria Math" panose="02040503050406030204" pitchFamily="18" charset="0"/>
                    </a:rPr>
                    <m:t>GeV</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0.2</m:t>
                  </m:r>
                </m:oMath>
              </m:oMathPara>
            </a14:m>
            <a:endParaRPr sz="2500"/>
          </a:p>
        </p:txBody>
      </p:sp>
      <p:sp>
        <p:nvSpPr>
          <p:cNvPr id="1109" name="Line"/>
          <p:cNvSpPr/>
          <p:nvPr/>
        </p:nvSpPr>
        <p:spPr>
          <a:xfrm>
            <a:off x="4227235" y="3135040"/>
            <a:ext cx="1" cy="1193159"/>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pic>
        <p:nvPicPr>
          <p:cNvPr id="1110" name="Image" descr="Image"/>
          <p:cNvPicPr>
            <a:picLocks noChangeAspect="1"/>
          </p:cNvPicPr>
          <p:nvPr/>
        </p:nvPicPr>
        <p:blipFill>
          <a:blip r:embed="rId3">
            <a:extLst/>
          </a:blip>
          <a:stretch>
            <a:fillRect/>
          </a:stretch>
        </p:blipFill>
        <p:spPr>
          <a:xfrm>
            <a:off x="7712916" y="1367052"/>
            <a:ext cx="2379127" cy="583969"/>
          </a:xfrm>
          <a:prstGeom prst="rect">
            <a:avLst/>
          </a:prstGeom>
          <a:ln w="12700">
            <a:miter lim="400000"/>
          </a:ln>
        </p:spPr>
      </p:pic>
      <p:sp>
        <p:nvSpPr>
          <p:cNvPr id="1111" name="Equation"/>
          <p:cNvSpPr txBox="1"/>
          <p:nvPr/>
        </p:nvSpPr>
        <p:spPr>
          <a:xfrm>
            <a:off x="7750392" y="2014493"/>
            <a:ext cx="1578525" cy="237189"/>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a:rPr xmlns:a="http://schemas.openxmlformats.org/drawingml/2006/main" sz="2000" i="1">
                          <a:solidFill>
                            <a:srgbClr val="000000"/>
                          </a:solidFill>
                          <a:latin typeface="Cambria Math" panose="02040503050406030204" pitchFamily="18" charset="0"/>
                        </a:rPr>
                        <m:t>x</m:t>
                      </m:r>
                    </m:e>
                    <m:sub>
                      <m:r>
                        <a:rPr xmlns:a="http://schemas.openxmlformats.org/drawingml/2006/main" sz="2000" i="1">
                          <a:solidFill>
                            <a:srgbClr val="000000"/>
                          </a:solidFill>
                          <a:latin typeface="Cambria Math" panose="02040503050406030204" pitchFamily="18" charset="0"/>
                        </a:rPr>
                        <m:t>c</m:t>
                      </m:r>
                    </m:sub>
                  </m:sSub>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0.0001234</m:t>
                  </m:r>
                </m:oMath>
              </m:oMathPara>
            </a14:m>
            <a:endParaRPr sz="2000"/>
          </a:p>
        </p:txBody>
      </p:sp>
      <p:sp>
        <p:nvSpPr>
          <p:cNvPr id="1112" name="is set to depend on  , below which the singular contribution gets larger than the nonsingular.   resummation matter!"/>
          <p:cNvSpPr txBox="1"/>
          <p:nvPr/>
        </p:nvSpPr>
        <p:spPr>
          <a:xfrm>
            <a:off x="8963092" y="3807709"/>
            <a:ext cx="3728447" cy="23623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0416" indent="-370416">
              <a:spcBef>
                <a:spcPts val="2000"/>
              </a:spcBef>
              <a:buSzPct val="75000"/>
              <a:buChar char="•"/>
            </a:pPr>
            <a14:m>
              <m:oMath>
                <m:r>
                  <a:rPr xmlns:a="http://schemas.openxmlformats.org/drawingml/2006/main" sz="2600" i="1">
                    <a:solidFill>
                      <a:srgbClr val="000000"/>
                    </a:solidFill>
                    <a:latin typeface="Cambria Math" panose="02040503050406030204" pitchFamily="18" charset="0"/>
                  </a:rPr>
                  <m:t>τ</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2</m:t>
                    </m:r>
                  </m:sub>
                </m:sSub>
              </m:oMath>
            </a14:m>
            <a:r>
              <a:t> is set to depend on </a:t>
            </a:r>
            <a14:m>
              <m:oMath>
                <m:r>
                  <a:rPr xmlns:a="http://schemas.openxmlformats.org/drawingml/2006/main" sz="2600" i="1">
                    <a:solidFill>
                      <a:srgbClr val="000000"/>
                    </a:solidFill>
                    <a:latin typeface="Cambria Math" panose="02040503050406030204" pitchFamily="18" charset="0"/>
                  </a:rPr>
                  <m:t>x</m:t>
                </m:r>
              </m:oMath>
            </a14:m>
            <a:r>
              <a:t>, below which the singular contribution gets larger than the nonsingular.</a:t>
            </a:r>
            <a:br/>
            <a14:m>
              <m:oMath>
                <m:r>
                  <a:rPr xmlns:a="http://schemas.openxmlformats.org/drawingml/2006/main" sz="2600" i="1">
                    <a:solidFill>
                      <a:srgbClr val="000000"/>
                    </a:solidFill>
                    <a:latin typeface="Cambria Math" panose="02040503050406030204" pitchFamily="18" charset="0"/>
                  </a:rPr>
                  <m:t>→</m:t>
                </m:r>
              </m:oMath>
            </a14:m>
            <a:r>
              <a:t> resummation matter!</a:t>
            </a:r>
          </a:p>
        </p:txBody>
      </p:sp>
      <p:pic>
        <p:nvPicPr>
          <p:cNvPr id="1113" name="Image" descr="Image"/>
          <p:cNvPicPr>
            <a:picLocks noChangeAspect="1"/>
          </p:cNvPicPr>
          <p:nvPr/>
        </p:nvPicPr>
        <p:blipFill>
          <a:blip r:embed="rId4">
            <a:extLst/>
          </a:blip>
          <a:stretch>
            <a:fillRect/>
          </a:stretch>
        </p:blipFill>
        <p:spPr>
          <a:xfrm>
            <a:off x="3555696" y="5658721"/>
            <a:ext cx="5119184" cy="3866388"/>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 PDF sets"/>
          <p:cNvSpPr txBox="1"/>
          <p:nvPr>
            <p:ph type="title"/>
          </p:nvPr>
        </p:nvSpPr>
        <p:spPr>
          <a:xfrm>
            <a:off x="952500" y="58450"/>
            <a:ext cx="11099800" cy="1245130"/>
          </a:xfrm>
          <a:prstGeom prst="rect">
            <a:avLst/>
          </a:prstGeom>
        </p:spPr>
        <p:txBody>
          <a:bodyPr/>
          <a:lstStyle/>
          <a:p>
            <a:pPr defTabSz="531622">
              <a:defRPr sz="5915"/>
            </a:pPr>
            <a14:m>
              <m:oMath>
                <m:sSubSup>
                  <m:e>
                    <m:r>
                      <a:rPr xmlns:a="http://schemas.openxmlformats.org/drawingml/2006/main" sz="6300" i="1">
                        <a:solidFill>
                          <a:srgbClr val="FF2600"/>
                        </a:solidFill>
                        <a:latin typeface="Cambria Math" panose="02040503050406030204" pitchFamily="18" charset="0"/>
                      </a:rPr>
                      <m:t>σ</m:t>
                    </m:r>
                  </m:e>
                  <m:sub>
                    <m:r>
                      <m:rPr>
                        <m:nor/>
                      </m:rPr>
                      <a:rPr xmlns:a="http://schemas.openxmlformats.org/drawingml/2006/main" sz="6300" i="1">
                        <a:solidFill>
                          <a:srgbClr val="FF2600"/>
                        </a:solidFill>
                        <a:latin typeface="Cambria Math" panose="02040503050406030204" pitchFamily="18" charset="0"/>
                      </a:rPr>
                      <m:t>PT</m:t>
                    </m:r>
                  </m:sub>
                  <m:sup>
                    <m:r>
                      <m:rPr>
                        <m:nor/>
                      </m:rPr>
                      <a:rPr xmlns:a="http://schemas.openxmlformats.org/drawingml/2006/main" sz="6300" i="1">
                        <a:solidFill>
                          <a:srgbClr val="FF2600"/>
                        </a:solidFill>
                        <a:latin typeface="Cambria Math" panose="02040503050406030204" pitchFamily="18" charset="0"/>
                      </a:rPr>
                      <m:t>s</m:t>
                    </m:r>
                  </m:sup>
                </m:sSubSup>
              </m:oMath>
            </a14:m>
            <a:r>
              <a:t>: PDF sets</a:t>
            </a:r>
            <a:endParaRPr sz="6500">
              <a:solidFill>
                <a:srgbClr val="FF2600"/>
              </a:solidFill>
            </a:endParaRPr>
          </a:p>
        </p:txBody>
      </p:sp>
      <p:sp>
        <p:nvSpPr>
          <p:cNvPr id="1116" name="quark beam function:     is the  -dep. beam function,"/>
          <p:cNvSpPr txBox="1"/>
          <p:nvPr/>
        </p:nvSpPr>
        <p:spPr>
          <a:xfrm>
            <a:off x="357364" y="1374192"/>
            <a:ext cx="11966052" cy="1790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40972" indent="-440972">
              <a:spcBef>
                <a:spcPts val="2000"/>
              </a:spcBef>
              <a:buSzPct val="100000"/>
              <a:buAutoNum type="arabicPeriod" startAt="4"/>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rPr b="1"/>
              <a:t> quark beam function</a:t>
            </a:r>
            <a:r>
              <a:t>: </a:t>
            </a:r>
            <a14:m>
              <m:oMath>
                <m:sSub>
                  <m:e>
                    <m:limUpp>
                      <m:e>
                        <m:r>
                          <a:rPr xmlns:a="http://schemas.openxmlformats.org/drawingml/2006/main" sz="2600" i="1">
                            <a:solidFill>
                              <a:srgbClr val="000000"/>
                            </a:solidFill>
                            <a:latin typeface="Cambria Math" panose="02040503050406030204" pitchFamily="18" charset="0"/>
                          </a:rPr>
                          <m:t>B</m:t>
                        </m:r>
                      </m:e>
                      <m:lim>
                        <m:r>
                          <a:rPr xmlns:a="http://schemas.openxmlformats.org/drawingml/2006/main" sz="2600" i="1">
                            <a:solidFill>
                              <a:srgbClr val="000000"/>
                            </a:solidFill>
                            <a:latin typeface="Cambria Math" panose="02040503050406030204" pitchFamily="18" charset="0"/>
                          </a:rPr>
                          <m:t>̂</m:t>
                        </m:r>
                      </m:lim>
                    </m:limUpp>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d</m:t>
                    </m:r>
                  </m:e>
                  <m:sup>
                    <m:r>
                      <a:rPr xmlns:a="http://schemas.openxmlformats.org/drawingml/2006/main" sz="2600" i="1">
                        <a:solidFill>
                          <a:srgbClr val="000000"/>
                        </a:solidFill>
                        <a:latin typeface="Cambria Math" panose="02040503050406030204" pitchFamily="18" charset="0"/>
                      </a:rPr>
                      <m:t>2</m:t>
                    </m:r>
                  </m:sup>
                </m:sSup>
                <m:sSub>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Sub>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t</m:t>
                    </m:r>
                  </m:e>
                  <m:sub>
                    <m:r>
                      <a:rPr xmlns:a="http://schemas.openxmlformats.org/drawingml/2006/main" sz="2600" i="1">
                        <a:solidFill>
                          <a:srgbClr val="000000"/>
                        </a:solidFill>
                        <a:latin typeface="Cambria Math" panose="02040503050406030204" pitchFamily="18" charset="0"/>
                      </a:rPr>
                      <m:t>B</m:t>
                    </m:r>
                  </m:sub>
                </m:sSub>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br/>
            <a14:m>
              <m:oMath>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q</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r>
              <a:t> is the </a:t>
            </a:r>
            <a14:m>
              <m:oMath>
                <m:sSub>
                  <m:e>
                    <m: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Sub>
              </m:oMath>
            </a14:m>
            <a:r>
              <a:t>-dep. beam function, </a:t>
            </a:r>
            <a14:m>
              <m:oMath>
                <m:sSub>
                  <m:e>
                    <m:r>
                      <m:rPr>
                        <m:scr m:val="script"/>
                      </m:rPr>
                      <a:rPr xmlns:a="http://schemas.openxmlformats.org/drawingml/2006/main" sz="2600" i="1">
                        <a:solidFill>
                          <a:srgbClr val="000000"/>
                        </a:solidFill>
                        <a:latin typeface="Cambria Math" panose="02040503050406030204" pitchFamily="18" charset="0"/>
                      </a:rPr>
                      <m:t>B</m:t>
                    </m:r>
                  </m:e>
                  <m:sub>
                    <m:r>
                      <a:rPr xmlns:a="http://schemas.openxmlformats.org/drawingml/2006/main" sz="2600" i="1">
                        <a:solidFill>
                          <a:srgbClr val="000000"/>
                        </a:solidFill>
                        <a:latin typeface="Cambria Math" panose="02040503050406030204" pitchFamily="18" charset="0"/>
                      </a:rPr>
                      <m:t>i</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m:t>
                </m:r>
                <m:sSub>
                  <m:e>
                    <m:r>
                      <m:rPr>
                        <m:scr m:val="script"/>
                      </m:rPr>
                      <a:rPr xmlns:a="http://schemas.openxmlformats.org/drawingml/2006/main" sz="2600" i="1">
                        <a:solidFill>
                          <a:srgbClr val="000000"/>
                        </a:solidFill>
                        <a:latin typeface="Cambria Math" panose="02040503050406030204" pitchFamily="18" charset="0"/>
                      </a:rPr>
                      <m:t>I</m:t>
                    </m:r>
                  </m:e>
                  <m:sub>
                    <m:r>
                      <a:rPr xmlns:a="http://schemas.openxmlformats.org/drawingml/2006/main" sz="2600" i="1">
                        <a:solidFill>
                          <a:srgbClr val="000000"/>
                        </a:solidFill>
                        <a:latin typeface="Cambria Math" panose="02040503050406030204" pitchFamily="18" charset="0"/>
                      </a:rPr>
                      <m:t>i</m:t>
                    </m:r>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t</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sSubSup>
                  <m:e>
                    <m:r>
                      <m:rPr>
                        <m:sty m:val="b"/>
                      </m:rPr>
                      <a:rPr xmlns:a="http://schemas.openxmlformats.org/drawingml/2006/main" sz="2600" i="1">
                        <a:solidFill>
                          <a:srgbClr val="000000"/>
                        </a:solidFill>
                        <a:latin typeface="Cambria Math" panose="02040503050406030204" pitchFamily="18" charset="0"/>
                      </a:rPr>
                      <m:t>k</m:t>
                    </m:r>
                  </m:e>
                  <m:sub>
                    <m:r>
                      <a:rPr xmlns:a="http://schemas.openxmlformats.org/drawingml/2006/main" sz="2600" i="1">
                        <a:solidFill>
                          <a:srgbClr val="000000"/>
                        </a:solidFill>
                        <a:latin typeface="Cambria Math" panose="02040503050406030204" pitchFamily="18" charset="0"/>
                      </a:rPr>
                      <m:t>⊥</m:t>
                    </m:r>
                  </m:sub>
                  <m:sup>
                    <m:r>
                      <a:rPr xmlns:a="http://schemas.openxmlformats.org/drawingml/2006/main" sz="2600" i="1">
                        <a:solidFill>
                          <a:srgbClr val="000000"/>
                        </a:solidFill>
                        <a:latin typeface="Cambria Math" panose="02040503050406030204" pitchFamily="18" charset="0"/>
                      </a:rPr>
                      <m:t>2</m:t>
                    </m:r>
                  </m:sup>
                </m:sSub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sSub>
                  <m:e>
                    <m:r>
                      <a:rPr xmlns:a="http://schemas.openxmlformats.org/drawingml/2006/main" sz="2600" i="1">
                        <a:solidFill>
                          <a:srgbClr val="000000"/>
                        </a:solidFill>
                        <a:latin typeface="Cambria Math" panose="02040503050406030204" pitchFamily="18" charset="0"/>
                      </a:rPr>
                      <m:t>⊗</m:t>
                    </m:r>
                  </m:e>
                  <m:sub>
                    <m:r>
                      <a:rPr xmlns:a="http://schemas.openxmlformats.org/drawingml/2006/main" sz="2600" i="1">
                        <a:solidFill>
                          <a:srgbClr val="000000"/>
                        </a:solidFill>
                        <a:latin typeface="Cambria Math" panose="02040503050406030204" pitchFamily="18" charset="0"/>
                      </a:rPr>
                      <m:t>ξ</m:t>
                    </m:r>
                  </m:sub>
                </m:sSub>
                <m:sSub>
                  <m:e>
                    <m:r>
                      <a:rPr xmlns:a="http://schemas.openxmlformats.org/drawingml/2006/main" sz="2600" i="1">
                        <a:solidFill>
                          <a:srgbClr val="000000"/>
                        </a:solidFill>
                        <a:latin typeface="Cambria Math" panose="02040503050406030204" pitchFamily="18" charset="0"/>
                      </a:rPr>
                      <m:t>f</m:t>
                    </m:r>
                  </m:e>
                  <m:sub>
                    <m:r>
                      <a:rPr xmlns:a="http://schemas.openxmlformats.org/drawingml/2006/main" sz="2600" i="1">
                        <a:solidFill>
                          <a:srgbClr val="000000"/>
                        </a:solidFill>
                        <a:latin typeface="Cambria Math" panose="02040503050406030204" pitchFamily="18" charset="0"/>
                      </a:rPr>
                      <m:t>j</m:t>
                    </m:r>
                  </m:sub>
                </m:sSub>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ξ</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μ</m:t>
                </m:r>
                <m:r>
                  <a:rPr xmlns:a="http://schemas.openxmlformats.org/drawingml/2006/main" sz="2600" i="1">
                    <a:solidFill>
                      <a:srgbClr val="000000"/>
                    </a:solidFill>
                    <a:latin typeface="Cambria Math" panose="02040503050406030204" pitchFamily="18" charset="0"/>
                  </a:rPr>
                  <m:t>)</m:t>
                </m:r>
              </m:oMath>
            </a14:m>
          </a:p>
        </p:txBody>
      </p:sp>
      <p:sp>
        <p:nvSpPr>
          <p:cNvPr id="1117" name="Line"/>
          <p:cNvSpPr/>
          <p:nvPr/>
        </p:nvSpPr>
        <p:spPr>
          <a:xfrm>
            <a:off x="11376283" y="2114490"/>
            <a:ext cx="988051" cy="1"/>
          </a:xfrm>
          <a:prstGeom prst="line">
            <a:avLst/>
          </a:prstGeom>
          <a:ln w="50800">
            <a:solidFill>
              <a:srgbClr val="FF2600"/>
            </a:solidFill>
            <a:miter lim="400000"/>
          </a:ln>
        </p:spPr>
        <p:txBody>
          <a:bodyPr lIns="50800" tIns="50800" rIns="50800" bIns="50800" anchor="ctr"/>
          <a:lstStyle/>
          <a:p>
            <a:pPr algn="ctr">
              <a:defRPr sz="2400">
                <a:latin typeface="+mn-lt"/>
                <a:ea typeface="+mn-ea"/>
                <a:cs typeface="+mn-cs"/>
                <a:sym typeface="Helvetica Light"/>
              </a:defRPr>
            </a:pPr>
          </a:p>
        </p:txBody>
      </p:sp>
      <p:sp>
        <p:nvSpPr>
          <p:cNvPr id="1118" name="PDF for parton"/>
          <p:cNvSpPr txBox="1"/>
          <p:nvPr/>
        </p:nvSpPr>
        <p:spPr>
          <a:xfrm>
            <a:off x="10953352" y="1682620"/>
            <a:ext cx="1833913" cy="408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PDF for parton </a:t>
            </a:r>
            <a14:m>
              <m:oMath>
                <m:r>
                  <a:rPr xmlns:a="http://schemas.openxmlformats.org/drawingml/2006/main" sz="2100" i="1">
                    <a:solidFill>
                      <a:srgbClr val="000000"/>
                    </a:solidFill>
                    <a:latin typeface="Cambria Math" panose="02040503050406030204" pitchFamily="18" charset="0"/>
                  </a:rPr>
                  <m:t>j</m:t>
                </m:r>
              </m:oMath>
            </a14:m>
          </a:p>
        </p:txBody>
      </p:sp>
      <p:pic>
        <p:nvPicPr>
          <p:cNvPr id="1119" name="Screenshot 2024-04-14 at 11.21.00 AM.png" descr="Screenshot 2024-04-14 at 11.21.00 AM.png"/>
          <p:cNvPicPr>
            <a:picLocks noChangeAspect="1"/>
          </p:cNvPicPr>
          <p:nvPr/>
        </p:nvPicPr>
        <p:blipFill>
          <a:blip r:embed="rId2">
            <a:extLst/>
          </a:blip>
          <a:stretch>
            <a:fillRect/>
          </a:stretch>
        </p:blipFill>
        <p:spPr>
          <a:xfrm>
            <a:off x="447116" y="3322241"/>
            <a:ext cx="7293346" cy="2869648"/>
          </a:xfrm>
          <a:prstGeom prst="rect">
            <a:avLst/>
          </a:prstGeom>
          <a:ln w="12700">
            <a:miter lim="400000"/>
          </a:ln>
        </p:spPr>
      </p:pic>
      <p:sp>
        <p:nvSpPr>
          <p:cNvPr id="1120" name="NNPDF4.0 NNLO PDF set implemented in LHAPDF."/>
          <p:cNvSpPr txBox="1"/>
          <p:nvPr/>
        </p:nvSpPr>
        <p:spPr>
          <a:xfrm>
            <a:off x="7766924" y="3500746"/>
            <a:ext cx="5165305" cy="1245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370416" indent="-370416">
              <a:spcBef>
                <a:spcPts val="2000"/>
              </a:spcBef>
              <a:buSzPct val="75000"/>
              <a:buChar char="•"/>
            </a:lvl1pPr>
          </a:lstStyle>
          <a:p>
            <a:pPr/>
            <a:r>
              <a:t>NNPDF4.0 NNLO PDF set implemented in LHAPDF.</a:t>
            </a:r>
          </a:p>
        </p:txBody>
      </p:sp>
      <p:sp>
        <p:nvSpPr>
          <p:cNvPr id="1121" name="PDFs are determined w.r.t.   value.…"/>
          <p:cNvSpPr txBox="1"/>
          <p:nvPr/>
        </p:nvSpPr>
        <p:spPr>
          <a:xfrm>
            <a:off x="7801821" y="4444338"/>
            <a:ext cx="4570594" cy="21197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PDFs are determined w.r.t.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value.</a:t>
            </a:r>
          </a:p>
          <a:p>
            <a:pPr marL="370416" indent="-370416">
              <a:spcBef>
                <a:spcPts val="2000"/>
              </a:spcBef>
              <a:buSzPct val="75000"/>
              <a:buChar char="•"/>
            </a:pPr>
            <a:r>
              <a:t>Should change PDFs for different </a:t>
            </a:r>
            <a14:m>
              <m:oMath>
                <m:sSub>
                  <m:e>
                    <m:r>
                      <a:rPr xmlns:a="http://schemas.openxmlformats.org/drawingml/2006/main" sz="2600" i="1">
                        <a:solidFill>
                          <a:srgbClr val="000000"/>
                        </a:solidFill>
                        <a:latin typeface="Cambria Math" panose="02040503050406030204" pitchFamily="18" charset="0"/>
                      </a:rPr>
                      <m:t>α</m:t>
                    </m:r>
                  </m:e>
                  <m:sub>
                    <m:r>
                      <a:rPr xmlns:a="http://schemas.openxmlformats.org/drawingml/2006/main" sz="2600" i="1">
                        <a:solidFill>
                          <a:srgbClr val="000000"/>
                        </a:solidFill>
                        <a:latin typeface="Cambria Math" panose="02040503050406030204" pitchFamily="18" charset="0"/>
                      </a:rPr>
                      <m:t>s</m:t>
                    </m:r>
                  </m:sub>
                </m:sSub>
              </m:oMath>
            </a14:m>
            <a:r>
              <a:t> simultaneously. </a:t>
            </a:r>
          </a:p>
        </p:txBody>
      </p:sp>
      <p:pic>
        <p:nvPicPr>
          <p:cNvPr id="1122" name="Screenshot 2024-04-14 at 11.30.45 AM.png" descr="Screenshot 2024-04-14 at 11.30.45 AM.png"/>
          <p:cNvPicPr>
            <a:picLocks noChangeAspect="1"/>
          </p:cNvPicPr>
          <p:nvPr/>
        </p:nvPicPr>
        <p:blipFill>
          <a:blip r:embed="rId3">
            <a:extLst/>
          </a:blip>
          <a:stretch>
            <a:fillRect/>
          </a:stretch>
        </p:blipFill>
        <p:spPr>
          <a:xfrm>
            <a:off x="527569" y="6851549"/>
            <a:ext cx="7918450" cy="1873076"/>
          </a:xfrm>
          <a:prstGeom prst="rect">
            <a:avLst/>
          </a:prstGeom>
          <a:ln w="12700">
            <a:miter lim="400000"/>
          </a:ln>
        </p:spPr>
      </p:pic>
      <p:sp>
        <p:nvSpPr>
          <p:cNvPr id="1123"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DIS kinematics"/>
          <p:cNvSpPr txBox="1"/>
          <p:nvPr>
            <p:ph type="title"/>
          </p:nvPr>
        </p:nvSpPr>
        <p:spPr>
          <a:xfrm>
            <a:off x="952500" y="58450"/>
            <a:ext cx="11099800" cy="1245130"/>
          </a:xfrm>
          <a:prstGeom prst="rect">
            <a:avLst/>
          </a:prstGeom>
        </p:spPr>
        <p:txBody>
          <a:bodyPr/>
          <a:lstStyle>
            <a:lvl1pPr>
              <a:defRPr sz="6500"/>
            </a:lvl1pPr>
          </a:lstStyle>
          <a:p>
            <a:pPr/>
            <a:r>
              <a:t>DIS kinematics</a:t>
            </a:r>
          </a:p>
        </p:txBody>
      </p:sp>
      <p:sp>
        <p:nvSpPr>
          <p:cNvPr id="250" name="Slide Number"/>
          <p:cNvSpPr txBox="1"/>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1" name="Screenshot 2025-03-06 at 6.29.09 AM.png" descr="Screenshot 2025-03-06 at 6.29.09 AM.png"/>
          <p:cNvPicPr>
            <a:picLocks noChangeAspect="1"/>
          </p:cNvPicPr>
          <p:nvPr/>
        </p:nvPicPr>
        <p:blipFill>
          <a:blip r:embed="rId2">
            <a:extLst/>
          </a:blip>
          <a:stretch>
            <a:fillRect/>
          </a:stretch>
        </p:blipFill>
        <p:spPr>
          <a:xfrm>
            <a:off x="200646" y="1415641"/>
            <a:ext cx="6294111" cy="4140423"/>
          </a:xfrm>
          <a:prstGeom prst="rect">
            <a:avLst/>
          </a:prstGeom>
          <a:ln w="12700">
            <a:miter lim="400000"/>
          </a:ln>
        </p:spPr>
      </p:pic>
      <p:sp>
        <p:nvSpPr>
          <p:cNvPr id="252" name="Equation"/>
          <p:cNvSpPr txBox="1"/>
          <p:nvPr/>
        </p:nvSpPr>
        <p:spPr>
          <a:xfrm>
            <a:off x="1170879" y="6516191"/>
            <a:ext cx="1251606" cy="322772"/>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p>
                    <m:e>
                      <m:r>
                        <a:rPr xmlns:a="http://schemas.openxmlformats.org/drawingml/2006/main" sz="2400" i="1">
                          <a:solidFill>
                            <a:srgbClr val="000000"/>
                          </a:solidFill>
                          <a:latin typeface="Cambria Math" panose="02040503050406030204" pitchFamily="18" charset="0"/>
                        </a:rPr>
                        <m:t>Q</m:t>
                      </m:r>
                    </m:e>
                    <m:sup>
                      <m:r>
                        <a:rPr xmlns:a="http://schemas.openxmlformats.org/drawingml/2006/main" sz="2400" i="1">
                          <a:solidFill>
                            <a:srgbClr val="000000"/>
                          </a:solidFill>
                          <a:latin typeface="Cambria Math" panose="02040503050406030204" pitchFamily="18" charset="0"/>
                        </a:rPr>
                        <m:t>2</m:t>
                      </m:r>
                    </m:sup>
                  </m:sSup>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m:t>
                  </m:r>
                  <m:sSup>
                    <m:e>
                      <m:r>
                        <a:rPr xmlns:a="http://schemas.openxmlformats.org/drawingml/2006/main" sz="2400" i="1">
                          <a:solidFill>
                            <a:srgbClr val="000000"/>
                          </a:solidFill>
                          <a:latin typeface="Cambria Math" panose="02040503050406030204" pitchFamily="18" charset="0"/>
                        </a:rPr>
                        <m:t>q</m:t>
                      </m:r>
                    </m:e>
                    <m:sup>
                      <m:r>
                        <a:rPr xmlns:a="http://schemas.openxmlformats.org/drawingml/2006/main" sz="2400" i="1">
                          <a:solidFill>
                            <a:srgbClr val="000000"/>
                          </a:solidFill>
                          <a:latin typeface="Cambria Math" panose="02040503050406030204" pitchFamily="18" charset="0"/>
                        </a:rPr>
                        <m:t>2</m:t>
                      </m:r>
                    </m:sup>
                  </m:sSup>
                </m:oMath>
              </m:oMathPara>
            </a14:m>
            <a:endParaRPr sz="2400"/>
          </a:p>
        </p:txBody>
      </p:sp>
      <p:sp>
        <p:nvSpPr>
          <p:cNvPr id="253" name="Equation"/>
          <p:cNvSpPr txBox="1"/>
          <p:nvPr/>
        </p:nvSpPr>
        <p:spPr>
          <a:xfrm>
            <a:off x="2735627" y="6322672"/>
            <a:ext cx="1289712" cy="7662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x</m:t>
                  </m:r>
                  <m:r>
                    <a:rPr xmlns:a="http://schemas.openxmlformats.org/drawingml/2006/main" sz="2400" i="1">
                      <a:solidFill>
                        <a:srgbClr val="000000"/>
                      </a:solidFill>
                      <a:latin typeface="Cambria Math" panose="02040503050406030204" pitchFamily="18" charset="0"/>
                    </a:rPr>
                    <m:t>=</m:t>
                  </m:r>
                  <m:f>
                    <m:fPr>
                      <m:ctrlPr>
                        <a:rPr xmlns:a="http://schemas.openxmlformats.org/drawingml/2006/main" sz="2400" i="1">
                          <a:solidFill>
                            <a:srgbClr val="000000"/>
                          </a:solidFill>
                          <a:latin typeface="Cambria Math" panose="02040503050406030204" pitchFamily="18" charset="0"/>
                        </a:rPr>
                      </m:ctrlPr>
                      <m:type m:val="bar"/>
                    </m:fPr>
                    <m:num>
                      <m:sSup>
                        <m:e>
                          <m:r>
                            <a:rPr xmlns:a="http://schemas.openxmlformats.org/drawingml/2006/main" sz="2400" i="1">
                              <a:solidFill>
                                <a:srgbClr val="000000"/>
                              </a:solidFill>
                              <a:latin typeface="Cambria Math" panose="02040503050406030204" pitchFamily="18" charset="0"/>
                            </a:rPr>
                            <m:t>Q</m:t>
                          </m:r>
                        </m:e>
                        <m:sup>
                          <m:r>
                            <a:rPr xmlns:a="http://schemas.openxmlformats.org/drawingml/2006/main" sz="2400" i="1">
                              <a:solidFill>
                                <a:srgbClr val="000000"/>
                              </a:solidFill>
                              <a:latin typeface="Cambria Math" panose="02040503050406030204" pitchFamily="18" charset="0"/>
                            </a:rPr>
                            <m:t>2</m:t>
                          </m:r>
                        </m:sup>
                      </m:sSup>
                    </m:num>
                    <m:den>
                      <m:r>
                        <a:rPr xmlns:a="http://schemas.openxmlformats.org/drawingml/2006/main" sz="2400" i="1">
                          <a:solidFill>
                            <a:srgbClr val="000000"/>
                          </a:solidFill>
                          <a:latin typeface="Cambria Math" panose="02040503050406030204" pitchFamily="18" charset="0"/>
                        </a:rPr>
                        <m:t>2</m:t>
                      </m:r>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q</m:t>
                      </m:r>
                    </m:den>
                  </m:f>
                </m:oMath>
              </m:oMathPara>
            </a14:m>
            <a:endParaRPr sz="2400"/>
          </a:p>
        </p:txBody>
      </p:sp>
      <p:sp>
        <p:nvSpPr>
          <p:cNvPr id="254" name="Equation"/>
          <p:cNvSpPr txBox="1"/>
          <p:nvPr/>
        </p:nvSpPr>
        <p:spPr>
          <a:xfrm>
            <a:off x="4338482" y="6448542"/>
            <a:ext cx="1130910" cy="64038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r>
                    <a:rPr xmlns:a="http://schemas.openxmlformats.org/drawingml/2006/main" sz="2400" i="1">
                      <a:solidFill>
                        <a:srgbClr val="000000"/>
                      </a:solidFill>
                      <a:latin typeface="Cambria Math" panose="02040503050406030204" pitchFamily="18" charset="0"/>
                    </a:rPr>
                    <m:t>y</m:t>
                  </m:r>
                  <m:r>
                    <a:rPr xmlns:a="http://schemas.openxmlformats.org/drawingml/2006/main" sz="2400" i="1">
                      <a:solidFill>
                        <a:srgbClr val="000000"/>
                      </a:solidFill>
                      <a:latin typeface="Cambria Math" panose="02040503050406030204" pitchFamily="18" charset="0"/>
                    </a:rPr>
                    <m:t>=</m:t>
                  </m:r>
                  <m:f>
                    <m:fPr>
                      <m:ctrlPr>
                        <a:rPr xmlns:a="http://schemas.openxmlformats.org/drawingml/2006/main" sz="2400" i="1">
                          <a:solidFill>
                            <a:srgbClr val="000000"/>
                          </a:solidFill>
                          <a:latin typeface="Cambria Math" panose="02040503050406030204" pitchFamily="18" charset="0"/>
                        </a:rPr>
                      </m:ctrlPr>
                      <m:type m:val="bar"/>
                    </m:fPr>
                    <m:num>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q</m:t>
                      </m:r>
                    </m:num>
                    <m:den>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k</m:t>
                      </m:r>
                    </m:den>
                  </m:f>
                </m:oMath>
              </m:oMathPara>
            </a14:m>
            <a:endParaRPr sz="2400"/>
          </a:p>
        </p:txBody>
      </p:sp>
      <p:sp>
        <p:nvSpPr>
          <p:cNvPr id="255" name="Rounded Rectangle"/>
          <p:cNvSpPr/>
          <p:nvPr/>
        </p:nvSpPr>
        <p:spPr>
          <a:xfrm>
            <a:off x="966451" y="6174093"/>
            <a:ext cx="4762501" cy="1087684"/>
          </a:xfrm>
          <a:prstGeom prst="roundRect">
            <a:avLst>
              <a:gd name="adj" fmla="val 17514"/>
            </a:avLst>
          </a:prstGeom>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p>
        </p:txBody>
      </p:sp>
      <p:sp>
        <p:nvSpPr>
          <p:cNvPr id="256" name="The # of DOF for the usual DIS is 3:…"/>
          <p:cNvSpPr txBox="1"/>
          <p:nvPr/>
        </p:nvSpPr>
        <p:spPr>
          <a:xfrm>
            <a:off x="6226280" y="1302474"/>
            <a:ext cx="6302214" cy="4548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defRPr sz="2400"/>
            </a:pPr>
            <a:r>
              <a:t>The # of DOF for the usual DIS is </a:t>
            </a:r>
            <a:r>
              <a:rPr b="1"/>
              <a:t>3</a:t>
            </a:r>
            <a:r>
              <a:t>:</a:t>
            </a:r>
          </a:p>
          <a:p>
            <a:pPr lvl="1" marL="814916" indent="-370416">
              <a:spcBef>
                <a:spcPts val="2000"/>
              </a:spcBef>
              <a:buSzPct val="75000"/>
              <a:buChar char="•"/>
              <a:defRPr sz="2400"/>
            </a:pPr>
            <a:r>
              <a:t>We have 4 external momenta </a:t>
            </a:r>
            <a14:m>
              <m:oMath>
                <m:r>
                  <a:rPr xmlns:a="http://schemas.openxmlformats.org/drawingml/2006/main" sz="2500" i="1">
                    <a:solidFill>
                      <a:srgbClr val="000000"/>
                    </a:solidFill>
                    <a:latin typeface="Cambria Math" panose="02040503050406030204" pitchFamily="18" charset="0"/>
                  </a:rPr>
                  <m:t>→</m:t>
                </m:r>
              </m:oMath>
            </a14:m>
            <a:r>
              <a:t> 16 DOF</a:t>
            </a:r>
          </a:p>
          <a:p>
            <a:pPr lvl="1" marL="814916" indent="-370416">
              <a:spcBef>
                <a:spcPts val="2000"/>
              </a:spcBef>
              <a:buSzPct val="75000"/>
              <a:buChar char="•"/>
              <a:defRPr sz="2400"/>
            </a:pPr>
            <a:r>
              <a:t>On-shell conditions </a:t>
            </a:r>
            <a14:m>
              <m:oMath>
                <m:r>
                  <a:rPr xmlns:a="http://schemas.openxmlformats.org/drawingml/2006/main" sz="2500" i="1">
                    <a:solidFill>
                      <a:srgbClr val="000000"/>
                    </a:solidFill>
                    <a:latin typeface="Cambria Math" panose="02040503050406030204" pitchFamily="18" charset="0"/>
                  </a:rPr>
                  <m:t>→</m:t>
                </m:r>
              </m:oMath>
            </a14:m>
            <a:r>
              <a:t> Remove 4 DOF</a:t>
            </a:r>
          </a:p>
          <a:p>
            <a:pPr lvl="1" marL="814916" indent="-370416">
              <a:spcBef>
                <a:spcPts val="2000"/>
              </a:spcBef>
              <a:buSzPct val="75000"/>
              <a:buChar char="•"/>
              <a:defRPr sz="2400"/>
            </a:pPr>
            <a:r>
              <a:t>Energy conservations at each vertex </a:t>
            </a:r>
            <a:br/>
            <a14:m>
              <m:oMath>
                <m:r>
                  <a:rPr xmlns:a="http://schemas.openxmlformats.org/drawingml/2006/main" sz="2500" i="1">
                    <a:solidFill>
                      <a:srgbClr val="000000"/>
                    </a:solidFill>
                    <a:latin typeface="Cambria Math" panose="02040503050406030204" pitchFamily="18" charset="0"/>
                  </a:rPr>
                  <m:t>→</m:t>
                </m:r>
              </m:oMath>
            </a14:m>
            <a:r>
              <a:t> Remove </a:t>
            </a:r>
            <a14:m>
              <m:oMath>
                <m:r>
                  <a:rPr xmlns:a="http://schemas.openxmlformats.org/drawingml/2006/main" sz="2500" i="1">
                    <a:solidFill>
                      <a:srgbClr val="000000"/>
                    </a:solidFill>
                    <a:latin typeface="Cambria Math" panose="02040503050406030204" pitchFamily="18" charset="0"/>
                  </a:rPr>
                  <m:t>4</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2</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8</m:t>
                </m:r>
              </m:oMath>
            </a14:m>
            <a:r>
              <a:t> DOF</a:t>
            </a:r>
          </a:p>
          <a:p>
            <a:pPr lvl="1" marL="814916" indent="-370416">
              <a:spcBef>
                <a:spcPts val="2000"/>
              </a:spcBef>
              <a:buSzPct val="75000"/>
              <a:buChar char="•"/>
              <a:defRPr b="1" sz="2400"/>
            </a:pPr>
            <a:r>
              <a:t>Remaining # of DOF: 4</a:t>
            </a:r>
          </a:p>
          <a:p>
            <a:pPr lvl="1" marL="814916" indent="-370416">
              <a:spcBef>
                <a:spcPts val="2000"/>
              </a:spcBef>
              <a:buSzPct val="75000"/>
              <a:buChar char="•"/>
              <a:defRPr sz="2400"/>
            </a:pPr>
            <a:r>
              <a:t>Usually, we describe DIS using </a:t>
            </a:r>
            <a14:m>
              <m:oMath>
                <m:r>
                  <a:rPr xmlns:a="http://schemas.openxmlformats.org/drawingml/2006/main" sz="2500" i="1">
                    <a:solidFill>
                      <a:srgbClr val="000000"/>
                    </a:solidFill>
                    <a:latin typeface="Cambria Math" panose="02040503050406030204" pitchFamily="18" charset="0"/>
                  </a:rPr>
                  <m:t>s</m:t>
                </m:r>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y</m:t>
                </m:r>
              </m:oMath>
            </a14:m>
          </a:p>
          <a:p>
            <a:pPr lvl="1" marL="814916" indent="-370416">
              <a:spcBef>
                <a:spcPts val="2000"/>
              </a:spcBef>
              <a:buSzPct val="75000"/>
              <a:buChar char="•"/>
              <a:defRPr sz="2400"/>
            </a:pPr>
            <a:r>
              <a:t>But they are redundant: </a:t>
            </a:r>
            <a14:m>
              <m:oMath>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s</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y</m:t>
                </m:r>
              </m:oMath>
            </a14:m>
            <a:r>
              <a:t>. </a:t>
            </a:r>
          </a:p>
        </p:txBody>
      </p:sp>
      <p:sp>
        <p:nvSpPr>
          <p:cNvPr id="257" name="The reason for describing DIS with 3 DOF instead of 4 is due to its inherent azimuthal symmetry:"/>
          <p:cNvSpPr txBox="1"/>
          <p:nvPr/>
        </p:nvSpPr>
        <p:spPr>
          <a:xfrm>
            <a:off x="6489919" y="6120930"/>
            <a:ext cx="5974265" cy="11697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The reason for describing DIS with 3 DOF instead of 4 is due to </a:t>
            </a:r>
            <a:r>
              <a:rPr b="1"/>
              <a:t>its inherent azimuthal symmetry:</a:t>
            </a:r>
          </a:p>
        </p:txBody>
      </p:sp>
      <p:sp>
        <p:nvSpPr>
          <p:cNvPr id="258" name="In Lab frame,   and  , and we can set   with  ,  and   are independent of  ."/>
          <p:cNvSpPr txBox="1"/>
          <p:nvPr/>
        </p:nvSpPr>
        <p:spPr>
          <a:xfrm>
            <a:off x="6489919" y="7466196"/>
            <a:ext cx="5974265" cy="16102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In Lab frame, </a:t>
            </a:r>
            <a14:m>
              <m:oMath>
                <m:r>
                  <a:rPr xmlns:a="http://schemas.openxmlformats.org/drawingml/2006/main" sz="2500" i="1">
                    <a:solidFill>
                      <a:srgbClr val="000000"/>
                    </a:solidFill>
                    <a:latin typeface="Cambria Math" panose="02040503050406030204" pitchFamily="18" charset="0"/>
                  </a:rPr>
                  <m:t>p</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p</m:t>
                </m:r>
                <m:r>
                  <a:rPr xmlns:a="http://schemas.openxmlformats.org/drawingml/2006/main" sz="2500" i="1">
                    <a:solidFill>
                      <a:srgbClr val="000000"/>
                    </a:solidFill>
                    <a:latin typeface="Cambria Math" panose="02040503050406030204" pitchFamily="18" charset="0"/>
                  </a:rPr>
                  <m:t>,0,0,</m:t>
                </m:r>
                <m:r>
                  <a:rPr xmlns:a="http://schemas.openxmlformats.org/drawingml/2006/main" sz="2500" i="1">
                    <a:solidFill>
                      <a:srgbClr val="000000"/>
                    </a:solidFill>
                    <a:latin typeface="Cambria Math" panose="02040503050406030204" pitchFamily="18" charset="0"/>
                  </a:rPr>
                  <m:t>p</m:t>
                </m:r>
                <m:r>
                  <a:rPr xmlns:a="http://schemas.openxmlformats.org/drawingml/2006/main" sz="2500" i="1">
                    <a:solidFill>
                      <a:srgbClr val="000000"/>
                    </a:solidFill>
                    <a:latin typeface="Cambria Math" panose="02040503050406030204" pitchFamily="18" charset="0"/>
                  </a:rPr>
                  <m:t>)</m:t>
                </m:r>
              </m:oMath>
            </a14:m>
            <a:r>
              <a:t> and </a:t>
            </a:r>
            <a14:m>
              <m:oMath>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,0,0,</m:t>
                </m:r>
                <m:r>
                  <a:rPr xmlns:a="http://schemas.openxmlformats.org/drawingml/2006/main" sz="2500" i="1">
                    <a:solidFill>
                      <a:srgbClr val="000000"/>
                    </a:solidFill>
                    <a:latin typeface="Cambria Math" panose="02040503050406030204" pitchFamily="18" charset="0"/>
                  </a:rPr>
                  <m:t>k</m:t>
                </m:r>
                <m:r>
                  <a:rPr xmlns:a="http://schemas.openxmlformats.org/drawingml/2006/main" sz="2500" i="1">
                    <a:solidFill>
                      <a:srgbClr val="000000"/>
                    </a:solidFill>
                    <a:latin typeface="Cambria Math" panose="02040503050406030204" pitchFamily="18" charset="0"/>
                  </a:rPr>
                  <m:t>)</m:t>
                </m:r>
              </m:oMath>
            </a14:m>
            <a:r>
              <a:t>, and we can set </a:t>
            </a:r>
            <a14:m>
              <m:oMath>
                <m:r>
                  <a:rPr xmlns:a="http://schemas.openxmlformats.org/drawingml/2006/main" sz="2500" i="1">
                    <a:solidFill>
                      <a:srgbClr val="000000"/>
                    </a:solidFill>
                    <a:latin typeface="Cambria Math" panose="02040503050406030204" pitchFamily="18" charset="0"/>
                  </a:rPr>
                  <m:t>q</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0</m:t>
                    </m:r>
                  </m:sub>
                </m:sSub>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T</m:t>
                    </m:r>
                  </m:sub>
                </m:sSub>
                <m:r>
                  <m:rPr>
                    <m:sty m:val="p"/>
                  </m:rPr>
                  <a:rPr xmlns:a="http://schemas.openxmlformats.org/drawingml/2006/main" sz="2500" i="1">
                    <a:solidFill>
                      <a:srgbClr val="000000"/>
                    </a:solidFill>
                    <a:latin typeface="Cambria Math" panose="02040503050406030204" pitchFamily="18" charset="0"/>
                  </a:rPr>
                  <m:t>sin</m:t>
                </m:r>
                <m:r>
                  <a:rPr xmlns:a="http://schemas.openxmlformats.org/drawingml/2006/main" sz="2500" i="1">
                    <a:solidFill>
                      <a:srgbClr val="000000"/>
                    </a:solidFill>
                    <a:latin typeface="Cambria Math" panose="02040503050406030204" pitchFamily="18" charset="0"/>
                  </a:rPr>
                  <m:t>ϕ</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T</m:t>
                    </m:r>
                  </m:sub>
                </m:sSub>
                <m:r>
                  <m:rPr>
                    <m:sty m:val="p"/>
                  </m:rPr>
                  <a:rPr xmlns:a="http://schemas.openxmlformats.org/drawingml/2006/main" sz="2500" i="1">
                    <a:solidFill>
                      <a:srgbClr val="000000"/>
                    </a:solidFill>
                    <a:latin typeface="Cambria Math" panose="02040503050406030204" pitchFamily="18" charset="0"/>
                  </a:rPr>
                  <m:t>cos</m:t>
                </m:r>
                <m:r>
                  <a:rPr xmlns:a="http://schemas.openxmlformats.org/drawingml/2006/main" sz="2500" i="1">
                    <a:solidFill>
                      <a:srgbClr val="000000"/>
                    </a:solidFill>
                    <a:latin typeface="Cambria Math" panose="02040503050406030204" pitchFamily="18" charset="0"/>
                  </a:rPr>
                  <m:t>ϕ</m:t>
                </m:r>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3</m:t>
                    </m:r>
                  </m:sub>
                </m:sSub>
                <m:r>
                  <a:rPr xmlns:a="http://schemas.openxmlformats.org/drawingml/2006/main" sz="2500" i="1">
                    <a:solidFill>
                      <a:srgbClr val="000000"/>
                    </a:solidFill>
                    <a:latin typeface="Cambria Math" panose="02040503050406030204" pitchFamily="18" charset="0"/>
                  </a:rPr>
                  <m:t>)</m:t>
                </m:r>
              </m:oMath>
            </a14:m>
            <a:r>
              <a:t> with </a:t>
            </a:r>
            <a14:m>
              <m:oMath>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0</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T</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3</m:t>
                    </m:r>
                  </m:sub>
                  <m:sup>
                    <m:r>
                      <a:rPr xmlns:a="http://schemas.openxmlformats.org/drawingml/2006/main" sz="2500" i="1">
                        <a:solidFill>
                          <a:srgbClr val="000000"/>
                        </a:solidFill>
                        <a:latin typeface="Cambria Math" panose="02040503050406030204" pitchFamily="18" charset="0"/>
                      </a:rPr>
                      <m:t>2</m:t>
                    </m:r>
                  </m:sup>
                </m:sSubSup>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oMath>
            </a14:m>
            <a:r>
              <a:t>, </a:t>
            </a:r>
            <a:br/>
            <a:r>
              <a:t>and </a:t>
            </a:r>
            <a14:m>
              <m:oMath>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y</m:t>
                </m:r>
              </m:oMath>
            </a14:m>
            <a:r>
              <a:t> are independent of </a:t>
            </a:r>
            <a14:m>
              <m:oMath>
                <m:r>
                  <a:rPr xmlns:a="http://schemas.openxmlformats.org/drawingml/2006/main" sz="2500" i="1">
                    <a:solidFill>
                      <a:srgbClr val="000000"/>
                    </a:solidFill>
                    <a:latin typeface="Cambria Math" panose="02040503050406030204" pitchFamily="18" charset="0"/>
                  </a:rPr>
                  <m:t>ϕ</m:t>
                </m:r>
              </m:oMath>
            </a14:m>
            <a:r>
              <a: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efinition of"/>
          <p:cNvSpPr txBox="1"/>
          <p:nvPr>
            <p:ph type="title"/>
          </p:nvPr>
        </p:nvSpPr>
        <p:spPr>
          <a:xfrm>
            <a:off x="952500" y="58450"/>
            <a:ext cx="11099800" cy="1245130"/>
          </a:xfrm>
          <a:prstGeom prst="rect">
            <a:avLst/>
          </a:prstGeom>
        </p:spPr>
        <p:txBody>
          <a:bodyPr/>
          <a:lstStyle/>
          <a:p>
            <a:pPr>
              <a:defRPr sz="6500"/>
            </a:pPr>
            <a:r>
              <a:t>Definition of </a:t>
            </a:r>
            <a14:m>
              <m:oMath>
                <m:sSubSup>
                  <m:e>
                    <m:r>
                      <a:rPr xmlns:a="http://schemas.openxmlformats.org/drawingml/2006/main" sz="6900" i="1">
                        <a:solidFill>
                          <a:srgbClr val="000000"/>
                        </a:solidFill>
                        <a:latin typeface="Cambria Math" panose="02040503050406030204" pitchFamily="18" charset="0"/>
                      </a:rPr>
                      <m:t>τ</m:t>
                    </m:r>
                  </m:e>
                  <m:sub>
                    <m:r>
                      <a:rPr xmlns:a="http://schemas.openxmlformats.org/drawingml/2006/main" sz="6900" i="1">
                        <a:solidFill>
                          <a:srgbClr val="000000"/>
                        </a:solidFill>
                        <a:latin typeface="Cambria Math" panose="02040503050406030204" pitchFamily="18" charset="0"/>
                      </a:rPr>
                      <m:t>1</m:t>
                    </m:r>
                  </m:sub>
                  <m:sup>
                    <m:r>
                      <a:rPr xmlns:a="http://schemas.openxmlformats.org/drawingml/2006/main" sz="6900" i="1">
                        <a:solidFill>
                          <a:srgbClr val="000000"/>
                        </a:solidFill>
                        <a:latin typeface="Cambria Math" panose="02040503050406030204" pitchFamily="18" charset="0"/>
                      </a:rPr>
                      <m:t>b</m:t>
                    </m:r>
                  </m:sup>
                </m:sSubSup>
              </m:oMath>
            </a14:m>
          </a:p>
        </p:txBody>
      </p:sp>
      <p:sp>
        <p:nvSpPr>
          <p:cNvPr id="261" name="Slide Number"/>
          <p:cNvSpPr txBox="1"/>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2" name="Equation"/>
          <p:cNvSpPr txBox="1"/>
          <p:nvPr/>
        </p:nvSpPr>
        <p:spPr>
          <a:xfrm>
            <a:off x="4486885" y="2218465"/>
            <a:ext cx="4031030" cy="83254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τ</m:t>
                      </m:r>
                    </m:e>
                    <m:sub>
                      <m:r>
                        <a:rPr xmlns:a="http://schemas.openxmlformats.org/drawingml/2006/main" sz="2500" i="1">
                          <a:solidFill>
                            <a:srgbClr val="000000"/>
                          </a:solidFill>
                          <a:latin typeface="Cambria Math" panose="02040503050406030204" pitchFamily="18" charset="0"/>
                        </a:rPr>
                        <m:t>1</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f>
                    <m:fPr>
                      <m:ctrlPr>
                        <a:rPr xmlns:a="http://schemas.openxmlformats.org/drawingml/2006/main" sz="2500" i="1">
                          <a:solidFill>
                            <a:srgbClr val="000000"/>
                          </a:solidFill>
                          <a:latin typeface="Cambria Math" panose="02040503050406030204" pitchFamily="18" charset="0"/>
                        </a:rPr>
                      </m:ctrlPr>
                      <m:type m:val="bar"/>
                    </m:fPr>
                    <m:num>
                      <m:r>
                        <a:rPr xmlns:a="http://schemas.openxmlformats.org/drawingml/2006/main" sz="2500" i="1">
                          <a:solidFill>
                            <a:srgbClr val="000000"/>
                          </a:solidFill>
                          <a:latin typeface="Cambria Math" panose="02040503050406030204" pitchFamily="18" charset="0"/>
                        </a:rPr>
                        <m:t>2</m:t>
                      </m:r>
                    </m:num>
                    <m:den>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2</m:t>
                          </m:r>
                        </m:sup>
                      </m:sSup>
                    </m:den>
                  </m:f>
                  <m:limLow>
                    <m:e>
                      <m:r>
                        <a:rPr xmlns:a="http://schemas.openxmlformats.org/drawingml/2006/main" sz="2500" i="1">
                          <a:solidFill>
                            <a:srgbClr val="000000"/>
                          </a:solidFill>
                          <a:latin typeface="Cambria Math" panose="02040503050406030204" pitchFamily="18" charset="0"/>
                        </a:rPr>
                        <m:t>∑</m:t>
                      </m:r>
                    </m:e>
                    <m:lim>
                      <m:r>
                        <a:rPr xmlns:a="http://schemas.openxmlformats.org/drawingml/2006/main" sz="2500" i="1">
                          <a:solidFill>
                            <a:srgbClr val="000000"/>
                          </a:solidFill>
                          <a:latin typeface="Cambria Math" panose="02040503050406030204" pitchFamily="18" charset="0"/>
                        </a:rPr>
                        <m:t>i</m:t>
                      </m:r>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lim>
                  </m:limLow>
                  <m:r>
                    <m:rPr>
                      <m:nor/>
                    </m:rPr>
                    <a:rPr xmlns:a="http://schemas.openxmlformats.org/drawingml/2006/main" sz="2500" i="1">
                      <a:solidFill>
                        <a:srgbClr val="000000"/>
                      </a:solidFill>
                      <a:latin typeface="Cambria Math" panose="02040503050406030204" pitchFamily="18" charset="0"/>
                    </a:rPr>
                    <m:t>min</m:t>
                  </m:r>
                  <m:d>
                    <m:dPr>
                      <m:ctrlPr>
                        <a:rPr xmlns:a="http://schemas.openxmlformats.org/drawingml/2006/main" sz="2500" i="1">
                          <a:solidFill>
                            <a:srgbClr val="000000"/>
                          </a:solidFill>
                          <a:latin typeface="Cambria Math" panose="02040503050406030204" pitchFamily="18" charset="0"/>
                        </a:rPr>
                      </m:ctrlPr>
                      <m:begChr m:val="{"/>
                      <m:endChr m:val="}"/>
                    </m:dPr>
                    <m:e>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B</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r>
                        <a:rPr xmlns:a="http://schemas.openxmlformats.org/drawingml/2006/main" sz="2500" i="1">
                          <a:solidFill>
                            <a:srgbClr val="000000"/>
                          </a:solidFill>
                          <a:latin typeface="Cambria Math" panose="02040503050406030204" pitchFamily="18" charset="0"/>
                        </a:rPr>
                        <m:t>,</m:t>
                      </m:r>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b</m:t>
                          </m:r>
                        </m:sup>
                      </m:sSubSup>
                      <m:r>
                        <a:rPr xmlns:a="http://schemas.openxmlformats.org/drawingml/2006/main" sz="2500" i="1">
                          <a:solidFill>
                            <a:srgbClr val="000000"/>
                          </a:solidFill>
                          <a:latin typeface="Cambria Math" panose="02040503050406030204" pitchFamily="18" charset="0"/>
                        </a:rPr>
                        <m:t>⋅</m:t>
                      </m:r>
                      <m:sSub>
                        <m:e>
                          <m:r>
                            <a:rPr xmlns:a="http://schemas.openxmlformats.org/drawingml/2006/main" sz="2500" i="1">
                              <a:solidFill>
                                <a:srgbClr val="000000"/>
                              </a:solidFill>
                              <a:latin typeface="Cambria Math" panose="02040503050406030204" pitchFamily="18" charset="0"/>
                            </a:rPr>
                            <m:t>p</m:t>
                          </m:r>
                        </m:e>
                        <m:sub>
                          <m:r>
                            <a:rPr xmlns:a="http://schemas.openxmlformats.org/drawingml/2006/main" sz="2500" i="1">
                              <a:solidFill>
                                <a:srgbClr val="000000"/>
                              </a:solidFill>
                              <a:latin typeface="Cambria Math" panose="02040503050406030204" pitchFamily="18" charset="0"/>
                            </a:rPr>
                            <m:t>i</m:t>
                          </m:r>
                        </m:sub>
                      </m:sSub>
                    </m:e>
                  </m:d>
                </m:oMath>
              </m:oMathPara>
            </a14:m>
            <a:endParaRPr sz="2500"/>
          </a:p>
        </p:txBody>
      </p:sp>
      <p:sp>
        <p:nvSpPr>
          <p:cNvPr id="263" name="Equation"/>
          <p:cNvSpPr txBox="1"/>
          <p:nvPr/>
        </p:nvSpPr>
        <p:spPr>
          <a:xfrm>
            <a:off x="6961871" y="3436151"/>
            <a:ext cx="432271" cy="297498"/>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B</m:t>
                      </m:r>
                    </m:sub>
                  </m:sSub>
                </m:oMath>
              </m:oMathPara>
            </a14:m>
            <a:endParaRPr sz="2500"/>
          </a:p>
        </p:txBody>
      </p:sp>
      <p:sp>
        <p:nvSpPr>
          <p:cNvPr id="264" name="Equation"/>
          <p:cNvSpPr txBox="1"/>
          <p:nvPr/>
        </p:nvSpPr>
        <p:spPr>
          <a:xfrm>
            <a:off x="7836596" y="3420715"/>
            <a:ext cx="410404" cy="301556"/>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
                    <m:e>
                      <m:r>
                        <m:rPr>
                          <m:scr m:val="script"/>
                        </m:rPr>
                        <a:rPr xmlns:a="http://schemas.openxmlformats.org/drawingml/2006/main" sz="2500" i="1">
                          <a:solidFill>
                            <a:srgbClr val="000000"/>
                          </a:solidFill>
                          <a:latin typeface="Cambria Math" panose="02040503050406030204" pitchFamily="18" charset="0"/>
                        </a:rPr>
                        <m:t>H</m:t>
                      </m:r>
                    </m:e>
                    <m:sub>
                      <m:r>
                        <a:rPr xmlns:a="http://schemas.openxmlformats.org/drawingml/2006/main" sz="2500" i="1">
                          <a:solidFill>
                            <a:srgbClr val="000000"/>
                          </a:solidFill>
                          <a:latin typeface="Cambria Math" panose="02040503050406030204" pitchFamily="18" charset="0"/>
                        </a:rPr>
                        <m:t>J</m:t>
                      </m:r>
                    </m:sub>
                  </m:sSub>
                </m:oMath>
              </m:oMathPara>
            </a14:m>
            <a:endParaRPr sz="2500"/>
          </a:p>
        </p:txBody>
      </p:sp>
      <p:sp>
        <p:nvSpPr>
          <p:cNvPr id="265" name="Line"/>
          <p:cNvSpPr/>
          <p:nvPr/>
        </p:nvSpPr>
        <p:spPr>
          <a:xfrm>
            <a:off x="7178006" y="2851740"/>
            <a:ext cx="1" cy="46990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266" name="Line"/>
          <p:cNvSpPr/>
          <p:nvPr/>
        </p:nvSpPr>
        <p:spPr>
          <a:xfrm>
            <a:off x="8041798" y="2851740"/>
            <a:ext cx="1" cy="469901"/>
          </a:xfrm>
          <a:prstGeom prst="line">
            <a:avLst/>
          </a:prstGeom>
          <a:ln w="25400">
            <a:solidFill>
              <a:srgbClr val="000000"/>
            </a:solidFill>
            <a:miter lim="400000"/>
            <a:tailEnd type="triangle"/>
          </a:ln>
        </p:spPr>
        <p:txBody>
          <a:bodyPr lIns="50800" tIns="50800" rIns="50800" bIns="50800" anchor="ctr"/>
          <a:lstStyle/>
          <a:p>
            <a:pPr algn="ctr">
              <a:defRPr sz="2400">
                <a:latin typeface="+mn-lt"/>
                <a:ea typeface="+mn-ea"/>
                <a:cs typeface="+mn-cs"/>
                <a:sym typeface="Helvetica Light"/>
              </a:defRPr>
            </a:pPr>
          </a:p>
        </p:txBody>
      </p:sp>
      <p:sp>
        <p:nvSpPr>
          <p:cNvPr id="267" name="is defined using the momenta of the final states,  , projected onto one of the reference vectors   or  ."/>
          <p:cNvSpPr txBox="1"/>
          <p:nvPr/>
        </p:nvSpPr>
        <p:spPr>
          <a:xfrm>
            <a:off x="519374" y="1362427"/>
            <a:ext cx="11966052" cy="9368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is defined using the momenta of the final states, </a:t>
            </a:r>
            <a14:m>
              <m:oMath>
                <m:sSub>
                  <m:e>
                    <m: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i</m:t>
                    </m:r>
                  </m:sub>
                </m:sSub>
              </m:oMath>
            </a14:m>
            <a:r>
              <a:t>, projected onto one of the reference vectors </a:t>
            </a:r>
            <a14:m>
              <m:oMath>
                <m:sSub>
                  <m:e>
                    <m:r>
                      <a:rPr xmlns:a="http://schemas.openxmlformats.org/drawingml/2006/main" sz="2600" i="1">
                        <a:solidFill>
                          <a:srgbClr val="000000"/>
                        </a:solidFill>
                        <a:latin typeface="Cambria Math" panose="02040503050406030204" pitchFamily="18" charset="0"/>
                      </a:rPr>
                      <m:t>q</m:t>
                    </m:r>
                  </m:e>
                  <m:sub>
                    <m:r>
                      <a:rPr xmlns:a="http://schemas.openxmlformats.org/drawingml/2006/main" sz="2600" i="1">
                        <a:solidFill>
                          <a:srgbClr val="000000"/>
                        </a:solidFill>
                        <a:latin typeface="Cambria Math" panose="02040503050406030204" pitchFamily="18" charset="0"/>
                      </a:rPr>
                      <m:t>B</m:t>
                    </m:r>
                  </m:sub>
                </m:sSub>
              </m:oMath>
            </a14:m>
            <a:r>
              <a:t> or </a:t>
            </a:r>
            <a14:m>
              <m:oMath>
                <m:sSub>
                  <m:e>
                    <m:r>
                      <a:rPr xmlns:a="http://schemas.openxmlformats.org/drawingml/2006/main" sz="2600" i="1">
                        <a:solidFill>
                          <a:srgbClr val="000000"/>
                        </a:solidFill>
                        <a:latin typeface="Cambria Math" panose="02040503050406030204" pitchFamily="18" charset="0"/>
                      </a:rPr>
                      <m:t>q</m:t>
                    </m:r>
                  </m:e>
                  <m:sub>
                    <m:r>
                      <a:rPr xmlns:a="http://schemas.openxmlformats.org/drawingml/2006/main" sz="2600" i="1">
                        <a:solidFill>
                          <a:srgbClr val="000000"/>
                        </a:solidFill>
                        <a:latin typeface="Cambria Math" panose="02040503050406030204" pitchFamily="18" charset="0"/>
                      </a:rPr>
                      <m:t>J</m:t>
                    </m:r>
                  </m:sub>
                </m:sSub>
              </m:oMath>
            </a14:m>
            <a:r>
              <a:t>.</a:t>
            </a:r>
          </a:p>
        </p:txBody>
      </p:sp>
      <p:sp>
        <p:nvSpPr>
          <p:cNvPr id="268" name="The minimization procedure separates the final states into two sets,   and  ."/>
          <p:cNvSpPr txBox="1"/>
          <p:nvPr/>
        </p:nvSpPr>
        <p:spPr>
          <a:xfrm>
            <a:off x="519374" y="3874063"/>
            <a:ext cx="11966052" cy="684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minimization procedure separates the final states into two sets, </a:t>
            </a:r>
            <a14:m>
              <m:oMath>
                <m:sSub>
                  <m:e>
                    <m:r>
                      <m:rPr>
                        <m:scr m:val="script"/>
                      </m:rPr>
                      <a:rPr xmlns:a="http://schemas.openxmlformats.org/drawingml/2006/main" sz="2600" i="1">
                        <a:solidFill>
                          <a:srgbClr val="000000"/>
                        </a:solidFill>
                        <a:latin typeface="Cambria Math" panose="02040503050406030204" pitchFamily="18" charset="0"/>
                      </a:rPr>
                      <m:t>H</m:t>
                    </m:r>
                  </m:e>
                  <m:sub>
                    <m:r>
                      <a:rPr xmlns:a="http://schemas.openxmlformats.org/drawingml/2006/main" sz="2600" i="1">
                        <a:solidFill>
                          <a:srgbClr val="000000"/>
                        </a:solidFill>
                        <a:latin typeface="Cambria Math" panose="02040503050406030204" pitchFamily="18" charset="0"/>
                      </a:rPr>
                      <m:t>B</m:t>
                    </m:r>
                  </m:sub>
                </m:sSub>
              </m:oMath>
            </a14:m>
            <a:r>
              <a:t> and </a:t>
            </a:r>
            <a14:m>
              <m:oMath>
                <m:sSub>
                  <m:e>
                    <m:r>
                      <m:rPr>
                        <m:scr m:val="script"/>
                      </m:rPr>
                      <a:rPr xmlns:a="http://schemas.openxmlformats.org/drawingml/2006/main" sz="2600" i="1">
                        <a:solidFill>
                          <a:srgbClr val="000000"/>
                        </a:solidFill>
                        <a:latin typeface="Cambria Math" panose="02040503050406030204" pitchFamily="18" charset="0"/>
                      </a:rPr>
                      <m:t>H</m:t>
                    </m:r>
                  </m:e>
                  <m:sub>
                    <m:r>
                      <a:rPr xmlns:a="http://schemas.openxmlformats.org/drawingml/2006/main" sz="2600" i="1">
                        <a:solidFill>
                          <a:srgbClr val="000000"/>
                        </a:solidFill>
                        <a:latin typeface="Cambria Math" panose="02040503050406030204" pitchFamily="18" charset="0"/>
                      </a:rPr>
                      <m:t>J</m:t>
                    </m:r>
                  </m:sub>
                </m:sSub>
              </m:oMath>
            </a14:m>
            <a:r>
              <a:t>.</a:t>
            </a:r>
          </a:p>
        </p:txBody>
      </p:sp>
      <p:sp>
        <p:nvSpPr>
          <p:cNvPr id="269" name="The reference vectors are determined by the incoming proton momentum and the incoming and outgoing lepton momenta ( ):"/>
          <p:cNvSpPr txBox="1"/>
          <p:nvPr/>
        </p:nvSpPr>
        <p:spPr>
          <a:xfrm>
            <a:off x="6615822" y="4768282"/>
            <a:ext cx="5983904" cy="16039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The reference vectors are determined by the incoming proton momentum and the incoming and outgoing lepton momenta (</a:t>
            </a:r>
            <a14:m>
              <m:oMath>
                <m:r>
                  <a:rPr xmlns:a="http://schemas.openxmlformats.org/drawingml/2006/main" sz="2600" i="1">
                    <a:solidFill>
                      <a:srgbClr val="000000"/>
                    </a:solidFill>
                    <a:latin typeface="Cambria Math" panose="02040503050406030204" pitchFamily="18" charset="0"/>
                  </a:rPr>
                  <m:t>x</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P</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q</m:t>
                </m:r>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k</m:t>
                </m:r>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k</m:t>
                    </m:r>
                  </m:e>
                  <m:sup>
                    <m:r>
                      <a:rPr xmlns:a="http://schemas.openxmlformats.org/drawingml/2006/main" sz="2600" i="1">
                        <a:solidFill>
                          <a:srgbClr val="000000"/>
                        </a:solidFill>
                        <a:latin typeface="Cambria Math" panose="02040503050406030204" pitchFamily="18" charset="0"/>
                      </a:rPr>
                      <m:t>′</m:t>
                    </m:r>
                  </m:sup>
                </m:sSup>
              </m:oMath>
            </a14:m>
            <a:r>
              <a:t>):</a:t>
            </a:r>
          </a:p>
        </p:txBody>
      </p:sp>
      <p:sp>
        <p:nvSpPr>
          <p:cNvPr id="270" name="Equation"/>
          <p:cNvSpPr txBox="1"/>
          <p:nvPr/>
        </p:nvSpPr>
        <p:spPr>
          <a:xfrm>
            <a:off x="7858776" y="6581733"/>
            <a:ext cx="1150077" cy="352763"/>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B</m:t>
                      </m:r>
                    </m:sub>
                    <m:sup>
                      <m:r>
                        <a:rPr xmlns:a="http://schemas.openxmlformats.org/drawingml/2006/main" sz="2500" i="1">
                          <a:solidFill>
                            <a:srgbClr val="000000"/>
                          </a:solidFill>
                          <a:latin typeface="Cambria Math" panose="02040503050406030204" pitchFamily="18" charset="0"/>
                        </a:rPr>
                        <m:t>μ</m:t>
                      </m:r>
                    </m:sup>
                  </m:sSub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sSup>
                    <m:e>
                      <m:r>
                        <a:rPr xmlns:a="http://schemas.openxmlformats.org/drawingml/2006/main" sz="2500" i="1">
                          <a:solidFill>
                            <a:srgbClr val="000000"/>
                          </a:solidFill>
                          <a:latin typeface="Cambria Math" panose="02040503050406030204" pitchFamily="18" charset="0"/>
                        </a:rPr>
                        <m:t>P</m:t>
                      </m:r>
                    </m:e>
                    <m:sup>
                      <m:r>
                        <a:rPr xmlns:a="http://schemas.openxmlformats.org/drawingml/2006/main" sz="2500" i="1">
                          <a:solidFill>
                            <a:srgbClr val="000000"/>
                          </a:solidFill>
                          <a:latin typeface="Cambria Math" panose="02040503050406030204" pitchFamily="18" charset="0"/>
                        </a:rPr>
                        <m:t>μ</m:t>
                      </m:r>
                    </m:sup>
                  </m:sSup>
                </m:oMath>
              </m:oMathPara>
            </a14:m>
            <a:endParaRPr sz="2500"/>
          </a:p>
        </p:txBody>
      </p:sp>
      <p:sp>
        <p:nvSpPr>
          <p:cNvPr id="271" name="Equation"/>
          <p:cNvSpPr txBox="1"/>
          <p:nvPr/>
        </p:nvSpPr>
        <p:spPr>
          <a:xfrm>
            <a:off x="9756743" y="6579705"/>
            <a:ext cx="1802510" cy="356820"/>
          </a:xfrm>
          <a:prstGeom prst="rect">
            <a:avLst/>
          </a:prstGeom>
          <a:ln w="12700">
            <a:miter lim="400000"/>
          </a:ln>
        </p:spPr>
        <p:txBody>
          <a:bodyPr wrap="none" lIns="0" tIns="0" rIns="0" bIns="0">
            <a:spAutoFit/>
          </a:bodyPr>
          <a:lstStyle/>
          <a:p>
            <a:pPr defTabSz="914400" latinLnBrk="1">
              <a:defRPr sz="1800"/>
            </a:pPr>
            <a14:m>
              <m:oMathPara>
                <m:oMathParaPr>
                  <m:jc m:val="centerGroup"/>
                </m:oMathParaPr>
                <m:oMath>
                  <m:sSubSup>
                    <m:e>
                      <m:r>
                        <a:rPr xmlns:a="http://schemas.openxmlformats.org/drawingml/2006/main" sz="2500" i="1">
                          <a:solidFill>
                            <a:srgbClr val="000000"/>
                          </a:solidFill>
                          <a:latin typeface="Cambria Math" panose="02040503050406030204" pitchFamily="18" charset="0"/>
                        </a:rPr>
                        <m:t>q</m:t>
                      </m:r>
                    </m:e>
                    <m:sub>
                      <m:r>
                        <a:rPr xmlns:a="http://schemas.openxmlformats.org/drawingml/2006/main" sz="2500" i="1">
                          <a:solidFill>
                            <a:srgbClr val="000000"/>
                          </a:solidFill>
                          <a:latin typeface="Cambria Math" panose="02040503050406030204" pitchFamily="18" charset="0"/>
                        </a:rPr>
                        <m:t>J</m:t>
                      </m:r>
                    </m:sub>
                    <m:sup>
                      <m:r>
                        <a:rPr xmlns:a="http://schemas.openxmlformats.org/drawingml/2006/main" sz="2500" i="1">
                          <a:solidFill>
                            <a:srgbClr val="000000"/>
                          </a:solidFill>
                          <a:latin typeface="Cambria Math" panose="02040503050406030204" pitchFamily="18" charset="0"/>
                        </a:rPr>
                        <m:t>μ</m:t>
                      </m:r>
                    </m:sup>
                  </m:sSubSup>
                  <m:r>
                    <a:rPr xmlns:a="http://schemas.openxmlformats.org/drawingml/2006/main" sz="2500" i="1">
                      <a:solidFill>
                        <a:srgbClr val="000000"/>
                      </a:solidFill>
                      <a:latin typeface="Cambria Math" panose="02040503050406030204" pitchFamily="18" charset="0"/>
                    </a:rPr>
                    <m:t>=</m:t>
                  </m:r>
                  <m:sSup>
                    <m:e>
                      <m:r>
                        <a:rPr xmlns:a="http://schemas.openxmlformats.org/drawingml/2006/main" sz="2500" i="1">
                          <a:solidFill>
                            <a:srgbClr val="000000"/>
                          </a:solidFill>
                          <a:latin typeface="Cambria Math" panose="02040503050406030204" pitchFamily="18" charset="0"/>
                        </a:rPr>
                        <m:t>q</m:t>
                      </m:r>
                    </m:e>
                    <m:sup>
                      <m:r>
                        <a:rPr xmlns:a="http://schemas.openxmlformats.org/drawingml/2006/main" sz="2500" i="1">
                          <a:solidFill>
                            <a:srgbClr val="000000"/>
                          </a:solidFill>
                          <a:latin typeface="Cambria Math" panose="02040503050406030204" pitchFamily="18" charset="0"/>
                        </a:rPr>
                        <m:t>μ</m:t>
                      </m:r>
                    </m:sup>
                  </m:sSup>
                  <m:r>
                    <a:rPr xmlns:a="http://schemas.openxmlformats.org/drawingml/2006/main" sz="2500" i="1">
                      <a:solidFill>
                        <a:srgbClr val="000000"/>
                      </a:solidFill>
                      <a:latin typeface="Cambria Math" panose="02040503050406030204" pitchFamily="18" charset="0"/>
                    </a:rPr>
                    <m:t>+</m:t>
                  </m:r>
                  <m:r>
                    <a:rPr xmlns:a="http://schemas.openxmlformats.org/drawingml/2006/main" sz="2500" i="1">
                      <a:solidFill>
                        <a:srgbClr val="000000"/>
                      </a:solidFill>
                      <a:latin typeface="Cambria Math" panose="02040503050406030204" pitchFamily="18" charset="0"/>
                    </a:rPr>
                    <m:t>x</m:t>
                  </m:r>
                  <m:sSup>
                    <m:e>
                      <m:r>
                        <a:rPr xmlns:a="http://schemas.openxmlformats.org/drawingml/2006/main" sz="2500" i="1">
                          <a:solidFill>
                            <a:srgbClr val="000000"/>
                          </a:solidFill>
                          <a:latin typeface="Cambria Math" panose="02040503050406030204" pitchFamily="18" charset="0"/>
                        </a:rPr>
                        <m:t>P</m:t>
                      </m:r>
                    </m:e>
                    <m:sup>
                      <m:r>
                        <a:rPr xmlns:a="http://schemas.openxmlformats.org/drawingml/2006/main" sz="2500" i="1">
                          <a:solidFill>
                            <a:srgbClr val="000000"/>
                          </a:solidFill>
                          <a:latin typeface="Cambria Math" panose="02040503050406030204" pitchFamily="18" charset="0"/>
                        </a:rPr>
                        <m:t>μ</m:t>
                      </m:r>
                    </m:sup>
                  </m:sSup>
                </m:oMath>
              </m:oMathPara>
            </a14:m>
            <a:endParaRPr sz="2500"/>
          </a:p>
        </p:txBody>
      </p:sp>
      <p:sp>
        <p:nvSpPr>
          <p:cNvPr id="272" name="Once   is measured,   can be computed straightforwardly."/>
          <p:cNvSpPr txBox="1"/>
          <p:nvPr/>
        </p:nvSpPr>
        <p:spPr>
          <a:xfrm>
            <a:off x="6552322" y="7418203"/>
            <a:ext cx="5704504" cy="1035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0416" indent="-370416">
              <a:spcBef>
                <a:spcPts val="2000"/>
              </a:spcBef>
              <a:buSzPct val="75000"/>
              <a:buChar char="•"/>
            </a:pPr>
            <a:r>
              <a:t>Once </a:t>
            </a:r>
            <a14:m>
              <m:oMath>
                <m:sSub>
                  <m:e>
                    <m:r>
                      <a:rPr xmlns:a="http://schemas.openxmlformats.org/drawingml/2006/main" sz="2600" i="1">
                        <a:solidFill>
                          <a:srgbClr val="000000"/>
                        </a:solidFill>
                        <a:latin typeface="Cambria Math" panose="02040503050406030204" pitchFamily="18" charset="0"/>
                      </a:rPr>
                      <m:t>p</m:t>
                    </m:r>
                  </m:e>
                  <m:sub>
                    <m:r>
                      <a:rPr xmlns:a="http://schemas.openxmlformats.org/drawingml/2006/main" sz="2600" i="1">
                        <a:solidFill>
                          <a:srgbClr val="000000"/>
                        </a:solidFill>
                        <a:latin typeface="Cambria Math" panose="02040503050406030204" pitchFamily="18" charset="0"/>
                      </a:rPr>
                      <m:t>i</m:t>
                    </m:r>
                  </m:sub>
                </m:sSub>
              </m:oMath>
            </a14:m>
            <a:r>
              <a:t> is measured, </a:t>
            </a:r>
            <a14:m>
              <m:oMath>
                <m:sSubSup>
                  <m:e>
                    <m:r>
                      <a:rPr xmlns:a="http://schemas.openxmlformats.org/drawingml/2006/main" sz="2600" i="1">
                        <a:solidFill>
                          <a:srgbClr val="000000"/>
                        </a:solidFill>
                        <a:latin typeface="Cambria Math" panose="02040503050406030204" pitchFamily="18" charset="0"/>
                      </a:rPr>
                      <m:t>τ</m:t>
                    </m:r>
                  </m:e>
                  <m:sub>
                    <m:r>
                      <a:rPr xmlns:a="http://schemas.openxmlformats.org/drawingml/2006/main" sz="2600" i="1">
                        <a:solidFill>
                          <a:srgbClr val="000000"/>
                        </a:solidFill>
                        <a:latin typeface="Cambria Math" panose="02040503050406030204" pitchFamily="18" charset="0"/>
                      </a:rPr>
                      <m:t>1</m:t>
                    </m:r>
                  </m:sub>
                  <m:sup>
                    <m:r>
                      <a:rPr xmlns:a="http://schemas.openxmlformats.org/drawingml/2006/main" sz="2600" i="1">
                        <a:solidFill>
                          <a:srgbClr val="000000"/>
                        </a:solidFill>
                        <a:latin typeface="Cambria Math" panose="02040503050406030204" pitchFamily="18" charset="0"/>
                      </a:rPr>
                      <m:t>b</m:t>
                    </m:r>
                  </m:sup>
                </m:sSubSup>
              </m:oMath>
            </a14:m>
            <a:r>
              <a:t> can be computed straightforwardly.</a:t>
            </a:r>
          </a:p>
        </p:txBody>
      </p:sp>
      <p:pic>
        <p:nvPicPr>
          <p:cNvPr id="273" name="Image" descr="Image"/>
          <p:cNvPicPr>
            <a:picLocks noChangeAspect="1"/>
          </p:cNvPicPr>
          <p:nvPr/>
        </p:nvPicPr>
        <p:blipFill>
          <a:blip r:embed="rId2">
            <a:extLst/>
          </a:blip>
          <a:stretch>
            <a:fillRect/>
          </a:stretch>
        </p:blipFill>
        <p:spPr>
          <a:xfrm>
            <a:off x="914808" y="4457831"/>
            <a:ext cx="4852182" cy="516696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5" name="DISTau1b-1.mp4" descr="DISTau1b-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219200"/>
            <a:ext cx="13004800" cy="7315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5000" fill="hold"/>
                                        <p:tgtEl>
                                          <p:spTgt spid="27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5"/>
                </p:tgtEl>
              </p:cMediaNode>
            </p:video>
            <p:seq concurrent="1" prevAc="none" nextAc="seek">
              <p:cTn id="8" evtFilter="cancelBubble" nodeType="interactiveSeq" restart="whenNotActive" fill="hold">
                <p:stCondLst>
                  <p:cond delay="0" evt="onClick">
                    <p:tgtEl>
                      <p:spTgt spid="27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75"/>
                                        </p:tgtEl>
                                      </p:cBhvr>
                                    </p:cmd>
                                  </p:childTnLst>
                                </p:cTn>
                              </p:par>
                            </p:childTnLst>
                          </p:cTn>
                        </p:par>
                      </p:childTnLst>
                    </p:cTn>
                  </p:par>
                </p:childTnLst>
              </p:cTn>
              <p:nextCondLst>
                <p:cond delay="0" evt="onClick">
                  <p:tgtEl>
                    <p:spTgt spid="275"/>
                  </p:tgtEl>
                </p:cond>
              </p:nextCondLst>
            </p:seq>
          </p:childTnLst>
        </p:cTn>
      </p:par>
    </p:tn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SemiBold"/>
        <a:ea typeface="Gill Sans SemiBold"/>
        <a:cs typeface="Gill Sans SemiBol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SemiBold"/>
        <a:ea typeface="Gill Sans SemiBold"/>
        <a:cs typeface="Gill Sans SemiBol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0" spc="0" strike="noStrike" sz="25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