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9" r:id="rId3"/>
    <p:sldId id="281" r:id="rId4"/>
    <p:sldId id="280" r:id="rId5"/>
    <p:sldId id="286" r:id="rId6"/>
    <p:sldId id="292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11" r:id="rId17"/>
    <p:sldId id="312" r:id="rId18"/>
    <p:sldId id="313" r:id="rId19"/>
    <p:sldId id="315" r:id="rId20"/>
    <p:sldId id="314" r:id="rId21"/>
    <p:sldId id="328" r:id="rId22"/>
    <p:sldId id="316" r:id="rId23"/>
    <p:sldId id="317" r:id="rId24"/>
    <p:sldId id="318" r:id="rId25"/>
    <p:sldId id="319" r:id="rId26"/>
    <p:sldId id="320" r:id="rId27"/>
    <p:sldId id="321" r:id="rId28"/>
    <p:sldId id="324" r:id="rId29"/>
    <p:sldId id="322" r:id="rId30"/>
    <p:sldId id="326" r:id="rId31"/>
    <p:sldId id="323" r:id="rId32"/>
    <p:sldId id="325" r:id="rId33"/>
    <p:sldId id="327" r:id="rId34"/>
    <p:sldId id="353" r:id="rId35"/>
    <p:sldId id="338" r:id="rId36"/>
    <p:sldId id="347" r:id="rId37"/>
    <p:sldId id="350" r:id="rId38"/>
    <p:sldId id="351" r:id="rId39"/>
    <p:sldId id="345" r:id="rId40"/>
    <p:sldId id="296" r:id="rId41"/>
    <p:sldId id="297" r:id="rId42"/>
    <p:sldId id="349" r:id="rId43"/>
    <p:sldId id="303" r:id="rId44"/>
    <p:sldId id="302" r:id="rId45"/>
    <p:sldId id="354" r:id="rId46"/>
    <p:sldId id="301" r:id="rId47"/>
    <p:sldId id="300" r:id="rId48"/>
    <p:sldId id="352" r:id="rId49"/>
    <p:sldId id="310" r:id="rId50"/>
    <p:sldId id="291" r:id="rId51"/>
    <p:sldId id="346" r:id="rId52"/>
    <p:sldId id="340" r:id="rId53"/>
    <p:sldId id="339" r:id="rId54"/>
    <p:sldId id="348" r:id="rId55"/>
    <p:sldId id="341" r:id="rId56"/>
    <p:sldId id="342" r:id="rId57"/>
    <p:sldId id="343" r:id="rId58"/>
    <p:sldId id="344" r:id="rId59"/>
    <p:sldId id="355" r:id="rId6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5" autoAdjust="0"/>
    <p:restoredTop sz="94660"/>
  </p:normalViewPr>
  <p:slideViewPr>
    <p:cSldViewPr snapToGrid="0">
      <p:cViewPr>
        <p:scale>
          <a:sx n="66" d="100"/>
          <a:sy n="66" d="100"/>
        </p:scale>
        <p:origin x="34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8AAC0-F333-4D50-8B4C-2C8B1318B382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19644-F75A-41B0-8E5E-FB82C5617F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1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1946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7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7361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0524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43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354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81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861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027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343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164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80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7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284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ACF86-1E75-4D3F-8864-82780B78671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39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ACF86-1E75-4D3F-8864-82780B78671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41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99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9644-F75A-41B0-8E5E-FB82C5617F6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80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3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698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425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1745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125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ADBC4-399C-40CA-B5BB-2408178D319B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19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E56B6A-6964-4375-B3D4-3220275F2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E0360EB-4F8D-4594-8CBA-2B9E97012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LID4096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18F0999-E409-46B3-B5EC-B02C24E5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B78E75-8A03-4D9E-BE62-544B79F49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4E29F6-9077-4282-84E7-6A10D6F1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53719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8D05C6-6FA1-46F7-A6CA-3955C720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0133827-88E7-4A41-8D2B-3779B4C8A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06273F-3157-42EB-9D1D-D3378855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6309D2-031A-47E4-BBFA-486D3EFB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1F064E-5E63-4281-829B-259136B3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7894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92C6EAC-4AD9-45AD-AD84-A4646D851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EC3AE08-01EC-4C97-9823-18A3AD29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D002D76-7408-4223-99DC-26FDADC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FF81F5-9CC1-48EC-876D-2FCD2ECF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0A6C98-9619-43C1-B617-0F64205F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765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55A08E-BBF3-444E-B353-9D28AF95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3F27A0-2AA9-4B11-A1F7-6093BBA71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C685EA7-A5FC-42B5-8E08-9E1AE4CC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4E22CF-6AD2-464B-A5A6-CB3CA06D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45E6C0-893C-4A94-91D9-AE38F468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8599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32C0F7-14A7-4B3F-8292-5DF107AA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9CF949-5BB3-458E-B1EA-07E415826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F4AB07D-7627-4031-87CE-98EE0A66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2C6B4F-D87E-4F41-BDA6-4D56EEE2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5F96A4-08B8-475E-B458-578AE5C7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600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34CFA3-9CDA-4692-BBA3-9547891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65B023-1F97-47B1-9A99-06FFC8567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022F087-F2C8-428A-8474-1D1E35A3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7512FD6-164C-4046-B4B7-9A62F399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E2E9C45-9645-4AD7-AD68-C6F9EBEA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1C5F2A5-6EB2-4DC1-ABB5-72E82E26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6937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128C28-5097-46C1-99F0-619D1692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605F1F-0D99-4970-80EF-7817868B0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B0CFE53-718A-4E38-A1B5-981595288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C18136-D144-42F6-96A1-39D9B109D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D5B161-4261-4A9C-9207-B512B25A4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90D3C60-21FF-4689-921C-D3BFAE4A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38980F0-29EA-4B6F-9C86-8491A75E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82FF56-22B1-45BC-A114-30F7A47B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148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7247FF-C8D3-4ADE-8279-FD72F9B0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8F7242C-F6BE-4471-8520-DE2A5B63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3982C27-4F2B-4757-ACE0-B99EB108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64B0E1B-8853-412F-83A3-6A82F415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42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65BF7AD-F143-499F-B23D-3133D884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4655F31-C791-4C95-85BC-CE7FBDBC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6B30E9-B101-4011-8CA0-0BD268B4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681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5C706D-B19E-4C4E-AAD2-BA8C8A24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73F17B-B062-40A0-AFAB-8C73CC218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D01FE66-EF89-4424-BEE8-DD743B914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46E0517-8DF2-4907-817B-921672B4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93D99F2-F0EE-40A8-AAC9-5D012C5E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AD914EB-B2C7-4EFB-837D-4DF29415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4106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C80842-2889-40A7-945B-349F6AEB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B9861AB-0E0C-43BD-BB6C-FEB540306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CCE934A-157A-48AD-9C67-E422CB028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567582B-4BEF-462F-AA05-A7EC3ADD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246251-3D50-453A-B1B1-5EB58DE7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C8CE87E-F5A3-40FF-BB04-B3DBF31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8638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DC12455-2031-4CC8-9FED-069A2A8E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LID4096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0E3F14-0058-4EA0-BB3A-499307130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LID4096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6BD2BC-7411-4C73-9AFD-D0EA9B571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altLang="ko-KR" dirty="0" smtClean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7EAB57-A216-4DF9-A988-5476F66E0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77A1ED-37DD-4ECB-BB4F-4B034F895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85D6C-2C99-457D-AA11-48797A20E3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3209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4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uon" TargetMode="External"/><Relationship Id="rId5" Type="http://schemas.openxmlformats.org/officeDocument/2006/relationships/hyperlink" Target="https://en.wikipedia.org/wiki/Electron" TargetMode="External"/><Relationship Id="rId4" Type="http://schemas.openxmlformats.org/officeDocument/2006/relationships/hyperlink" Target="https://en.wikipedia.org/wiki/Cherenkov_radiatio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ark_matter" TargetMode="External"/><Relationship Id="rId3" Type="http://schemas.openxmlformats.org/officeDocument/2006/relationships/image" Target="../media/image62.png"/><Relationship Id="rId7" Type="http://schemas.openxmlformats.org/officeDocument/2006/relationships/hyperlink" Target="https://en.wikipedia.org/wiki/Weakly_interacting_massive_particles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un_Kee_Kim" TargetMode="External"/><Relationship Id="rId11" Type="http://schemas.openxmlformats.org/officeDocument/2006/relationships/hyperlink" Target="https://en.wikipedia.org/wiki/Neutrino" TargetMode="External"/><Relationship Id="rId5" Type="http://schemas.openxmlformats.org/officeDocument/2006/relationships/image" Target="../media/image2.jpeg"/><Relationship Id="rId10" Type="http://schemas.openxmlformats.org/officeDocument/2006/relationships/hyperlink" Target="https://en.wikipedia.org/wiki/Thallium" TargetMode="External"/><Relationship Id="rId4" Type="http://schemas.openxmlformats.org/officeDocument/2006/relationships/image" Target="../media/image63.png"/><Relationship Id="rId9" Type="http://schemas.openxmlformats.org/officeDocument/2006/relationships/hyperlink" Target="https://en.wikipedia.org/wiki/Caesium_iodid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jpeg"/><Relationship Id="rId7" Type="http://schemas.openxmlformats.org/officeDocument/2006/relationships/image" Target="../media/image67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ites.wff.nasa.gov/code820/spb.html" TargetMode="External"/><Relationship Id="rId5" Type="http://schemas.openxmlformats.org/officeDocument/2006/relationships/hyperlink" Target="http://helios.gsfc.nasa.gov/cosmic.html" TargetMode="External"/><Relationship Id="rId4" Type="http://schemas.openxmlformats.org/officeDocument/2006/relationships/hyperlink" Target="https://cosmicray.umd.edu/cream/images/stories/files/frontpage/seo.pdf" TargetMode="External"/><Relationship Id="rId9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ntimatter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s://en.wikipedia.org/wiki/International_Space_Station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article_physics" TargetMode="External"/><Relationship Id="rId11" Type="http://schemas.openxmlformats.org/officeDocument/2006/relationships/hyperlink" Target="https://en.wikipedia.org/wiki/Dark_matter" TargetMode="External"/><Relationship Id="rId5" Type="http://schemas.openxmlformats.org/officeDocument/2006/relationships/image" Target="../media/image2.jpeg"/><Relationship Id="rId10" Type="http://schemas.openxmlformats.org/officeDocument/2006/relationships/hyperlink" Target="https://en.wikipedia.org/wiki/Universe" TargetMode="External"/><Relationship Id="rId4" Type="http://schemas.openxmlformats.org/officeDocument/2006/relationships/image" Target="../media/image71.png"/><Relationship Id="rId9" Type="http://schemas.openxmlformats.org/officeDocument/2006/relationships/hyperlink" Target="https://en.wikipedia.org/wiki/Cosmic_ra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12" Type="http://schemas.openxmlformats.org/officeDocument/2006/relationships/image" Target="../media/image80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.jpeg"/><Relationship Id="rId5" Type="http://schemas.openxmlformats.org/officeDocument/2006/relationships/image" Target="../media/image78.gif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2.jpeg"/><Relationship Id="rId9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youtu.be/zGPb04wg_5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6.png"/><Relationship Id="rId5" Type="http://schemas.openxmlformats.org/officeDocument/2006/relationships/image" Target="../media/image950.png"/><Relationship Id="rId4" Type="http://schemas.openxmlformats.org/officeDocument/2006/relationships/image" Target="../media/image110.png"/><Relationship Id="rId9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NULL"/><Relationship Id="rId7" Type="http://schemas.openxmlformats.org/officeDocument/2006/relationships/image" Target="../media/image12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NULL"/><Relationship Id="rId9" Type="http://schemas.openxmlformats.org/officeDocument/2006/relationships/image" Target="../media/image12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2022 강릉원주대 정시 등급 합격컷 &lt; 합격컷·등급컷 &lt; 수시·정시 입결 &lt; 기사본문 - 에듀진 인터넷 교육신문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"/>
            <a:ext cx="12192000" cy="4876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8" name="Freeform 1"/>
          <p:cNvSpPr/>
          <p:nvPr/>
        </p:nvSpPr>
        <p:spPr>
          <a:xfrm>
            <a:off x="0" y="4083246"/>
            <a:ext cx="12192000" cy="1517024"/>
          </a:xfrm>
          <a:custGeom>
            <a:avLst/>
            <a:gdLst/>
            <a:ahLst/>
            <a:cxnLst/>
            <a:rect l="0" t="0" r="r" b="b"/>
            <a:pathLst>
              <a:path w="28001" h="4612">
                <a:moveTo>
                  <a:pt x="0" y="4611"/>
                </a:moveTo>
                <a:lnTo>
                  <a:pt x="28000" y="4611"/>
                </a:lnTo>
                <a:lnTo>
                  <a:pt x="28000" y="0"/>
                </a:lnTo>
                <a:lnTo>
                  <a:pt x="0" y="0"/>
                </a:lnTo>
                <a:lnTo>
                  <a:pt x="0" y="461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6ED437B-0C6B-4552-87C9-43F6B6D0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9491" y="2998180"/>
            <a:ext cx="9144000" cy="2387600"/>
          </a:xfrm>
        </p:spPr>
        <p:txBody>
          <a:bodyPr/>
          <a:lstStyle/>
          <a:p>
            <a:r>
              <a:rPr lang="ko-KR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최신물리학</a:t>
            </a:r>
            <a:r>
              <a:rPr lang="ko-KR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소개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637464-717A-42DB-AF1B-358FBEDF3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163" y="5753271"/>
            <a:ext cx="9144000" cy="590953"/>
          </a:xfrm>
        </p:spPr>
        <p:txBody>
          <a:bodyPr/>
          <a:lstStyle/>
          <a:p>
            <a:r>
              <a:rPr lang="ko-KR" altLang="en-US" dirty="0" err="1" smtClean="0"/>
              <a:t>황지광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강릉원주대학교</a:t>
            </a:r>
            <a:r>
              <a:rPr lang="en-US" altLang="ko-KR" dirty="0" smtClean="0"/>
              <a:t> </a:t>
            </a:r>
            <a:r>
              <a:rPr lang="ko-KR" altLang="en-US" dirty="0" smtClean="0"/>
              <a:t>수학물리학부</a:t>
            </a:r>
            <a:endParaRPr lang="LID4096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sp>
        <p:nvSpPr>
          <p:cNvPr id="7" name="TextBox 6"/>
          <p:cNvSpPr txBox="1"/>
          <p:nvPr/>
        </p:nvSpPr>
        <p:spPr>
          <a:xfrm>
            <a:off x="58508" y="127000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/>
              <a:t>강릉원주대학교</a:t>
            </a:r>
            <a:endParaRPr lang="en-US" altLang="ko-KR" b="1" dirty="0" smtClean="0"/>
          </a:p>
          <a:p>
            <a:pPr algn="ctr"/>
            <a:r>
              <a:rPr lang="ko-KR" altLang="en-US" sz="1200" dirty="0" err="1" smtClean="0"/>
              <a:t>강릉캠퍼스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55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sz="3600" dirty="0"/>
          </a:p>
        </p:txBody>
      </p:sp>
      <p:pic>
        <p:nvPicPr>
          <p:cNvPr id="1026" name="Picture 2" descr="https://www.wwu.edu/astro101/101/solar_fl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84822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uro-fusion.org/wp-content/uploads/2022/08/Proton-proton_reaction_chai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79" y="1495048"/>
            <a:ext cx="449741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/>
              <p:cNvSpPr/>
              <p:nvPr/>
            </p:nvSpPr>
            <p:spPr>
              <a:xfrm>
                <a:off x="6096000" y="4541773"/>
                <a:ext cx="5535168" cy="14595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 smtClean="0"/>
                  <a:t>Examples of the fusion reactions in the Sun</a:t>
                </a:r>
              </a:p>
              <a:p>
                <a:endParaRPr lang="en-US" altLang="ko-KR" sz="800" dirty="0" smtClean="0"/>
              </a:p>
              <a:p>
                <a:r>
                  <a:rPr lang="en-US" altLang="ko-KR" sz="2400" dirty="0" smtClean="0"/>
                  <a:t>1.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ko-KR" altLang="en-US" sz="2400" dirty="0"/>
                  <a:t> +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en-US" altLang="ko-KR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sz="2400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ko-KR" altLang="en-US" sz="2400" dirty="0"/>
                  <a:t>+ </a:t>
                </a:r>
                <a14:m>
                  <m:oMath xmlns:m="http://schemas.openxmlformats.org/officeDocument/2006/math">
                    <m:r>
                      <a:rPr lang="en-US" altLang="ko-KR" sz="240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ko-KR" altLang="en-US" sz="2400" dirty="0"/>
                  <a:t> + </a:t>
                </a:r>
                <a:r>
                  <a:rPr lang="en-US" altLang="ko-KR" sz="2400" dirty="0" smtClean="0"/>
                  <a:t>17</a:t>
                </a:r>
                <a:r>
                  <a:rPr lang="ko-KR" altLang="en-US" sz="2400" dirty="0" smtClean="0"/>
                  <a:t>.</a:t>
                </a:r>
                <a:r>
                  <a:rPr lang="en-US" altLang="ko-KR" sz="2400" dirty="0" smtClean="0"/>
                  <a:t>59</a:t>
                </a:r>
                <a:r>
                  <a:rPr lang="ko-KR" altLang="en-US" sz="2400" dirty="0" smtClean="0"/>
                  <a:t> </a:t>
                </a:r>
                <a:r>
                  <a:rPr lang="ko-KR" altLang="en-US" sz="2400" dirty="0" err="1"/>
                  <a:t>MeV</a:t>
                </a:r>
                <a:endParaRPr lang="en-US" altLang="ko-KR" sz="2400" i="1" dirty="0">
                  <a:latin typeface="Cambria Math" panose="02040503050406030204" pitchFamily="18" charset="0"/>
                </a:endParaRPr>
              </a:p>
              <a:p>
                <a:endParaRPr lang="en-US" altLang="ko-KR" sz="8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ko-KR" sz="2400" dirty="0" smtClean="0"/>
                  <a:t>2.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ko-KR" altLang="en-US" sz="2400" dirty="0" smtClean="0"/>
                  <a:t> +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  <m:r>
                      <a:rPr lang="en-US" altLang="ko-KR" sz="24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sz="2400" dirty="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ko-KR" altLang="en-US" sz="2400" dirty="0" smtClean="0"/>
                  <a:t>+ </a:t>
                </a:r>
                <a14:m>
                  <m:oMath xmlns:m="http://schemas.openxmlformats.org/officeDocument/2006/math">
                    <m:r>
                      <a:rPr lang="en-US" altLang="ko-KR" sz="2400" b="0" i="0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ko-KR" altLang="en-US" sz="2400" dirty="0" smtClean="0"/>
                  <a:t> + 12.9 </a:t>
                </a:r>
                <a:r>
                  <a:rPr lang="ko-KR" altLang="en-US" sz="2400" dirty="0" err="1"/>
                  <a:t>MeV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4" name="직사각형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541773"/>
                <a:ext cx="5535168" cy="1459502"/>
              </a:xfrm>
              <a:prstGeom prst="rect">
                <a:avLst/>
              </a:prstGeom>
              <a:blipFill>
                <a:blip r:embed="rId6"/>
                <a:stretch>
                  <a:fillRect l="-1652" t="-3347" r="-991" b="-87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1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dirty="0"/>
          </a:p>
        </p:txBody>
      </p:sp>
      <p:pic>
        <p:nvPicPr>
          <p:cNvPr id="3074" name="Picture 2" descr="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28631" b="15064"/>
          <a:stretch/>
        </p:blipFill>
        <p:spPr bwMode="auto">
          <a:xfrm rot="16200000">
            <a:off x="2423916" y="238622"/>
            <a:ext cx="2499981" cy="65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1"/>
          <a:stretch/>
        </p:blipFill>
        <p:spPr bwMode="auto">
          <a:xfrm>
            <a:off x="706362" y="5051399"/>
            <a:ext cx="3409950" cy="9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-E-D3X-F0-0104-00010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55" y="1719241"/>
            <a:ext cx="4652242" cy="38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sz="3600" dirty="0"/>
          </a:p>
        </p:txBody>
      </p:sp>
      <p:sp>
        <p:nvSpPr>
          <p:cNvPr id="4" name="직사각형 3"/>
          <p:cNvSpPr/>
          <p:nvPr/>
        </p:nvSpPr>
        <p:spPr>
          <a:xfrm>
            <a:off x="752188" y="1690688"/>
            <a:ext cx="3795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The CNO </a:t>
            </a:r>
            <a:r>
              <a:rPr lang="ko-KR" altLang="en-US" sz="2000" dirty="0" err="1"/>
              <a:t>cycle</a:t>
            </a:r>
            <a:r>
              <a:rPr lang="ko-KR" altLang="en-US" sz="2000" dirty="0"/>
              <a:t> </a:t>
            </a:r>
            <a:r>
              <a:rPr lang="ko-KR" altLang="en-US" sz="2000" dirty="0" err="1"/>
              <a:t>dominates</a:t>
            </a:r>
            <a:r>
              <a:rPr lang="ko-KR" altLang="en-US" sz="2000" dirty="0"/>
              <a:t> </a:t>
            </a:r>
            <a:r>
              <a:rPr lang="ko-KR" altLang="en-US" sz="2000" dirty="0" err="1"/>
              <a:t>in</a:t>
            </a:r>
            <a:r>
              <a:rPr lang="ko-KR" altLang="en-US" sz="2000" dirty="0"/>
              <a:t> </a:t>
            </a:r>
            <a:r>
              <a:rPr lang="ko-KR" altLang="en-US" sz="2000" dirty="0" err="1"/>
              <a:t>stars</a:t>
            </a:r>
            <a:r>
              <a:rPr lang="ko-KR" altLang="en-US" sz="2000" dirty="0"/>
              <a:t> </a:t>
            </a:r>
            <a:r>
              <a:rPr lang="ko-KR" altLang="en-US" sz="2000" dirty="0" err="1"/>
              <a:t>heavier</a:t>
            </a:r>
            <a:r>
              <a:rPr lang="ko-KR" altLang="en-US" sz="2000" dirty="0"/>
              <a:t> </a:t>
            </a:r>
            <a:r>
              <a:rPr lang="ko-KR" altLang="en-US" sz="2000" dirty="0" err="1"/>
              <a:t>than</a:t>
            </a:r>
            <a:r>
              <a:rPr lang="ko-KR" altLang="en-US" sz="2000" dirty="0"/>
              <a:t> </a:t>
            </a:r>
            <a:r>
              <a:rPr lang="ko-KR" altLang="en-US" sz="2000" dirty="0" err="1"/>
              <a:t>the</a:t>
            </a:r>
            <a:r>
              <a:rPr lang="ko-KR" altLang="en-US" sz="2000" dirty="0"/>
              <a:t> Sun.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6" name="Picture 6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39" y="218370"/>
            <a:ext cx="6391561" cy="639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dirty="0"/>
          </a:p>
        </p:txBody>
      </p:sp>
      <p:pic>
        <p:nvPicPr>
          <p:cNvPr id="1026" name="Picture 2" descr="https://t1.daumcdn.net/cfile/tistory/9992DA4A5C0B58A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02" y="1985610"/>
            <a:ext cx="8426196" cy="434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sz="3600" dirty="0"/>
          </a:p>
        </p:txBody>
      </p:sp>
      <p:pic>
        <p:nvPicPr>
          <p:cNvPr id="4098" name="Picture 2" descr="Life cycle of a massive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1" y="1779087"/>
            <a:ext cx="6818809" cy="41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064" y="88176"/>
            <a:ext cx="3461242" cy="67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sz="3600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4098" name="Picture 2" descr="uranium enrichment in earth's cr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763712"/>
            <a:ext cx="8728075" cy="470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47" y="1442936"/>
            <a:ext cx="4344006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Finding </a:t>
            </a:r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endParaRPr lang="ko-KR" altLang="en-US" sz="3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675" y="13665"/>
            <a:ext cx="7134425" cy="6844335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Finding New Nuclei</a:t>
            </a:r>
            <a:endParaRPr lang="ko-KR" altLang="en-US" dirty="0"/>
          </a:p>
        </p:txBody>
      </p:sp>
      <p:pic>
        <p:nvPicPr>
          <p:cNvPr id="18434" name="Picture 2" descr="Kosuke Morita, the leader of the Riken team, smiles as he points to a board displaying the new atomic element 113 during a press conference in Wako, Saitama prefecture on December 31, 2015 (Kazuhiro Nogi—AFP/Getty Images)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" y="1660698"/>
            <a:ext cx="7134225" cy="47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ihonium | Definition &amp; Facts | Britannic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05" y="1736726"/>
            <a:ext cx="3802151" cy="25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816805" y="4320700"/>
            <a:ext cx="3995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333333"/>
                </a:solidFill>
                <a:latin typeface="LGSmHa"/>
              </a:rPr>
              <a:t>이화학연구소</a:t>
            </a:r>
            <a:r>
              <a:rPr lang="en-US" altLang="ko-KR" dirty="0" smtClean="0">
                <a:solidFill>
                  <a:srgbClr val="333333"/>
                </a:solidFill>
                <a:latin typeface="LGSmHa"/>
              </a:rPr>
              <a:t>(RIKEN)</a:t>
            </a:r>
            <a:r>
              <a:rPr lang="ko-KR" altLang="en-US" dirty="0" smtClean="0">
                <a:solidFill>
                  <a:srgbClr val="333333"/>
                </a:solidFill>
                <a:latin typeface="LGSmHa"/>
              </a:rPr>
              <a:t>는 </a:t>
            </a:r>
            <a:r>
              <a:rPr lang="ko-KR" altLang="en-US" dirty="0" err="1">
                <a:solidFill>
                  <a:srgbClr val="333333"/>
                </a:solidFill>
                <a:latin typeface="LGSmHa"/>
              </a:rPr>
              <a:t>니호늄을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 발견하기 위해 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400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조 번의 충돌 시도를 거쳐 합성에 성공했으며 이를 위해 투여된 비용은 약 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40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억엔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(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약 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433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억원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)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이라고 합니다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. </a:t>
            </a:r>
            <a:r>
              <a:rPr lang="ko-KR" altLang="en-US" dirty="0">
                <a:solidFill>
                  <a:srgbClr val="333333"/>
                </a:solidFill>
                <a:latin typeface="LGSmHa"/>
              </a:rPr>
              <a:t>신규 원소의 발견이 일상 생활에 바로 도움이 되는 것은 아니나 일본의 이름을 딴 원소를 만드는 것에 의의를 둠</a:t>
            </a:r>
            <a:r>
              <a:rPr lang="en-US" altLang="ko-KR" dirty="0" smtClean="0">
                <a:solidFill>
                  <a:srgbClr val="333333"/>
                </a:solidFill>
                <a:latin typeface="LGSmHa"/>
              </a:rPr>
              <a:t>.</a:t>
            </a:r>
            <a:r>
              <a:rPr lang="en-US" altLang="ko-KR" dirty="0">
                <a:solidFill>
                  <a:srgbClr val="333333"/>
                </a:solidFill>
                <a:latin typeface="LGSmHa"/>
              </a:rPr>
              <a:t>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0805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Finding New Nuclei</a:t>
            </a:r>
            <a:endParaRPr lang="ko-KR" altLang="en-US" sz="3600" dirty="0"/>
          </a:p>
        </p:txBody>
      </p:sp>
      <p:pic>
        <p:nvPicPr>
          <p:cNvPr id="14338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90688"/>
            <a:ext cx="5464175" cy="45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800100"/>
            <a:ext cx="6096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Heavy ion accelerator in Korea</a:t>
            </a:r>
          </a:p>
          <a:p>
            <a:endParaRPr lang="en-US" altLang="ko-KR" sz="800" dirty="0"/>
          </a:p>
          <a:p>
            <a:r>
              <a:rPr lang="en-US" altLang="ko-KR" sz="2800" dirty="0"/>
              <a:t>RAON is a heavy ion particle accelerator that will include both isotope separation on-line (ISOL) and in-flight fragmentation (IF) methods, and aims to be the first to use both.</a:t>
            </a:r>
            <a:endParaRPr lang="en-US" altLang="ko-KR" sz="2800" dirty="0" smtClean="0"/>
          </a:p>
          <a:p>
            <a:endParaRPr lang="en-US" altLang="ko-KR" sz="800" dirty="0"/>
          </a:p>
          <a:p>
            <a:r>
              <a:rPr lang="en-US" altLang="ko-KR" sz="2800" dirty="0" smtClean="0"/>
              <a:t>The </a:t>
            </a:r>
            <a:r>
              <a:rPr lang="en-US" altLang="ko-KR" sz="2800" dirty="0"/>
              <a:t>superconducting linear accelerator will have a maximum beam power of 400 kW, and projectile fragmentation will be powered by a 200 MeV/u uranium beam in the IF system. The ISOL system will have a H- cyclotron of 70 kW</a:t>
            </a:r>
            <a:r>
              <a:rPr lang="en-US" altLang="ko-KR" sz="2800" dirty="0" smtClean="0"/>
              <a:t>.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6337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Heavy ion accelerator in Korea</a:t>
            </a:r>
            <a:endParaRPr lang="ko-KR" altLang="en-US" dirty="0"/>
          </a:p>
        </p:txBody>
      </p:sp>
      <p:pic>
        <p:nvPicPr>
          <p:cNvPr id="4" name="Picture 13" descr="thoennessen-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" y="1957213"/>
            <a:ext cx="3134193" cy="23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8493806" y="4027724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493806" y="4064237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9862231" y="4027724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9792381" y="4235687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9887631" y="4284899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9900331" y="4653199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10197193" y="4729399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10197193" y="4754799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9879693" y="4756387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9890806" y="4732574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9879693" y="4662724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9897156" y="4664312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10197193" y="4638912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Freeform 20"/>
          <p:cNvSpPr>
            <a:spLocks/>
          </p:cNvSpPr>
          <p:nvPr/>
        </p:nvSpPr>
        <p:spPr bwMode="auto">
          <a:xfrm>
            <a:off x="10201956" y="4645262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7465106" y="4424599"/>
            <a:ext cx="2366962" cy="1044575"/>
            <a:chOff x="2883" y="1358"/>
            <a:chExt cx="1491" cy="658"/>
          </a:xfrm>
        </p:grpSpPr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8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9" name="Text Box 151"/>
          <p:cNvSpPr txBox="1">
            <a:spLocks noChangeArrowheads="1"/>
          </p:cNvSpPr>
          <p:nvPr/>
        </p:nvSpPr>
        <p:spPr bwMode="auto">
          <a:xfrm>
            <a:off x="8630331" y="3826112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50" name="Text Box 152"/>
          <p:cNvSpPr txBox="1">
            <a:spLocks noChangeArrowheads="1"/>
          </p:cNvSpPr>
          <p:nvPr/>
        </p:nvSpPr>
        <p:spPr bwMode="auto">
          <a:xfrm>
            <a:off x="10011456" y="3826112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dirty="0" smtClean="0"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dirty="0" smtClean="0"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dirty="0" smtClean="0"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dirty="0" smtClean="0">
                <a:latin typeface="Comic Sans MS" pitchFamily="66" charset="0"/>
                <a:cs typeface="Arial" charset="0"/>
              </a:rPr>
              <a:t>Ni ~ 100 </a:t>
            </a:r>
            <a:r>
              <a:rPr lang="en-GB" altLang="de-DE" sz="1600" b="1" dirty="0" err="1" smtClean="0">
                <a:latin typeface="Comic Sans MS" pitchFamily="66" charset="0"/>
                <a:cs typeface="Arial" charset="0"/>
              </a:rPr>
              <a:t>AMeV</a:t>
            </a:r>
            <a:endParaRPr lang="en-GB" altLang="de-DE" sz="1600" b="1" dirty="0" smtClean="0">
              <a:latin typeface="Comic Sans MS" pitchFamily="66" charset="0"/>
              <a:cs typeface="Arial" charset="0"/>
            </a:endParaRPr>
          </a:p>
        </p:txBody>
      </p:sp>
      <p:sp>
        <p:nvSpPr>
          <p:cNvPr id="151" name="Rectangle 264"/>
          <p:cNvSpPr>
            <a:spLocks noChangeArrowheads="1"/>
          </p:cNvSpPr>
          <p:nvPr/>
        </p:nvSpPr>
        <p:spPr bwMode="auto">
          <a:xfrm>
            <a:off x="5250543" y="4515087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" name="Rectangle 265"/>
          <p:cNvSpPr>
            <a:spLocks noChangeArrowheads="1"/>
          </p:cNvSpPr>
          <p:nvPr/>
        </p:nvSpPr>
        <p:spPr bwMode="auto">
          <a:xfrm>
            <a:off x="5250543" y="4515087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" name="Rectangle 266"/>
          <p:cNvSpPr>
            <a:spLocks noChangeArrowheads="1"/>
          </p:cNvSpPr>
          <p:nvPr/>
        </p:nvSpPr>
        <p:spPr bwMode="auto">
          <a:xfrm>
            <a:off x="5352143" y="4515087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" name="Rectangle 267"/>
          <p:cNvSpPr>
            <a:spLocks noChangeArrowheads="1"/>
          </p:cNvSpPr>
          <p:nvPr/>
        </p:nvSpPr>
        <p:spPr bwMode="auto">
          <a:xfrm>
            <a:off x="5352143" y="4515087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5" name="Freeform 268"/>
          <p:cNvSpPr>
            <a:spLocks/>
          </p:cNvSpPr>
          <p:nvPr/>
        </p:nvSpPr>
        <p:spPr bwMode="auto">
          <a:xfrm>
            <a:off x="5469618" y="4515087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6" name="Freeform 269"/>
          <p:cNvSpPr>
            <a:spLocks/>
          </p:cNvSpPr>
          <p:nvPr/>
        </p:nvSpPr>
        <p:spPr bwMode="auto">
          <a:xfrm>
            <a:off x="5469618" y="4515087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7" name="Freeform 270"/>
          <p:cNvSpPr>
            <a:spLocks/>
          </p:cNvSpPr>
          <p:nvPr/>
        </p:nvSpPr>
        <p:spPr bwMode="auto">
          <a:xfrm>
            <a:off x="5906181" y="4653199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8" name="Freeform 271"/>
          <p:cNvSpPr>
            <a:spLocks/>
          </p:cNvSpPr>
          <p:nvPr/>
        </p:nvSpPr>
        <p:spPr bwMode="auto">
          <a:xfrm>
            <a:off x="5906181" y="4653199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" name="Freeform 272"/>
          <p:cNvSpPr>
            <a:spLocks/>
          </p:cNvSpPr>
          <p:nvPr/>
        </p:nvSpPr>
        <p:spPr bwMode="auto">
          <a:xfrm>
            <a:off x="6210981" y="4786549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0" name="Freeform 273"/>
          <p:cNvSpPr>
            <a:spLocks/>
          </p:cNvSpPr>
          <p:nvPr/>
        </p:nvSpPr>
        <p:spPr bwMode="auto">
          <a:xfrm>
            <a:off x="6210981" y="4786549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1" name="Freeform 274"/>
          <p:cNvSpPr>
            <a:spLocks/>
          </p:cNvSpPr>
          <p:nvPr/>
        </p:nvSpPr>
        <p:spPr bwMode="auto">
          <a:xfrm>
            <a:off x="6298293" y="4824649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2" name="Freeform 275"/>
          <p:cNvSpPr>
            <a:spLocks/>
          </p:cNvSpPr>
          <p:nvPr/>
        </p:nvSpPr>
        <p:spPr bwMode="auto">
          <a:xfrm>
            <a:off x="6298293" y="4824649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3" name="Rectangle 276"/>
          <p:cNvSpPr>
            <a:spLocks noChangeArrowheads="1"/>
          </p:cNvSpPr>
          <p:nvPr/>
        </p:nvSpPr>
        <p:spPr bwMode="auto">
          <a:xfrm>
            <a:off x="7019018" y="4927837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4" name="Rectangle 277"/>
          <p:cNvSpPr>
            <a:spLocks noChangeArrowheads="1"/>
          </p:cNvSpPr>
          <p:nvPr/>
        </p:nvSpPr>
        <p:spPr bwMode="auto">
          <a:xfrm>
            <a:off x="7019018" y="4927837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5" name="Rectangle 278"/>
          <p:cNvSpPr>
            <a:spLocks noChangeArrowheads="1"/>
          </p:cNvSpPr>
          <p:nvPr/>
        </p:nvSpPr>
        <p:spPr bwMode="auto">
          <a:xfrm>
            <a:off x="7120618" y="4927837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" name="Rectangle 279"/>
          <p:cNvSpPr>
            <a:spLocks noChangeArrowheads="1"/>
          </p:cNvSpPr>
          <p:nvPr/>
        </p:nvSpPr>
        <p:spPr bwMode="auto">
          <a:xfrm>
            <a:off x="7120618" y="4927837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7" name="Rectangle 280"/>
          <p:cNvSpPr>
            <a:spLocks noChangeArrowheads="1"/>
          </p:cNvSpPr>
          <p:nvPr/>
        </p:nvSpPr>
        <p:spPr bwMode="auto">
          <a:xfrm>
            <a:off x="7236506" y="4927837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8" name="Rectangle 281"/>
          <p:cNvSpPr>
            <a:spLocks noChangeArrowheads="1"/>
          </p:cNvSpPr>
          <p:nvPr/>
        </p:nvSpPr>
        <p:spPr bwMode="auto">
          <a:xfrm>
            <a:off x="7236506" y="4927837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9" name="Freeform 282"/>
          <p:cNvSpPr>
            <a:spLocks/>
          </p:cNvSpPr>
          <p:nvPr/>
        </p:nvSpPr>
        <p:spPr bwMode="auto">
          <a:xfrm>
            <a:off x="5998256" y="4692887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" name="Freeform 283"/>
          <p:cNvSpPr>
            <a:spLocks/>
          </p:cNvSpPr>
          <p:nvPr/>
        </p:nvSpPr>
        <p:spPr bwMode="auto">
          <a:xfrm>
            <a:off x="5998256" y="4692887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1" name="Freeform 284"/>
          <p:cNvSpPr>
            <a:spLocks/>
          </p:cNvSpPr>
          <p:nvPr/>
        </p:nvSpPr>
        <p:spPr bwMode="auto">
          <a:xfrm>
            <a:off x="6404656" y="4777024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2" name="Freeform 285"/>
          <p:cNvSpPr>
            <a:spLocks/>
          </p:cNvSpPr>
          <p:nvPr/>
        </p:nvSpPr>
        <p:spPr bwMode="auto">
          <a:xfrm>
            <a:off x="6404656" y="4777024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3" name="Freeform 286"/>
          <p:cNvSpPr>
            <a:spLocks/>
          </p:cNvSpPr>
          <p:nvPr/>
        </p:nvSpPr>
        <p:spPr bwMode="auto">
          <a:xfrm>
            <a:off x="5553756" y="4424599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4" name="Freeform 287"/>
          <p:cNvSpPr>
            <a:spLocks/>
          </p:cNvSpPr>
          <p:nvPr/>
        </p:nvSpPr>
        <p:spPr bwMode="auto">
          <a:xfrm>
            <a:off x="5552168" y="4424599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5" name="Rectangle 288"/>
          <p:cNvSpPr>
            <a:spLocks noChangeArrowheads="1"/>
          </p:cNvSpPr>
          <p:nvPr/>
        </p:nvSpPr>
        <p:spPr bwMode="auto">
          <a:xfrm>
            <a:off x="5250543" y="4424599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6" name="Rectangle 289"/>
          <p:cNvSpPr>
            <a:spLocks noChangeArrowheads="1"/>
          </p:cNvSpPr>
          <p:nvPr/>
        </p:nvSpPr>
        <p:spPr bwMode="auto">
          <a:xfrm>
            <a:off x="5250543" y="4424599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7" name="Rectangle 290"/>
          <p:cNvSpPr>
            <a:spLocks noChangeArrowheads="1"/>
          </p:cNvSpPr>
          <p:nvPr/>
        </p:nvSpPr>
        <p:spPr bwMode="auto">
          <a:xfrm>
            <a:off x="5250543" y="4964349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8" name="Rectangle 291"/>
          <p:cNvSpPr>
            <a:spLocks noChangeArrowheads="1"/>
          </p:cNvSpPr>
          <p:nvPr/>
        </p:nvSpPr>
        <p:spPr bwMode="auto">
          <a:xfrm>
            <a:off x="5250543" y="4964349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9" name="Rectangle 292"/>
          <p:cNvSpPr>
            <a:spLocks noChangeArrowheads="1"/>
          </p:cNvSpPr>
          <p:nvPr/>
        </p:nvSpPr>
        <p:spPr bwMode="auto">
          <a:xfrm>
            <a:off x="5352143" y="4964349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0" name="Rectangle 293"/>
          <p:cNvSpPr>
            <a:spLocks noChangeArrowheads="1"/>
          </p:cNvSpPr>
          <p:nvPr/>
        </p:nvSpPr>
        <p:spPr bwMode="auto">
          <a:xfrm>
            <a:off x="5352143" y="4964349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1" name="Rectangle 294"/>
          <p:cNvSpPr>
            <a:spLocks noChangeArrowheads="1"/>
          </p:cNvSpPr>
          <p:nvPr/>
        </p:nvSpPr>
        <p:spPr bwMode="auto">
          <a:xfrm>
            <a:off x="5352143" y="4424599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2" name="Rectangle 295"/>
          <p:cNvSpPr>
            <a:spLocks noChangeArrowheads="1"/>
          </p:cNvSpPr>
          <p:nvPr/>
        </p:nvSpPr>
        <p:spPr bwMode="auto">
          <a:xfrm>
            <a:off x="5352143" y="4424599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3" name="Rectangle 296"/>
          <p:cNvSpPr>
            <a:spLocks noChangeArrowheads="1"/>
          </p:cNvSpPr>
          <p:nvPr/>
        </p:nvSpPr>
        <p:spPr bwMode="auto">
          <a:xfrm>
            <a:off x="5469618" y="4424599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4" name="Rectangle 297"/>
          <p:cNvSpPr>
            <a:spLocks noChangeArrowheads="1"/>
          </p:cNvSpPr>
          <p:nvPr/>
        </p:nvSpPr>
        <p:spPr bwMode="auto">
          <a:xfrm>
            <a:off x="5469618" y="4424599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5" name="Rectangle 298"/>
          <p:cNvSpPr>
            <a:spLocks noChangeArrowheads="1"/>
          </p:cNvSpPr>
          <p:nvPr/>
        </p:nvSpPr>
        <p:spPr bwMode="auto">
          <a:xfrm>
            <a:off x="5469618" y="4964349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6" name="Rectangle 299"/>
          <p:cNvSpPr>
            <a:spLocks noChangeArrowheads="1"/>
          </p:cNvSpPr>
          <p:nvPr/>
        </p:nvSpPr>
        <p:spPr bwMode="auto">
          <a:xfrm>
            <a:off x="5469618" y="4964349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7" name="Freeform 300"/>
          <p:cNvSpPr>
            <a:spLocks/>
          </p:cNvSpPr>
          <p:nvPr/>
        </p:nvSpPr>
        <p:spPr bwMode="auto">
          <a:xfrm>
            <a:off x="6198281" y="4572237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8" name="Freeform 301"/>
          <p:cNvSpPr>
            <a:spLocks/>
          </p:cNvSpPr>
          <p:nvPr/>
        </p:nvSpPr>
        <p:spPr bwMode="auto">
          <a:xfrm>
            <a:off x="6198281" y="4572237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9" name="Freeform 302"/>
          <p:cNvSpPr>
            <a:spLocks/>
          </p:cNvSpPr>
          <p:nvPr/>
        </p:nvSpPr>
        <p:spPr bwMode="auto">
          <a:xfrm>
            <a:off x="6287181" y="4610337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0" name="Freeform 303"/>
          <p:cNvSpPr>
            <a:spLocks/>
          </p:cNvSpPr>
          <p:nvPr/>
        </p:nvSpPr>
        <p:spPr bwMode="auto">
          <a:xfrm>
            <a:off x="6287181" y="4610337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1" name="Freeform 304"/>
          <p:cNvSpPr>
            <a:spLocks/>
          </p:cNvSpPr>
          <p:nvPr/>
        </p:nvSpPr>
        <p:spPr bwMode="auto">
          <a:xfrm>
            <a:off x="6149068" y="5173899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2" name="Freeform 305"/>
          <p:cNvSpPr>
            <a:spLocks/>
          </p:cNvSpPr>
          <p:nvPr/>
        </p:nvSpPr>
        <p:spPr bwMode="auto">
          <a:xfrm>
            <a:off x="6149068" y="5173899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3" name="Freeform 306"/>
          <p:cNvSpPr>
            <a:spLocks/>
          </p:cNvSpPr>
          <p:nvPr/>
        </p:nvSpPr>
        <p:spPr bwMode="auto">
          <a:xfrm>
            <a:off x="6237968" y="5213587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" name="Freeform 307"/>
          <p:cNvSpPr>
            <a:spLocks/>
          </p:cNvSpPr>
          <p:nvPr/>
        </p:nvSpPr>
        <p:spPr bwMode="auto">
          <a:xfrm>
            <a:off x="6237968" y="5213587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5" name="Freeform 308"/>
          <p:cNvSpPr>
            <a:spLocks/>
          </p:cNvSpPr>
          <p:nvPr/>
        </p:nvSpPr>
        <p:spPr bwMode="auto">
          <a:xfrm>
            <a:off x="6501493" y="4703999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6" name="Freeform 309"/>
          <p:cNvSpPr>
            <a:spLocks/>
          </p:cNvSpPr>
          <p:nvPr/>
        </p:nvSpPr>
        <p:spPr bwMode="auto">
          <a:xfrm>
            <a:off x="6501493" y="4703999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7" name="Freeform 310"/>
          <p:cNvSpPr>
            <a:spLocks/>
          </p:cNvSpPr>
          <p:nvPr/>
        </p:nvSpPr>
        <p:spPr bwMode="auto">
          <a:xfrm>
            <a:off x="6588806" y="4745274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8" name="Freeform 311"/>
          <p:cNvSpPr>
            <a:spLocks/>
          </p:cNvSpPr>
          <p:nvPr/>
        </p:nvSpPr>
        <p:spPr bwMode="auto">
          <a:xfrm>
            <a:off x="6588806" y="4745274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9" name="Rectangle 312"/>
          <p:cNvSpPr>
            <a:spLocks noChangeArrowheads="1"/>
          </p:cNvSpPr>
          <p:nvPr/>
        </p:nvSpPr>
        <p:spPr bwMode="auto">
          <a:xfrm>
            <a:off x="7019018" y="4834174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0" name="Rectangle 313"/>
          <p:cNvSpPr>
            <a:spLocks noChangeArrowheads="1"/>
          </p:cNvSpPr>
          <p:nvPr/>
        </p:nvSpPr>
        <p:spPr bwMode="auto">
          <a:xfrm>
            <a:off x="7019018" y="4834174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1" name="Rectangle 314"/>
          <p:cNvSpPr>
            <a:spLocks noChangeArrowheads="1"/>
          </p:cNvSpPr>
          <p:nvPr/>
        </p:nvSpPr>
        <p:spPr bwMode="auto">
          <a:xfrm>
            <a:off x="7120618" y="4834174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2" name="Rectangle 315"/>
          <p:cNvSpPr>
            <a:spLocks noChangeArrowheads="1"/>
          </p:cNvSpPr>
          <p:nvPr/>
        </p:nvSpPr>
        <p:spPr bwMode="auto">
          <a:xfrm>
            <a:off x="7120618" y="4834174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3" name="Rectangle 316"/>
          <p:cNvSpPr>
            <a:spLocks noChangeArrowheads="1"/>
          </p:cNvSpPr>
          <p:nvPr/>
        </p:nvSpPr>
        <p:spPr bwMode="auto">
          <a:xfrm>
            <a:off x="7236506" y="4834174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4" name="Rectangle 317"/>
          <p:cNvSpPr>
            <a:spLocks noChangeArrowheads="1"/>
          </p:cNvSpPr>
          <p:nvPr/>
        </p:nvSpPr>
        <p:spPr bwMode="auto">
          <a:xfrm>
            <a:off x="7236506" y="4834174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" name="Rectangle 318"/>
          <p:cNvSpPr>
            <a:spLocks noChangeArrowheads="1"/>
          </p:cNvSpPr>
          <p:nvPr/>
        </p:nvSpPr>
        <p:spPr bwMode="auto">
          <a:xfrm>
            <a:off x="7019018" y="5377099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6" name="Rectangle 319"/>
          <p:cNvSpPr>
            <a:spLocks noChangeArrowheads="1"/>
          </p:cNvSpPr>
          <p:nvPr/>
        </p:nvSpPr>
        <p:spPr bwMode="auto">
          <a:xfrm>
            <a:off x="7019018" y="5377099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7" name="Rectangle 320"/>
          <p:cNvSpPr>
            <a:spLocks noChangeArrowheads="1"/>
          </p:cNvSpPr>
          <p:nvPr/>
        </p:nvSpPr>
        <p:spPr bwMode="auto">
          <a:xfrm>
            <a:off x="7120618" y="5377099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8" name="Rectangle 321"/>
          <p:cNvSpPr>
            <a:spLocks noChangeArrowheads="1"/>
          </p:cNvSpPr>
          <p:nvPr/>
        </p:nvSpPr>
        <p:spPr bwMode="auto">
          <a:xfrm>
            <a:off x="7120618" y="5377099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" name="Rectangle 322"/>
          <p:cNvSpPr>
            <a:spLocks noChangeArrowheads="1"/>
          </p:cNvSpPr>
          <p:nvPr/>
        </p:nvSpPr>
        <p:spPr bwMode="auto">
          <a:xfrm>
            <a:off x="7236506" y="5377099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0" name="Rectangle 323"/>
          <p:cNvSpPr>
            <a:spLocks noChangeArrowheads="1"/>
          </p:cNvSpPr>
          <p:nvPr/>
        </p:nvSpPr>
        <p:spPr bwMode="auto">
          <a:xfrm>
            <a:off x="7236506" y="5377099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1" name="Freeform 324"/>
          <p:cNvSpPr>
            <a:spLocks/>
          </p:cNvSpPr>
          <p:nvPr/>
        </p:nvSpPr>
        <p:spPr bwMode="auto">
          <a:xfrm>
            <a:off x="5936343" y="5080237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2" name="Freeform 325"/>
          <p:cNvSpPr>
            <a:spLocks/>
          </p:cNvSpPr>
          <p:nvPr/>
        </p:nvSpPr>
        <p:spPr bwMode="auto">
          <a:xfrm>
            <a:off x="5936343" y="5080237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3" name="Freeform 326"/>
          <p:cNvSpPr>
            <a:spLocks/>
          </p:cNvSpPr>
          <p:nvPr/>
        </p:nvSpPr>
        <p:spPr bwMode="auto">
          <a:xfrm>
            <a:off x="5849031" y="5038962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4" name="Freeform 327"/>
          <p:cNvSpPr>
            <a:spLocks/>
          </p:cNvSpPr>
          <p:nvPr/>
        </p:nvSpPr>
        <p:spPr bwMode="auto">
          <a:xfrm>
            <a:off x="5849031" y="5038962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5" name="Rectangle 328"/>
          <p:cNvSpPr>
            <a:spLocks noChangeArrowheads="1"/>
          </p:cNvSpPr>
          <p:nvPr/>
        </p:nvSpPr>
        <p:spPr bwMode="auto">
          <a:xfrm>
            <a:off x="5545818" y="4424599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6" name="Rectangle 329"/>
          <p:cNvSpPr>
            <a:spLocks noChangeArrowheads="1"/>
          </p:cNvSpPr>
          <p:nvPr/>
        </p:nvSpPr>
        <p:spPr bwMode="auto">
          <a:xfrm>
            <a:off x="5545818" y="4424599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7" name="Freeform 330"/>
          <p:cNvSpPr>
            <a:spLocks/>
          </p:cNvSpPr>
          <p:nvPr/>
        </p:nvSpPr>
        <p:spPr bwMode="auto">
          <a:xfrm>
            <a:off x="5823631" y="4561124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8" name="Freeform 331"/>
          <p:cNvSpPr>
            <a:spLocks/>
          </p:cNvSpPr>
          <p:nvPr/>
        </p:nvSpPr>
        <p:spPr bwMode="auto">
          <a:xfrm>
            <a:off x="5823631" y="4561124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9" name="Freeform 332"/>
          <p:cNvSpPr>
            <a:spLocks/>
          </p:cNvSpPr>
          <p:nvPr/>
        </p:nvSpPr>
        <p:spPr bwMode="auto">
          <a:xfrm>
            <a:off x="6304643" y="4773849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0" name="Freeform 333"/>
          <p:cNvSpPr>
            <a:spLocks/>
          </p:cNvSpPr>
          <p:nvPr/>
        </p:nvSpPr>
        <p:spPr bwMode="auto">
          <a:xfrm>
            <a:off x="6304643" y="4773849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1" name="Rectangle 334"/>
          <p:cNvSpPr>
            <a:spLocks noChangeArrowheads="1"/>
          </p:cNvSpPr>
          <p:nvPr/>
        </p:nvSpPr>
        <p:spPr bwMode="auto">
          <a:xfrm>
            <a:off x="6990443" y="4834174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2" name="Rectangle 335"/>
          <p:cNvSpPr>
            <a:spLocks noChangeArrowheads="1"/>
          </p:cNvSpPr>
          <p:nvPr/>
        </p:nvSpPr>
        <p:spPr bwMode="auto">
          <a:xfrm>
            <a:off x="6990443" y="4834174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3" name="Freeform 336"/>
          <p:cNvSpPr>
            <a:spLocks/>
          </p:cNvSpPr>
          <p:nvPr/>
        </p:nvSpPr>
        <p:spPr bwMode="auto">
          <a:xfrm>
            <a:off x="6471331" y="4515087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4" name="Freeform 337"/>
          <p:cNvSpPr>
            <a:spLocks/>
          </p:cNvSpPr>
          <p:nvPr/>
        </p:nvSpPr>
        <p:spPr bwMode="auto">
          <a:xfrm>
            <a:off x="6574518" y="4565887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5" name="Freeform 338"/>
          <p:cNvSpPr>
            <a:spLocks/>
          </p:cNvSpPr>
          <p:nvPr/>
        </p:nvSpPr>
        <p:spPr bwMode="auto">
          <a:xfrm>
            <a:off x="7296831" y="4692887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6" name="Freeform 339"/>
          <p:cNvSpPr>
            <a:spLocks/>
          </p:cNvSpPr>
          <p:nvPr/>
        </p:nvSpPr>
        <p:spPr bwMode="auto">
          <a:xfrm>
            <a:off x="7388906" y="4742099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7" name="Freeform 340"/>
          <p:cNvSpPr>
            <a:spLocks/>
          </p:cNvSpPr>
          <p:nvPr/>
        </p:nvSpPr>
        <p:spPr bwMode="auto">
          <a:xfrm>
            <a:off x="4453618" y="4661137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8" name="Freeform 341"/>
          <p:cNvSpPr>
            <a:spLocks/>
          </p:cNvSpPr>
          <p:nvPr/>
        </p:nvSpPr>
        <p:spPr bwMode="auto">
          <a:xfrm>
            <a:off x="4752068" y="4737337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9" name="Freeform 342"/>
          <p:cNvSpPr>
            <a:spLocks/>
          </p:cNvSpPr>
          <p:nvPr/>
        </p:nvSpPr>
        <p:spPr bwMode="auto">
          <a:xfrm>
            <a:off x="4752068" y="4764324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0" name="Freeform 343"/>
          <p:cNvSpPr>
            <a:spLocks/>
          </p:cNvSpPr>
          <p:nvPr/>
        </p:nvSpPr>
        <p:spPr bwMode="auto">
          <a:xfrm>
            <a:off x="4436156" y="4765912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1" name="Freeform 344"/>
          <p:cNvSpPr>
            <a:spLocks/>
          </p:cNvSpPr>
          <p:nvPr/>
        </p:nvSpPr>
        <p:spPr bwMode="auto">
          <a:xfrm>
            <a:off x="4447268" y="4742099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2" name="Freeform 345"/>
          <p:cNvSpPr>
            <a:spLocks/>
          </p:cNvSpPr>
          <p:nvPr/>
        </p:nvSpPr>
        <p:spPr bwMode="auto">
          <a:xfrm>
            <a:off x="4436156" y="4670662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3" name="Freeform 346"/>
          <p:cNvSpPr>
            <a:spLocks/>
          </p:cNvSpPr>
          <p:nvPr/>
        </p:nvSpPr>
        <p:spPr bwMode="auto">
          <a:xfrm>
            <a:off x="4453618" y="4672249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4" name="Freeform 347"/>
          <p:cNvSpPr>
            <a:spLocks/>
          </p:cNvSpPr>
          <p:nvPr/>
        </p:nvSpPr>
        <p:spPr bwMode="auto">
          <a:xfrm>
            <a:off x="4752068" y="4648437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" name="Freeform 348"/>
          <p:cNvSpPr>
            <a:spLocks/>
          </p:cNvSpPr>
          <p:nvPr/>
        </p:nvSpPr>
        <p:spPr bwMode="auto">
          <a:xfrm>
            <a:off x="4756831" y="4654787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" name="Freeform 349"/>
          <p:cNvSpPr>
            <a:spLocks/>
          </p:cNvSpPr>
          <p:nvPr/>
        </p:nvSpPr>
        <p:spPr bwMode="auto">
          <a:xfrm>
            <a:off x="5098143" y="4580174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7" name="Freeform 350"/>
          <p:cNvSpPr>
            <a:spLocks/>
          </p:cNvSpPr>
          <p:nvPr/>
        </p:nvSpPr>
        <p:spPr bwMode="auto">
          <a:xfrm>
            <a:off x="5098143" y="4654787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8" name="Freeform 351"/>
          <p:cNvSpPr>
            <a:spLocks/>
          </p:cNvSpPr>
          <p:nvPr/>
        </p:nvSpPr>
        <p:spPr bwMode="auto">
          <a:xfrm>
            <a:off x="5098143" y="4732574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9" name="Freeform 352"/>
          <p:cNvSpPr>
            <a:spLocks/>
          </p:cNvSpPr>
          <p:nvPr/>
        </p:nvSpPr>
        <p:spPr bwMode="auto">
          <a:xfrm>
            <a:off x="5098143" y="4734162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0" name="Freeform 353"/>
          <p:cNvSpPr>
            <a:spLocks/>
          </p:cNvSpPr>
          <p:nvPr/>
        </p:nvSpPr>
        <p:spPr bwMode="auto">
          <a:xfrm>
            <a:off x="5098143" y="4734162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1" name="Freeform 354"/>
          <p:cNvSpPr>
            <a:spLocks/>
          </p:cNvSpPr>
          <p:nvPr/>
        </p:nvSpPr>
        <p:spPr bwMode="auto">
          <a:xfrm>
            <a:off x="5098143" y="4584937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2" name="Freeform 355"/>
          <p:cNvSpPr>
            <a:spLocks/>
          </p:cNvSpPr>
          <p:nvPr/>
        </p:nvSpPr>
        <p:spPr bwMode="auto">
          <a:xfrm>
            <a:off x="5098143" y="4662724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3" name="Freeform 356"/>
          <p:cNvSpPr>
            <a:spLocks/>
          </p:cNvSpPr>
          <p:nvPr/>
        </p:nvSpPr>
        <p:spPr bwMode="auto">
          <a:xfrm>
            <a:off x="5098143" y="4742099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4" name="Freeform 357"/>
          <p:cNvSpPr>
            <a:spLocks/>
          </p:cNvSpPr>
          <p:nvPr/>
        </p:nvSpPr>
        <p:spPr bwMode="auto">
          <a:xfrm>
            <a:off x="5098143" y="4742099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" name="Freeform 358"/>
          <p:cNvSpPr>
            <a:spLocks/>
          </p:cNvSpPr>
          <p:nvPr/>
        </p:nvSpPr>
        <p:spPr bwMode="auto">
          <a:xfrm>
            <a:off x="5098143" y="4742099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" name="Freeform 359"/>
          <p:cNvSpPr>
            <a:spLocks/>
          </p:cNvSpPr>
          <p:nvPr/>
        </p:nvSpPr>
        <p:spPr bwMode="auto">
          <a:xfrm>
            <a:off x="5098143" y="4591287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7" name="Freeform 360"/>
          <p:cNvSpPr>
            <a:spLocks/>
          </p:cNvSpPr>
          <p:nvPr/>
        </p:nvSpPr>
        <p:spPr bwMode="auto">
          <a:xfrm>
            <a:off x="5098143" y="4667487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8" name="Freeform 361"/>
          <p:cNvSpPr>
            <a:spLocks/>
          </p:cNvSpPr>
          <p:nvPr/>
        </p:nvSpPr>
        <p:spPr bwMode="auto">
          <a:xfrm>
            <a:off x="5098143" y="4745274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9" name="Freeform 362"/>
          <p:cNvSpPr>
            <a:spLocks/>
          </p:cNvSpPr>
          <p:nvPr/>
        </p:nvSpPr>
        <p:spPr bwMode="auto">
          <a:xfrm>
            <a:off x="5098143" y="4745274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0" name="Freeform 363"/>
          <p:cNvSpPr>
            <a:spLocks/>
          </p:cNvSpPr>
          <p:nvPr/>
        </p:nvSpPr>
        <p:spPr bwMode="auto">
          <a:xfrm>
            <a:off x="5098143" y="4745274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1" name="Freeform 364"/>
          <p:cNvSpPr>
            <a:spLocks/>
          </p:cNvSpPr>
          <p:nvPr/>
        </p:nvSpPr>
        <p:spPr bwMode="auto">
          <a:xfrm>
            <a:off x="5098143" y="4732574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" name="Freeform 365"/>
          <p:cNvSpPr>
            <a:spLocks/>
          </p:cNvSpPr>
          <p:nvPr/>
        </p:nvSpPr>
        <p:spPr bwMode="auto">
          <a:xfrm>
            <a:off x="5098143" y="4580174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" name="Freeform 366"/>
          <p:cNvSpPr>
            <a:spLocks/>
          </p:cNvSpPr>
          <p:nvPr/>
        </p:nvSpPr>
        <p:spPr bwMode="auto">
          <a:xfrm>
            <a:off x="5098143" y="4657962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4" name="Freeform 367"/>
          <p:cNvSpPr>
            <a:spLocks/>
          </p:cNvSpPr>
          <p:nvPr/>
        </p:nvSpPr>
        <p:spPr bwMode="auto">
          <a:xfrm>
            <a:off x="5098143" y="4734162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5" name="Freeform 368"/>
          <p:cNvSpPr>
            <a:spLocks/>
          </p:cNvSpPr>
          <p:nvPr/>
        </p:nvSpPr>
        <p:spPr bwMode="auto">
          <a:xfrm>
            <a:off x="5098143" y="4734162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" name="Freeform 369"/>
          <p:cNvSpPr>
            <a:spLocks/>
          </p:cNvSpPr>
          <p:nvPr/>
        </p:nvSpPr>
        <p:spPr bwMode="auto">
          <a:xfrm>
            <a:off x="5098143" y="4586524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7" name="Freeform 370"/>
          <p:cNvSpPr>
            <a:spLocks/>
          </p:cNvSpPr>
          <p:nvPr/>
        </p:nvSpPr>
        <p:spPr bwMode="auto">
          <a:xfrm>
            <a:off x="5098143" y="4662724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8" name="Freeform 371"/>
          <p:cNvSpPr>
            <a:spLocks/>
          </p:cNvSpPr>
          <p:nvPr/>
        </p:nvSpPr>
        <p:spPr bwMode="auto">
          <a:xfrm>
            <a:off x="5098143" y="4742099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9" name="Freeform 372"/>
          <p:cNvSpPr>
            <a:spLocks/>
          </p:cNvSpPr>
          <p:nvPr/>
        </p:nvSpPr>
        <p:spPr bwMode="auto">
          <a:xfrm>
            <a:off x="5098143" y="4742099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0" name="Freeform 373"/>
          <p:cNvSpPr>
            <a:spLocks/>
          </p:cNvSpPr>
          <p:nvPr/>
        </p:nvSpPr>
        <p:spPr bwMode="auto">
          <a:xfrm>
            <a:off x="5098143" y="4742099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1" name="Freeform 374"/>
          <p:cNvSpPr>
            <a:spLocks/>
          </p:cNvSpPr>
          <p:nvPr/>
        </p:nvSpPr>
        <p:spPr bwMode="auto">
          <a:xfrm>
            <a:off x="5098143" y="4592874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2" name="Freeform 375"/>
          <p:cNvSpPr>
            <a:spLocks/>
          </p:cNvSpPr>
          <p:nvPr/>
        </p:nvSpPr>
        <p:spPr bwMode="auto">
          <a:xfrm>
            <a:off x="5098143" y="4667487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3" name="Freeform 376"/>
          <p:cNvSpPr>
            <a:spLocks/>
          </p:cNvSpPr>
          <p:nvPr/>
        </p:nvSpPr>
        <p:spPr bwMode="auto">
          <a:xfrm>
            <a:off x="5098143" y="4745274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Freeform 377"/>
          <p:cNvSpPr>
            <a:spLocks/>
          </p:cNvSpPr>
          <p:nvPr/>
        </p:nvSpPr>
        <p:spPr bwMode="auto">
          <a:xfrm>
            <a:off x="5098143" y="4745274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Freeform 378"/>
          <p:cNvSpPr>
            <a:spLocks/>
          </p:cNvSpPr>
          <p:nvPr/>
        </p:nvSpPr>
        <p:spPr bwMode="auto">
          <a:xfrm>
            <a:off x="5098143" y="4745274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Freeform 379"/>
          <p:cNvSpPr>
            <a:spLocks/>
          </p:cNvSpPr>
          <p:nvPr/>
        </p:nvSpPr>
        <p:spPr bwMode="auto">
          <a:xfrm>
            <a:off x="5098143" y="4580174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380"/>
          <p:cNvSpPr>
            <a:spLocks/>
          </p:cNvSpPr>
          <p:nvPr/>
        </p:nvSpPr>
        <p:spPr bwMode="auto">
          <a:xfrm>
            <a:off x="5098143" y="4657962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381"/>
          <p:cNvSpPr>
            <a:spLocks/>
          </p:cNvSpPr>
          <p:nvPr/>
        </p:nvSpPr>
        <p:spPr bwMode="auto">
          <a:xfrm>
            <a:off x="5098143" y="4732574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382"/>
          <p:cNvSpPr>
            <a:spLocks/>
          </p:cNvSpPr>
          <p:nvPr/>
        </p:nvSpPr>
        <p:spPr bwMode="auto">
          <a:xfrm>
            <a:off x="5098143" y="4734162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383"/>
          <p:cNvSpPr>
            <a:spLocks/>
          </p:cNvSpPr>
          <p:nvPr/>
        </p:nvSpPr>
        <p:spPr bwMode="auto">
          <a:xfrm>
            <a:off x="5098143" y="4734162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384"/>
          <p:cNvSpPr>
            <a:spLocks/>
          </p:cNvSpPr>
          <p:nvPr/>
        </p:nvSpPr>
        <p:spPr bwMode="auto">
          <a:xfrm>
            <a:off x="5098143" y="4586524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385"/>
          <p:cNvSpPr>
            <a:spLocks/>
          </p:cNvSpPr>
          <p:nvPr/>
        </p:nvSpPr>
        <p:spPr bwMode="auto">
          <a:xfrm>
            <a:off x="5098143" y="4662724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Freeform 386"/>
          <p:cNvSpPr>
            <a:spLocks/>
          </p:cNvSpPr>
          <p:nvPr/>
        </p:nvSpPr>
        <p:spPr bwMode="auto">
          <a:xfrm>
            <a:off x="5098143" y="4742099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Freeform 387"/>
          <p:cNvSpPr>
            <a:spLocks/>
          </p:cNvSpPr>
          <p:nvPr/>
        </p:nvSpPr>
        <p:spPr bwMode="auto">
          <a:xfrm>
            <a:off x="5098143" y="4742099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Freeform 388"/>
          <p:cNvSpPr>
            <a:spLocks/>
          </p:cNvSpPr>
          <p:nvPr/>
        </p:nvSpPr>
        <p:spPr bwMode="auto">
          <a:xfrm>
            <a:off x="5098143" y="4742099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Freeform 389"/>
          <p:cNvSpPr>
            <a:spLocks/>
          </p:cNvSpPr>
          <p:nvPr/>
        </p:nvSpPr>
        <p:spPr bwMode="auto">
          <a:xfrm>
            <a:off x="5098143" y="4591287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Freeform 390"/>
          <p:cNvSpPr>
            <a:spLocks/>
          </p:cNvSpPr>
          <p:nvPr/>
        </p:nvSpPr>
        <p:spPr bwMode="auto">
          <a:xfrm>
            <a:off x="5098143" y="4667487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Freeform 391"/>
          <p:cNvSpPr>
            <a:spLocks/>
          </p:cNvSpPr>
          <p:nvPr/>
        </p:nvSpPr>
        <p:spPr bwMode="auto">
          <a:xfrm>
            <a:off x="5098143" y="4745274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Freeform 392"/>
          <p:cNvSpPr>
            <a:spLocks/>
          </p:cNvSpPr>
          <p:nvPr/>
        </p:nvSpPr>
        <p:spPr bwMode="auto">
          <a:xfrm>
            <a:off x="5098143" y="4745274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Freeform 393"/>
          <p:cNvSpPr>
            <a:spLocks/>
          </p:cNvSpPr>
          <p:nvPr/>
        </p:nvSpPr>
        <p:spPr bwMode="auto">
          <a:xfrm>
            <a:off x="5098143" y="4745274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Rectangle 394"/>
          <p:cNvSpPr>
            <a:spLocks noChangeArrowheads="1"/>
          </p:cNvSpPr>
          <p:nvPr/>
        </p:nvSpPr>
        <p:spPr bwMode="auto">
          <a:xfrm>
            <a:off x="7409543" y="4962762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Rectangle 395"/>
          <p:cNvSpPr>
            <a:spLocks noChangeArrowheads="1"/>
          </p:cNvSpPr>
          <p:nvPr/>
        </p:nvSpPr>
        <p:spPr bwMode="auto">
          <a:xfrm>
            <a:off x="7409543" y="4962762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Rectangle 396"/>
          <p:cNvSpPr>
            <a:spLocks noChangeArrowheads="1"/>
          </p:cNvSpPr>
          <p:nvPr/>
        </p:nvSpPr>
        <p:spPr bwMode="auto">
          <a:xfrm>
            <a:off x="7409543" y="5208824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Rectangle 397"/>
          <p:cNvSpPr>
            <a:spLocks noChangeArrowheads="1"/>
          </p:cNvSpPr>
          <p:nvPr/>
        </p:nvSpPr>
        <p:spPr bwMode="auto">
          <a:xfrm>
            <a:off x="7409543" y="5208824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Freeform 398"/>
          <p:cNvSpPr>
            <a:spLocks/>
          </p:cNvSpPr>
          <p:nvPr/>
        </p:nvSpPr>
        <p:spPr bwMode="auto">
          <a:xfrm>
            <a:off x="6285593" y="4765912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Freeform 399"/>
          <p:cNvSpPr>
            <a:spLocks/>
          </p:cNvSpPr>
          <p:nvPr/>
        </p:nvSpPr>
        <p:spPr bwMode="auto">
          <a:xfrm>
            <a:off x="6285593" y="4765912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Freeform 400"/>
          <p:cNvSpPr>
            <a:spLocks/>
          </p:cNvSpPr>
          <p:nvPr/>
        </p:nvSpPr>
        <p:spPr bwMode="auto">
          <a:xfrm>
            <a:off x="6125256" y="4978637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Freeform 401"/>
          <p:cNvSpPr>
            <a:spLocks/>
          </p:cNvSpPr>
          <p:nvPr/>
        </p:nvSpPr>
        <p:spPr bwMode="auto">
          <a:xfrm>
            <a:off x="6125256" y="4978637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402"/>
          <p:cNvSpPr>
            <a:spLocks noChangeArrowheads="1"/>
          </p:cNvSpPr>
          <p:nvPr/>
        </p:nvSpPr>
        <p:spPr bwMode="auto">
          <a:xfrm>
            <a:off x="5060043" y="4592874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403"/>
          <p:cNvSpPr>
            <a:spLocks noChangeArrowheads="1"/>
          </p:cNvSpPr>
          <p:nvPr/>
        </p:nvSpPr>
        <p:spPr bwMode="auto">
          <a:xfrm>
            <a:off x="5060043" y="4592874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Text Box 404"/>
          <p:cNvSpPr txBox="1">
            <a:spLocks noChangeArrowheads="1"/>
          </p:cNvSpPr>
          <p:nvPr/>
        </p:nvSpPr>
        <p:spPr bwMode="auto">
          <a:xfrm>
            <a:off x="3216956" y="3826112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292" name="Text Box 405"/>
          <p:cNvSpPr txBox="1">
            <a:spLocks noChangeArrowheads="1"/>
          </p:cNvSpPr>
          <p:nvPr/>
        </p:nvSpPr>
        <p:spPr bwMode="auto">
          <a:xfrm>
            <a:off x="3193143" y="5050074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293" name="AutoShape 497"/>
          <p:cNvSpPr>
            <a:spLocks/>
          </p:cNvSpPr>
          <p:nvPr/>
        </p:nvSpPr>
        <p:spPr bwMode="auto">
          <a:xfrm>
            <a:off x="5804581" y="3681649"/>
            <a:ext cx="1655762" cy="609600"/>
          </a:xfrm>
          <a:prstGeom prst="borderCallout2">
            <a:avLst>
              <a:gd name="adj1" fmla="val 18750"/>
              <a:gd name="adj2" fmla="val -4602"/>
              <a:gd name="adj3" fmla="val 18750"/>
              <a:gd name="adj4" fmla="val -10259"/>
              <a:gd name="adj5" fmla="val 177083"/>
              <a:gd name="adj6" fmla="val -30778"/>
            </a:avLst>
          </a:prstGeom>
          <a:solidFill>
            <a:srgbClr val="0066CC"/>
          </a:solidFill>
          <a:ln w="6350" algn="ctr">
            <a:solidFill>
              <a:srgbClr val="0066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9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fully striped fragments</a:t>
            </a:r>
          </a:p>
        </p:txBody>
      </p:sp>
      <p:pic>
        <p:nvPicPr>
          <p:cNvPr id="296" name="Picture 501" descr="ri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368" y="5901644"/>
            <a:ext cx="1019175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TextBox 296"/>
              <p:cNvSpPr txBox="1"/>
              <p:nvPr/>
            </p:nvSpPr>
            <p:spPr>
              <a:xfrm>
                <a:off x="4453618" y="1436516"/>
                <a:ext cx="6984320" cy="2078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The relation between magnetic rigidity of the first bending magnet and the A/Z number can be expressed as</a:t>
                </a:r>
              </a:p>
              <a:p>
                <a:endParaRPr lang="en-US" altLang="ko-K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0.3</m:t>
                          </m:r>
                        </m:den>
                      </m:f>
                    </m:oMath>
                  </m:oMathPara>
                </a14:m>
                <a:endParaRPr lang="en-US" altLang="ko-KR" dirty="0"/>
              </a:p>
              <a:p>
                <a:r>
                  <a:rPr lang="en-US" altLang="ko-KR" dirty="0"/>
                  <a:t>where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ko-KR" dirty="0"/>
                  <a:t> is the atomic number,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ko-KR" dirty="0"/>
                  <a:t> is the charge number and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ko-KR" dirty="0"/>
                  <a:t> is the</a:t>
                </a:r>
              </a:p>
              <a:p>
                <a:r>
                  <a:rPr lang="en-US" altLang="ko-KR" dirty="0"/>
                  <a:t>kinetic energy of the secondary beam.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97" name="TextBox 2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18" y="1436516"/>
                <a:ext cx="6984320" cy="2078839"/>
              </a:xfrm>
              <a:prstGeom prst="rect">
                <a:avLst/>
              </a:prstGeom>
              <a:blipFill>
                <a:blip r:embed="rId5"/>
                <a:stretch>
                  <a:fillRect l="-786" t="-1760" b="-38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298" name="그림 29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294" name="Picture 500" descr="clus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10444843" y="4529102"/>
            <a:ext cx="15113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0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USER\Downloads\Knuemblem00.jpg">
            <a:extLst>
              <a:ext uri="{FF2B5EF4-FFF2-40B4-BE49-F238E27FC236}">
                <a16:creationId xmlns:a16="http://schemas.microsoft.com/office/drawing/2014/main" id="{3A4491F1-FDD5-4A36-8BEA-6E78CB0D4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75" y="1883615"/>
            <a:ext cx="1133409" cy="11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32D76E10-1101-4344-A758-7CDAB4A54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75" y="4518346"/>
            <a:ext cx="1962764" cy="996837"/>
          </a:xfrm>
          <a:prstGeom prst="rect">
            <a:avLst/>
          </a:prstGeom>
        </p:spPr>
      </p:pic>
      <p:pic>
        <p:nvPicPr>
          <p:cNvPr id="39" name="Picture 3" descr="C:\Users\USER\Desktop\etc\해외\Cover_letter\logo.png">
            <a:extLst>
              <a:ext uri="{FF2B5EF4-FFF2-40B4-BE49-F238E27FC236}">
                <a16:creationId xmlns:a16="http://schemas.microsoft.com/office/drawing/2014/main" id="{5DC0EE42-8290-47C8-8741-E0E0B891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2" y="3458075"/>
            <a:ext cx="1992388" cy="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제목 115">
            <a:extLst>
              <a:ext uri="{FF2B5EF4-FFF2-40B4-BE49-F238E27FC236}">
                <a16:creationId xmlns:a16="http://schemas.microsoft.com/office/drawing/2014/main" id="{CC2C474B-2CFC-4C19-9923-C3F0864C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자기소개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그림 117">
            <a:extLst>
              <a:ext uri="{FF2B5EF4-FFF2-40B4-BE49-F238E27FC236}">
                <a16:creationId xmlns:a16="http://schemas.microsoft.com/office/drawing/2014/main" id="{FF2CE290-1B35-4948-865E-DEDEAD7301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6" y="1945669"/>
            <a:ext cx="5410944" cy="3607296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202C81F1-C18E-47BD-86B2-A45C5F34B5DE}"/>
              </a:ext>
            </a:extLst>
          </p:cNvPr>
          <p:cNvSpPr txBox="1"/>
          <p:nvPr/>
        </p:nvSpPr>
        <p:spPr>
          <a:xfrm>
            <a:off x="7258017" y="1983067"/>
            <a:ext cx="4883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2009 B.S. in Department of Physics and Energy science</a:t>
            </a:r>
          </a:p>
          <a:p>
            <a:r>
              <a:rPr lang="en-US" sz="1600" dirty="0"/>
              <a:t>          Energy Science major</a:t>
            </a:r>
          </a:p>
          <a:p>
            <a:r>
              <a:rPr lang="en-US" sz="1600" dirty="0"/>
              <a:t>2011 M.S. in Accelerator Physics (Beam dynamics)</a:t>
            </a:r>
          </a:p>
          <a:p>
            <a:r>
              <a:rPr lang="en-US" sz="1600" dirty="0"/>
              <a:t>2014 Ph.D. in Accelerator Physics (Beam dynamics)</a:t>
            </a:r>
            <a:endParaRPr lang="LID4096" sz="16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ED1B6E9-922A-48C2-9739-FB538964FB84}"/>
              </a:ext>
            </a:extLst>
          </p:cNvPr>
          <p:cNvSpPr txBox="1"/>
          <p:nvPr/>
        </p:nvSpPr>
        <p:spPr>
          <a:xfrm>
            <a:off x="8387951" y="3425258"/>
            <a:ext cx="3804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2014~2016: heavy-ion therapy accelerator </a:t>
            </a:r>
          </a:p>
          <a:p>
            <a:r>
              <a:rPr lang="en-US" sz="1600" dirty="0"/>
              <a:t>Post-doc + Senior Scientist </a:t>
            </a:r>
          </a:p>
          <a:p>
            <a:r>
              <a:rPr lang="en-US" sz="1600" dirty="0"/>
              <a:t>(for beam diagnostics)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283CF93-E77F-44FB-86E4-37B1213DC23B}"/>
              </a:ext>
            </a:extLst>
          </p:cNvPr>
          <p:cNvSpPr txBox="1"/>
          <p:nvPr/>
        </p:nvSpPr>
        <p:spPr>
          <a:xfrm>
            <a:off x="8033954" y="4765016"/>
            <a:ext cx="3804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2016~2023 : Electron storage ring</a:t>
            </a:r>
          </a:p>
          <a:p>
            <a:r>
              <a:rPr lang="en-US" sz="1600" dirty="0"/>
              <a:t>Group leader for beam diagnostics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593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Heavy ion accelerator in Korea</a:t>
            </a:r>
            <a:endParaRPr lang="ko-KR" altLang="en-US" sz="3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45" y="1391729"/>
            <a:ext cx="8630854" cy="527758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4622347" y="6430546"/>
            <a:ext cx="6863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Do </a:t>
            </a:r>
            <a:r>
              <a:rPr lang="en-US" altLang="ko-KR" sz="1600" dirty="0" err="1"/>
              <a:t>Gyun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Kim, et. </a:t>
            </a:r>
            <a:r>
              <a:rPr lang="en-US" altLang="ko-KR" sz="1600" dirty="0"/>
              <a:t>al., “Current Status of In-Flight Fragment Separator for RAON ”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8038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고에너지</a:t>
            </a:r>
            <a:r>
              <a:rPr lang="ko-KR" altLang="en-US" dirty="0" smtClean="0"/>
              <a:t> 물리학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988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21" y="181434"/>
            <a:ext cx="8858979" cy="6676566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56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Beyond the accelerator experiments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1451" y="6091999"/>
            <a:ext cx="9271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https://www.quantamagazine.org/the-particle-that-broke-a-cosmic-speed-limit-20150514/</a:t>
            </a:r>
          </a:p>
        </p:txBody>
      </p:sp>
      <p:pic>
        <p:nvPicPr>
          <p:cNvPr id="4100" name="Picture 4" descr="https://s3.amazonaws.com/quanta-prod/uploads/2015/05/CosmicRays_996x581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5" y="1851331"/>
            <a:ext cx="6664555" cy="38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4098" name="Picture 2" descr="https://d2r55xnwy6nx47.cloudfront.net/uploads/2015/05/SwordyCosmicRaySpectrum_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78" y="1253004"/>
            <a:ext cx="4054972" cy="50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smic-ray air sh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6721"/>
            <a:ext cx="8654596" cy="68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6368483" y="5697248"/>
            <a:ext cx="5823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https://www.mpi-hd.mpg.de/hfm/CosmicRay/Showers.html</a:t>
            </a:r>
          </a:p>
        </p:txBody>
      </p:sp>
    </p:spTree>
    <p:extLst>
      <p:ext uri="{BB962C8B-B14F-4D97-AF65-F5344CB8AC3E}">
        <p14:creationId xmlns:p14="http://schemas.microsoft.com/office/powerpoint/2010/main" val="38150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화살표 연결선 3"/>
          <p:cNvCxnSpPr/>
          <p:nvPr/>
        </p:nvCxnSpPr>
        <p:spPr>
          <a:xfrm flipH="1">
            <a:off x="5010150" y="914400"/>
            <a:ext cx="4705351" cy="5810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74830" y="2295525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Neutrino</a:t>
            </a:r>
            <a:endParaRPr lang="ko-KR" altLang="en-US" b="1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5" name="Picture 4" descr="Detection of cosmic-ray or gamma-ray air show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5" y="152400"/>
            <a:ext cx="11098979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Super-</a:t>
            </a:r>
            <a:r>
              <a:rPr lang="en-US" altLang="ko-K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8277"/>
          <a:stretch/>
        </p:blipFill>
        <p:spPr>
          <a:xfrm>
            <a:off x="3765329" y="1404938"/>
            <a:ext cx="8125500" cy="52403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50" y="1348455"/>
            <a:ext cx="2351764" cy="226268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57278" y="3450621"/>
            <a:ext cx="363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3366CC"/>
                </a:solidFill>
                <a:latin typeface="Arial" panose="020B0604020202020204" pitchFamily="34" charset="0"/>
                <a:hlinkClick r:id="rId4" tooltip="Cherenkov radiation"/>
              </a:rPr>
              <a:t>Cherenkov </a:t>
            </a:r>
            <a:r>
              <a:rPr lang="en-US" altLang="ko-KR" dirty="0">
                <a:solidFill>
                  <a:srgbClr val="3366CC"/>
                </a:solidFill>
                <a:latin typeface="Arial" panose="020B0604020202020204" pitchFamily="34" charset="0"/>
                <a:hlinkClick r:id="rId4" tooltip="Cherenkov radiation"/>
              </a:rPr>
              <a:t>radiation</a:t>
            </a:r>
            <a:r>
              <a:rPr lang="en-US" altLang="ko-KR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altLang="ko-KR" dirty="0" smtClean="0">
                <a:solidFill>
                  <a:srgbClr val="202122"/>
                </a:solidFill>
                <a:latin typeface="Arial" panose="020B0604020202020204" pitchFamily="34" charset="0"/>
              </a:rPr>
              <a:t>is emitted </a:t>
            </a:r>
            <a:r>
              <a:rPr lang="en-US" altLang="ko-KR" dirty="0">
                <a:solidFill>
                  <a:srgbClr val="202122"/>
                </a:solidFill>
                <a:latin typeface="Arial" panose="020B0604020202020204" pitchFamily="34" charset="0"/>
              </a:rPr>
              <a:t>when an incoming neutrino creates an </a:t>
            </a:r>
            <a:r>
              <a:rPr lang="en-US" altLang="ko-KR" dirty="0">
                <a:solidFill>
                  <a:srgbClr val="3366CC"/>
                </a:solidFill>
                <a:latin typeface="Arial" panose="020B0604020202020204" pitchFamily="34" charset="0"/>
                <a:hlinkClick r:id="rId5" tooltip="Electron"/>
              </a:rPr>
              <a:t>electron</a:t>
            </a:r>
            <a:r>
              <a:rPr lang="en-US" altLang="ko-KR" dirty="0">
                <a:solidFill>
                  <a:srgbClr val="202122"/>
                </a:solidFill>
                <a:latin typeface="Arial" panose="020B0604020202020204" pitchFamily="34" charset="0"/>
              </a:rPr>
              <a:t> or </a:t>
            </a:r>
            <a:r>
              <a:rPr lang="en-US" altLang="ko-KR" dirty="0">
                <a:solidFill>
                  <a:srgbClr val="3366CC"/>
                </a:solidFill>
                <a:latin typeface="Arial" panose="020B0604020202020204" pitchFamily="34" charset="0"/>
                <a:hlinkClick r:id="rId6" tooltip="Muon"/>
              </a:rPr>
              <a:t>muon</a:t>
            </a:r>
            <a:r>
              <a:rPr lang="en-US" altLang="ko-KR" dirty="0">
                <a:solidFill>
                  <a:srgbClr val="202122"/>
                </a:solidFill>
                <a:latin typeface="Arial" panose="020B0604020202020204" pitchFamily="34" charset="0"/>
              </a:rPr>
              <a:t> in the water. </a:t>
            </a:r>
            <a:endParaRPr lang="ko-KR" altLang="en-US" dirty="0"/>
          </a:p>
        </p:txBody>
      </p:sp>
      <p:pic>
        <p:nvPicPr>
          <p:cNvPr id="11266" name="Picture 2" descr="undefine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21144"/>
            <a:ext cx="1795681" cy="23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89265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ANTARES project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https://antares.in2p3.fr/Gallery/CEA/Deployment/Aller%2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71" y="1489736"/>
            <a:ext cx="3330575" cy="24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lay between the ANTARES and KM3NeT neutrino telescopes, in which IFIC  particip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71" y="3992048"/>
            <a:ext cx="3330575" cy="23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15362" name="Picture 2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508785"/>
            <a:ext cx="6463420" cy="48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664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-1" y="0"/>
            <a:ext cx="7400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ko-KR" dirty="0"/>
              <a:t>South Pole offers: </a:t>
            </a:r>
            <a:endParaRPr lang="en-GB" altLang="ko-KR" dirty="0" smtClean="0"/>
          </a:p>
          <a:p>
            <a:r>
              <a:rPr lang="en-GB" altLang="ko-KR" dirty="0" smtClean="0"/>
              <a:t>• </a:t>
            </a:r>
            <a:r>
              <a:rPr lang="en-GB" altLang="ko-KR" dirty="0"/>
              <a:t>Ultra-clean and ultra-stable environment </a:t>
            </a:r>
            <a:endParaRPr lang="en-GB" altLang="ko-KR" dirty="0" smtClean="0"/>
          </a:p>
          <a:p>
            <a:r>
              <a:rPr lang="en-GB" altLang="ko-KR" dirty="0" smtClean="0"/>
              <a:t>• </a:t>
            </a:r>
            <a:r>
              <a:rPr lang="en-GB" altLang="ko-KR" dirty="0"/>
              <a:t>Seasonal variation unambiguously different from dark matter modulation </a:t>
            </a:r>
            <a:endParaRPr lang="en-GB" altLang="ko-KR" dirty="0" smtClean="0"/>
          </a:p>
          <a:p>
            <a:r>
              <a:rPr lang="en-GB" altLang="ko-KR" dirty="0" smtClean="0"/>
              <a:t>• </a:t>
            </a:r>
            <a:r>
              <a:rPr lang="en-GB" altLang="ko-KR" dirty="0" err="1"/>
              <a:t>IceCube</a:t>
            </a:r>
            <a:r>
              <a:rPr lang="en-GB" altLang="ko-KR" dirty="0"/>
              <a:t> offers muon monitoring and veto as well as experience </a:t>
            </a:r>
            <a:endParaRPr lang="en-GB" altLang="ko-KR" dirty="0" smtClean="0"/>
          </a:p>
          <a:p>
            <a:r>
              <a:rPr lang="en-GB" altLang="ko-KR" dirty="0" smtClean="0"/>
              <a:t>• </a:t>
            </a:r>
            <a:r>
              <a:rPr lang="en-GB" altLang="ko-KR" dirty="0"/>
              <a:t>NSF-run South Pole Station for logistical support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328"/>
            <a:ext cx="3821517" cy="2875597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94002" y="1685925"/>
            <a:ext cx="8397998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7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res.cloudinary.com/icecube/images/w_750,h_563/q_auto/v1603431620/icecube_detector_schematic/icecube_detector_schematic.jpg?_i=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4" y="24886"/>
            <a:ext cx="9102725" cy="68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대형과학과</a:t>
            </a:r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일상의 연결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38" y="198985"/>
            <a:ext cx="3294236" cy="21132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5508"/>
            <a:ext cx="5200761" cy="3479988"/>
          </a:xfrm>
          <a:prstGeom prst="rect">
            <a:avLst/>
          </a:prstGeom>
        </p:spPr>
      </p:pic>
      <p:pic>
        <p:nvPicPr>
          <p:cNvPr id="16386" name="Picture 2" descr="자기부상열차 - 위키백과, 우리 모두의 백과사전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008" y="2372901"/>
            <a:ext cx="3294236" cy="22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56559" y="799893"/>
            <a:ext cx="1791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인터넷의 시작</a:t>
            </a:r>
            <a:endParaRPr lang="en-US" altLang="ko-KR" dirty="0" smtClean="0"/>
          </a:p>
          <a:p>
            <a:r>
              <a:rPr lang="en-US" altLang="ko-KR" dirty="0"/>
              <a:t>World Wide </a:t>
            </a:r>
            <a:r>
              <a:rPr lang="en-US" altLang="ko-KR" dirty="0" smtClean="0"/>
              <a:t>Web</a:t>
            </a:r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6402279" y="3434916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자기부상열차</a:t>
            </a:r>
            <a:endParaRPr lang="en-US" altLang="ko-KR" dirty="0" smtClean="0"/>
          </a:p>
          <a:p>
            <a:pPr algn="ctr"/>
            <a:r>
              <a:rPr lang="ko-KR" altLang="en-US" dirty="0" err="1" smtClean="0"/>
              <a:t>초전도체</a:t>
            </a:r>
            <a:r>
              <a:rPr lang="ko-KR" altLang="en-US" dirty="0" smtClean="0"/>
              <a:t> 연구</a:t>
            </a:r>
            <a:endParaRPr lang="en-US" altLang="ko-KR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44" y="1467976"/>
            <a:ext cx="2602844" cy="1349862"/>
          </a:xfrm>
          <a:prstGeom prst="rect">
            <a:avLst/>
          </a:prstGeom>
        </p:spPr>
      </p:pic>
      <p:pic>
        <p:nvPicPr>
          <p:cNvPr id="16388" name="Picture 4" descr="Facilities &gt; About Us &gt; Proton Therapy Center | NATIONAL CANCER CENT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8"/>
          <a:stretch/>
        </p:blipFill>
        <p:spPr bwMode="auto">
          <a:xfrm>
            <a:off x="6096000" y="4727404"/>
            <a:ext cx="3294236" cy="19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597295" y="5078108"/>
            <a:ext cx="1569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의료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암치료</a:t>
            </a:r>
            <a:r>
              <a:rPr lang="en-US" altLang="ko-KR" dirty="0" smtClean="0"/>
              <a:t>)</a:t>
            </a:r>
          </a:p>
          <a:p>
            <a:pPr algn="ctr"/>
            <a:r>
              <a:rPr lang="ko-KR" altLang="en-US" dirty="0" smtClean="0"/>
              <a:t>양성자치료기</a:t>
            </a:r>
            <a:endParaRPr lang="en-US" altLang="ko-KR" dirty="0" smtClean="0"/>
          </a:p>
          <a:p>
            <a:pPr algn="ctr"/>
            <a:endParaRPr lang="en-US" altLang="ko-KR" dirty="0"/>
          </a:p>
        </p:txBody>
      </p:sp>
      <p:sp>
        <p:nvSpPr>
          <p:cNvPr id="12" name="TextBox 11"/>
          <p:cNvSpPr txBox="1"/>
          <p:nvPr/>
        </p:nvSpPr>
        <p:spPr>
          <a:xfrm>
            <a:off x="2991775" y="1606858"/>
            <a:ext cx="226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건설비용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약 </a:t>
            </a:r>
            <a:r>
              <a:rPr lang="en-US" altLang="ko-KR" dirty="0" smtClean="0"/>
              <a:t>6.3</a:t>
            </a:r>
            <a:r>
              <a:rPr lang="ko-KR" altLang="en-US" dirty="0" smtClean="0"/>
              <a:t>조원</a:t>
            </a:r>
            <a:endParaRPr lang="en-US" altLang="ko-KR" dirty="0" smtClean="0"/>
          </a:p>
          <a:p>
            <a:r>
              <a:rPr lang="en-US" altLang="ko-KR" dirty="0" smtClean="0"/>
              <a:t>1</a:t>
            </a:r>
            <a:r>
              <a:rPr lang="ko-KR" altLang="en-US" dirty="0" smtClean="0"/>
              <a:t>년 예산</a:t>
            </a:r>
            <a:r>
              <a:rPr lang="en-US" altLang="ko-KR" dirty="0" smtClean="0"/>
              <a:t>:  </a:t>
            </a:r>
            <a:r>
              <a:rPr lang="ko-KR" altLang="en-US" dirty="0" smtClean="0"/>
              <a:t>약 </a:t>
            </a:r>
            <a:r>
              <a:rPr lang="en-US" altLang="ko-KR" dirty="0" smtClean="0"/>
              <a:t>2</a:t>
            </a:r>
            <a:r>
              <a:rPr lang="ko-KR" altLang="en-US" dirty="0" smtClean="0"/>
              <a:t>조원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779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Underground experiments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amore.ibs.re.kr/wp-content/uploads/2017/09/amore-pilot-cupwe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/>
          <a:stretch/>
        </p:blipFill>
        <p:spPr bwMode="auto">
          <a:xfrm>
            <a:off x="744262" y="1690689"/>
            <a:ext cx="4853780" cy="22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2" y="4016207"/>
            <a:ext cx="4408763" cy="27634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r="61111"/>
          <a:stretch/>
        </p:blipFill>
        <p:spPr>
          <a:xfrm>
            <a:off x="-3452" y="482753"/>
            <a:ext cx="1966913" cy="2231991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691980" y="1690688"/>
            <a:ext cx="60055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202122"/>
                </a:solidFill>
              </a:rPr>
              <a:t>The </a:t>
            </a:r>
            <a:r>
              <a:rPr lang="en-US" altLang="ko-KR" sz="2000" b="1" dirty="0" smtClean="0">
                <a:solidFill>
                  <a:srgbClr val="202122"/>
                </a:solidFill>
              </a:rPr>
              <a:t>Korea Invisible Mass Search</a:t>
            </a:r>
            <a:r>
              <a:rPr lang="en-US" altLang="ko-KR" sz="2000" dirty="0" smtClean="0">
                <a:solidFill>
                  <a:srgbClr val="202122"/>
                </a:solidFill>
              </a:rPr>
              <a:t> (</a:t>
            </a:r>
            <a:r>
              <a:rPr lang="en-US" altLang="ko-KR" sz="2000" b="1" dirty="0" smtClean="0">
                <a:solidFill>
                  <a:srgbClr val="202122"/>
                </a:solidFill>
              </a:rPr>
              <a:t>KIMS</a:t>
            </a:r>
            <a:r>
              <a:rPr lang="en-US" altLang="ko-KR" sz="2000" dirty="0" smtClean="0">
                <a:solidFill>
                  <a:srgbClr val="202122"/>
                </a:solidFill>
              </a:rPr>
              <a:t>), is a South Korean experiment, led by </a:t>
            </a:r>
            <a:r>
              <a:rPr lang="en-US" altLang="ko-KR" sz="2000" dirty="0" smtClean="0">
                <a:solidFill>
                  <a:srgbClr val="3366CC"/>
                </a:solidFill>
                <a:hlinkClick r:id="rId6" tooltip="Sun Kee Kim"/>
              </a:rPr>
              <a:t>Sun </a:t>
            </a:r>
            <a:r>
              <a:rPr lang="en-US" altLang="ko-KR" sz="2000" dirty="0" err="1" smtClean="0">
                <a:solidFill>
                  <a:srgbClr val="3366CC"/>
                </a:solidFill>
                <a:hlinkClick r:id="rId6" tooltip="Sun Kee Kim"/>
              </a:rPr>
              <a:t>Kee</a:t>
            </a:r>
            <a:r>
              <a:rPr lang="en-US" altLang="ko-KR" sz="2000" dirty="0" smtClean="0">
                <a:solidFill>
                  <a:srgbClr val="3366CC"/>
                </a:solidFill>
                <a:hlinkClick r:id="rId6" tooltip="Sun Kee Kim"/>
              </a:rPr>
              <a:t> Kim</a:t>
            </a:r>
            <a:r>
              <a:rPr lang="en-US" altLang="ko-KR" sz="2000" dirty="0" smtClean="0">
                <a:solidFill>
                  <a:srgbClr val="202122"/>
                </a:solidFill>
              </a:rPr>
              <a:t>, searching for </a:t>
            </a:r>
            <a:r>
              <a:rPr lang="en-US" altLang="ko-KR" sz="2000" dirty="0" smtClean="0">
                <a:solidFill>
                  <a:srgbClr val="3366CC"/>
                </a:solidFill>
                <a:hlinkClick r:id="rId7" tooltip="Weakly interacting massive particles"/>
              </a:rPr>
              <a:t>weakly interacting massive particles</a:t>
            </a:r>
            <a:r>
              <a:rPr lang="en-US" altLang="ko-KR" sz="2000" dirty="0" smtClean="0">
                <a:solidFill>
                  <a:srgbClr val="202122"/>
                </a:solidFill>
              </a:rPr>
              <a:t> (WIMPs), one of the candidates for </a:t>
            </a:r>
            <a:r>
              <a:rPr lang="en-US" altLang="ko-KR" sz="2000" dirty="0" smtClean="0">
                <a:solidFill>
                  <a:srgbClr val="3366CC"/>
                </a:solidFill>
                <a:hlinkClick r:id="rId8" tooltip="Dark matter"/>
              </a:rPr>
              <a:t>dark matter</a:t>
            </a:r>
            <a:r>
              <a:rPr lang="en-US" altLang="ko-KR" sz="2000" dirty="0" smtClean="0">
                <a:solidFill>
                  <a:srgbClr val="202122"/>
                </a:solidFill>
              </a:rPr>
              <a:t>. The experiments use </a:t>
            </a:r>
            <a:r>
              <a:rPr lang="en-US" altLang="ko-KR" sz="2000" dirty="0" err="1" smtClean="0">
                <a:solidFill>
                  <a:srgbClr val="3366CC"/>
                </a:solidFill>
                <a:hlinkClick r:id="rId9" tooltip="Caesium iodide"/>
              </a:rPr>
              <a:t>CsI</a:t>
            </a:r>
            <a:r>
              <a:rPr lang="en-US" altLang="ko-KR" sz="2000" dirty="0" smtClean="0">
                <a:solidFill>
                  <a:srgbClr val="202122"/>
                </a:solidFill>
              </a:rPr>
              <a:t>(</a:t>
            </a:r>
            <a:r>
              <a:rPr lang="en-US" altLang="ko-KR" sz="2000" dirty="0" smtClean="0">
                <a:solidFill>
                  <a:srgbClr val="3366CC"/>
                </a:solidFill>
                <a:hlinkClick r:id="rId10" tooltip="Thallium"/>
              </a:rPr>
              <a:t>Tl</a:t>
            </a:r>
            <a:r>
              <a:rPr lang="en-US" altLang="ko-KR" sz="2000" dirty="0" smtClean="0">
                <a:solidFill>
                  <a:srgbClr val="202122"/>
                </a:solidFill>
              </a:rPr>
              <a:t>) crystals at </a:t>
            </a:r>
            <a:r>
              <a:rPr lang="en-US" altLang="ko-KR" sz="2000" b="1" dirty="0" err="1" smtClean="0">
                <a:solidFill>
                  <a:srgbClr val="202122"/>
                </a:solidFill>
              </a:rPr>
              <a:t>Yangyang</a:t>
            </a:r>
            <a:r>
              <a:rPr lang="en-US" altLang="ko-KR" sz="2000" b="1" dirty="0" smtClean="0">
                <a:solidFill>
                  <a:srgbClr val="202122"/>
                </a:solidFill>
              </a:rPr>
              <a:t> Underground Laboratory (Y2L)</a:t>
            </a:r>
            <a:r>
              <a:rPr lang="en-US" altLang="ko-KR" sz="2000" dirty="0" smtClean="0">
                <a:solidFill>
                  <a:srgbClr val="202122"/>
                </a:solidFill>
              </a:rPr>
              <a:t>, in tunnels from a pre-existing underground power plant.</a:t>
            </a:r>
            <a:r>
              <a:rPr lang="en-US" altLang="ko-KR" sz="2000" baseline="30000" dirty="0" smtClean="0">
                <a:solidFill>
                  <a:srgbClr val="3366CC"/>
                </a:solidFill>
              </a:rPr>
              <a:t> </a:t>
            </a:r>
            <a:endParaRPr lang="en-US" altLang="ko-KR" sz="2000" dirty="0" smtClean="0">
              <a:solidFill>
                <a:srgbClr val="202122"/>
              </a:solidFill>
            </a:endParaRPr>
          </a:p>
          <a:p>
            <a:endParaRPr lang="en-US" altLang="ko-KR" sz="2000" dirty="0" smtClean="0">
              <a:solidFill>
                <a:srgbClr val="202122"/>
              </a:solidFill>
            </a:endParaRPr>
          </a:p>
          <a:p>
            <a:r>
              <a:rPr lang="en-US" altLang="ko-KR" sz="2000" dirty="0" smtClean="0">
                <a:solidFill>
                  <a:srgbClr val="202122"/>
                </a:solidFill>
              </a:rPr>
              <a:t>Other </a:t>
            </a:r>
            <a:r>
              <a:rPr lang="en-US" altLang="ko-KR" sz="2000" dirty="0">
                <a:solidFill>
                  <a:srgbClr val="202122"/>
                </a:solidFill>
              </a:rPr>
              <a:t>research topics include detector development for a </a:t>
            </a:r>
            <a:r>
              <a:rPr lang="en-US" altLang="ko-KR" sz="2000" dirty="0" err="1">
                <a:solidFill>
                  <a:srgbClr val="3366CC"/>
                </a:solidFill>
                <a:hlinkClick r:id="rId11" tooltip="Neutrino"/>
              </a:rPr>
              <a:t>neutrinoless</a:t>
            </a:r>
            <a:r>
              <a:rPr lang="en-US" altLang="ko-KR" sz="2000" dirty="0">
                <a:solidFill>
                  <a:srgbClr val="202122"/>
                </a:solidFill>
              </a:rPr>
              <a:t> double beta decay </a:t>
            </a:r>
            <a:r>
              <a:rPr lang="en-US" altLang="ko-KR" sz="2000" dirty="0" smtClean="0">
                <a:solidFill>
                  <a:srgbClr val="202122"/>
                </a:solidFill>
              </a:rPr>
              <a:t>search </a:t>
            </a:r>
            <a:r>
              <a:rPr lang="en-US" altLang="ko-KR" sz="2000" dirty="0"/>
              <a:t>in which only two electrons are emerged from the nuclear-beta decays. If this decay were observed, it would be a clear signal that neutrinos have a different mass structure than other elementary particles and would provide a measurement of the absolute neutrino mass scale</a:t>
            </a:r>
            <a:r>
              <a:rPr lang="en-US" altLang="ko-KR" sz="2000" dirty="0" smtClean="0"/>
              <a:t>.</a:t>
            </a:r>
            <a:endParaRPr lang="en-US" altLang="ko-KR" sz="20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25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 Underground experiments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786" y="1342627"/>
            <a:ext cx="7482464" cy="5160915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64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CREAM experiment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osmic ray physics: Extremely powerful particles are slamming into the  Earth. - V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34" y="1416252"/>
            <a:ext cx="3480620" cy="5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osmicray.umd.edu/cream/images/stories/cream_front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413053"/>
            <a:ext cx="3132666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564046" y="3787928"/>
            <a:ext cx="7058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u="sng" dirty="0">
                <a:solidFill>
                  <a:srgbClr val="333333"/>
                </a:solidFill>
                <a:latin typeface="Arial" panose="020B0604020202020204" pitchFamily="34" charset="0"/>
                <a:hlinkClick r:id="rId4"/>
              </a:rPr>
              <a:t>The Cosmic Ray Energetics and Mass (CREAM)</a:t>
            </a:r>
            <a:r>
              <a:rPr lang="en-US" altLang="ko-KR" dirty="0">
                <a:solidFill>
                  <a:srgbClr val="333333"/>
                </a:solidFill>
                <a:latin typeface="Arial" panose="020B0604020202020204" pitchFamily="34" charset="0"/>
              </a:rPr>
              <a:t> experiment was designed and constructed to measure </a:t>
            </a:r>
            <a:r>
              <a:rPr lang="en-US" altLang="ko-KR" u="sng" dirty="0">
                <a:solidFill>
                  <a:srgbClr val="006699"/>
                </a:solidFill>
                <a:latin typeface="Arial" panose="020B0604020202020204" pitchFamily="34" charset="0"/>
                <a:hlinkClick r:id="rId5"/>
              </a:rPr>
              <a:t>cosmic ray</a:t>
            </a:r>
            <a:r>
              <a:rPr lang="en-US" altLang="ko-KR" dirty="0">
                <a:solidFill>
                  <a:srgbClr val="333333"/>
                </a:solidFill>
                <a:latin typeface="Arial" panose="020B0604020202020204" pitchFamily="34" charset="0"/>
              </a:rPr>
              <a:t> elemental spectra using a series of </a:t>
            </a:r>
            <a:r>
              <a:rPr lang="en-US" altLang="ko-KR" u="sng" dirty="0">
                <a:solidFill>
                  <a:srgbClr val="006699"/>
                </a:solidFill>
                <a:latin typeface="Arial" panose="020B0604020202020204" pitchFamily="34" charset="0"/>
                <a:hlinkClick r:id="rId6"/>
              </a:rPr>
              <a:t>ultra long duration balloon (ULDB)</a:t>
            </a:r>
            <a:r>
              <a:rPr lang="en-US" altLang="ko-KR" dirty="0">
                <a:solidFill>
                  <a:srgbClr val="333333"/>
                </a:solidFill>
                <a:latin typeface="Arial" panose="020B0604020202020204" pitchFamily="34" charset="0"/>
              </a:rPr>
              <a:t> flights</a:t>
            </a:r>
            <a:r>
              <a:rPr lang="en-US" altLang="ko-KR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ko-KR" altLang="en-US" dirty="0"/>
          </a:p>
        </p:txBody>
      </p:sp>
      <p:pic>
        <p:nvPicPr>
          <p:cNvPr id="5128" name="Picture 8" descr="ISS CREAM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71" y="1413053"/>
            <a:ext cx="37592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770" y="4659735"/>
            <a:ext cx="4895851" cy="2148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7475" y="6000750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proton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83241" y="600075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Helium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Alpha Magnetic Spectrometer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725135"/>
            <a:ext cx="4530271" cy="2073391"/>
          </a:xfrm>
          <a:prstGeom prst="rect">
            <a:avLst/>
          </a:prstGeom>
        </p:spPr>
      </p:pic>
      <p:pic>
        <p:nvPicPr>
          <p:cNvPr id="6150" name="Picture 6" descr="https://newsline.linearcollider.org/wp-content/uploads/2011/05/pamela-positron-exc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146" y="1377326"/>
            <a:ext cx="3112532" cy="290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ms layout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67" y="1266599"/>
            <a:ext cx="4085194" cy="30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77924" y="4397153"/>
            <a:ext cx="108361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The </a:t>
            </a:r>
            <a:r>
              <a:rPr lang="en-US" altLang="ko-KR" sz="2000" b="1" dirty="0">
                <a:solidFill>
                  <a:srgbClr val="202122"/>
                </a:solidFill>
                <a:latin typeface="Arial" panose="020B0604020202020204" pitchFamily="34" charset="0"/>
              </a:rPr>
              <a:t>Alpha Magnetic Spectrometer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en-US" altLang="ko-KR" sz="2000" b="1" dirty="0">
                <a:solidFill>
                  <a:srgbClr val="202122"/>
                </a:solidFill>
                <a:latin typeface="Arial" panose="020B0604020202020204" pitchFamily="34" charset="0"/>
              </a:rPr>
              <a:t>AMS-02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) is a </a:t>
            </a:r>
            <a:r>
              <a:rPr lang="en-US" altLang="ko-KR" sz="2000" dirty="0">
                <a:solidFill>
                  <a:srgbClr val="3366CC"/>
                </a:solidFill>
                <a:latin typeface="Arial" panose="020B0604020202020204" pitchFamily="34" charset="0"/>
                <a:hlinkClick r:id="rId6" tooltip="Particle physics"/>
              </a:rPr>
              <a:t>particle physics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 experiment module that is mounted on the </a:t>
            </a:r>
            <a:r>
              <a:rPr lang="en-US" altLang="ko-KR" sz="2000" dirty="0">
                <a:solidFill>
                  <a:srgbClr val="3366CC"/>
                </a:solidFill>
                <a:latin typeface="Arial" panose="020B0604020202020204" pitchFamily="34" charset="0"/>
                <a:hlinkClick r:id="rId7" tooltip="International Space Station"/>
              </a:rPr>
              <a:t>International Space Station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 (ISS</a:t>
            </a:r>
            <a:r>
              <a:rPr lang="en-US" altLang="ko-KR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).The 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module is a detector that measures </a:t>
            </a:r>
            <a:r>
              <a:rPr lang="en-US" altLang="ko-KR" sz="2000" dirty="0">
                <a:solidFill>
                  <a:srgbClr val="3366CC"/>
                </a:solidFill>
                <a:latin typeface="Arial" panose="020B0604020202020204" pitchFamily="34" charset="0"/>
                <a:hlinkClick r:id="rId8" tooltip="Antimatter"/>
              </a:rPr>
              <a:t>antimatter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 in </a:t>
            </a:r>
            <a:r>
              <a:rPr lang="en-US" altLang="ko-KR" sz="2000" dirty="0">
                <a:solidFill>
                  <a:srgbClr val="3366CC"/>
                </a:solidFill>
                <a:latin typeface="Arial" panose="020B0604020202020204" pitchFamily="34" charset="0"/>
                <a:hlinkClick r:id="rId9" tooltip="Cosmic ray"/>
              </a:rPr>
              <a:t>cosmic rays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; this information is needed to understand the formation of the </a:t>
            </a:r>
            <a:r>
              <a:rPr lang="en-US" altLang="ko-KR" sz="2000" dirty="0">
                <a:solidFill>
                  <a:srgbClr val="3366CC"/>
                </a:solidFill>
                <a:latin typeface="Arial" panose="020B0604020202020204" pitchFamily="34" charset="0"/>
                <a:hlinkClick r:id="rId10" tooltip="Universe"/>
              </a:rPr>
              <a:t>Universe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 and search for evidence of </a:t>
            </a:r>
            <a:r>
              <a:rPr lang="en-US" altLang="ko-KR" sz="2000" dirty="0">
                <a:solidFill>
                  <a:srgbClr val="3366CC"/>
                </a:solidFill>
                <a:latin typeface="Arial" panose="020B0604020202020204" pitchFamily="34" charset="0"/>
                <a:hlinkClick r:id="rId11" tooltip="Dark matter"/>
              </a:rPr>
              <a:t>dark matter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endParaRPr lang="en-US" altLang="ko-KR" sz="20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ko-KR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By 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April 15, 2015, AMS-02 had recorded over 60 billion cosmic ray </a:t>
            </a:r>
            <a:r>
              <a:rPr lang="en-US" altLang="ko-KR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events</a:t>
            </a:r>
            <a:r>
              <a:rPr lang="en-US" altLang="ko-KR" sz="2000" dirty="0">
                <a:solidFill>
                  <a:srgbClr val="202122"/>
                </a:solidFill>
                <a:latin typeface="Arial" panose="020B0604020202020204" pitchFamily="34" charset="0"/>
              </a:rPr>
              <a:t> and 90 billion after five years of operation since its installation in May 2011</a:t>
            </a:r>
            <a:r>
              <a:rPr lang="en-US" altLang="ko-KR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en-US" altLang="ko-KR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LIGO experiment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LIGO and Virgo detect neutron star smash-u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6" y="2537538"/>
            <a:ext cx="4856060" cy="381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6" y="1292362"/>
            <a:ext cx="2548287" cy="1578553"/>
          </a:xfrm>
          <a:prstGeom prst="rect">
            <a:avLst/>
          </a:prstGeom>
        </p:spPr>
      </p:pic>
      <p:cxnSp>
        <p:nvCxnSpPr>
          <p:cNvPr id="10" name="직선 화살표 연결선 9"/>
          <p:cNvCxnSpPr/>
          <p:nvPr/>
        </p:nvCxnSpPr>
        <p:spPr>
          <a:xfrm>
            <a:off x="649512" y="1658420"/>
            <a:ext cx="992405" cy="81173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87117" y="187208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~3000 km</a:t>
            </a:r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1026" name="Picture 2" descr="GW150914의 관측과 예측 비교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42" y="1221303"/>
            <a:ext cx="6151912" cy="520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280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가속기 및 </a:t>
            </a:r>
            <a:r>
              <a:rPr lang="ko-KR" altLang="en-US" dirty="0" err="1" smtClean="0"/>
              <a:t>플라즈마</a:t>
            </a:r>
            <a:r>
              <a:rPr lang="ko-KR" altLang="en-US" dirty="0" smtClean="0"/>
              <a:t> 물리학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13648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45CF4078-8245-40D4-B309-7B52249D4D61}"/>
              </a:ext>
            </a:extLst>
          </p:cNvPr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>
                <a:latin typeface="Latin Modern Math"/>
              </a:rPr>
              <a:t>Why accelerator-based light sources?</a:t>
            </a:r>
            <a:endParaRPr lang="en-US" sz="3386" spc="-1" dirty="0"/>
          </a:p>
        </p:txBody>
      </p:sp>
      <p:pic>
        <p:nvPicPr>
          <p:cNvPr id="4" name="3D Model 3" descr="Smiling Sun">
            <a:extLst>
              <a:ext uri="{FF2B5EF4-FFF2-40B4-BE49-F238E27FC236}">
                <a16:creationId xmlns:a16="http://schemas.microsoft.com/office/drawing/2014/main" id="{57575BD1-B46A-4039-9DC8-DEA4B61A1B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20" y="1037927"/>
            <a:ext cx="1843068" cy="1912183"/>
          </a:xfrm>
          <a:prstGeom prst="rect">
            <a:avLst/>
          </a:prstGeom>
        </p:spPr>
      </p:pic>
      <p:pic>
        <p:nvPicPr>
          <p:cNvPr id="5" name="3D Model 4" descr="Avatar Male">
            <a:extLst>
              <a:ext uri="{FF2B5EF4-FFF2-40B4-BE49-F238E27FC236}">
                <a16:creationId xmlns:a16="http://schemas.microsoft.com/office/drawing/2014/main" id="{AFD0C385-6089-4182-B964-603717D32E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288" y="1808548"/>
            <a:ext cx="1136471" cy="3749459"/>
          </a:xfrm>
          <a:prstGeom prst="rect">
            <a:avLst/>
          </a:prstGeom>
        </p:spPr>
      </p:pic>
      <p:pic>
        <p:nvPicPr>
          <p:cNvPr id="7" name="3D Model 6" descr="Playful dog">
            <a:extLst>
              <a:ext uri="{FF2B5EF4-FFF2-40B4-BE49-F238E27FC236}">
                <a16:creationId xmlns:a16="http://schemas.microsoft.com/office/drawing/2014/main" id="{5A36C730-1702-431A-9952-D39FB191BA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12" y="2930672"/>
            <a:ext cx="2460552" cy="29738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3E6AEE-F91F-44E2-AF3F-FB752953F081}"/>
              </a:ext>
            </a:extLst>
          </p:cNvPr>
          <p:cNvCxnSpPr>
            <a:cxnSpLocks/>
          </p:cNvCxnSpPr>
          <p:nvPr/>
        </p:nvCxnSpPr>
        <p:spPr>
          <a:xfrm>
            <a:off x="1306093" y="2664508"/>
            <a:ext cx="387551" cy="8933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0DC01B-AF0A-42AE-AB92-06C9EF7967C7}"/>
              </a:ext>
            </a:extLst>
          </p:cNvPr>
          <p:cNvCxnSpPr>
            <a:cxnSpLocks/>
          </p:cNvCxnSpPr>
          <p:nvPr/>
        </p:nvCxnSpPr>
        <p:spPr>
          <a:xfrm>
            <a:off x="2538003" y="4868442"/>
            <a:ext cx="637019" cy="68493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8F026A-4896-41E0-852F-40131D500C81}"/>
              </a:ext>
            </a:extLst>
          </p:cNvPr>
          <p:cNvCxnSpPr>
            <a:cxnSpLocks/>
          </p:cNvCxnSpPr>
          <p:nvPr/>
        </p:nvCxnSpPr>
        <p:spPr>
          <a:xfrm flipH="1">
            <a:off x="421624" y="4671107"/>
            <a:ext cx="884468" cy="4314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39205E-AEFD-4171-A189-577B4361156F}"/>
              </a:ext>
            </a:extLst>
          </p:cNvPr>
          <p:cNvCxnSpPr>
            <a:cxnSpLocks/>
          </p:cNvCxnSpPr>
          <p:nvPr/>
        </p:nvCxnSpPr>
        <p:spPr>
          <a:xfrm flipV="1">
            <a:off x="2635745" y="2392209"/>
            <a:ext cx="798820" cy="12938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5656A7-079F-47D0-92C7-4FE57804E8FA}"/>
              </a:ext>
            </a:extLst>
          </p:cNvPr>
          <p:cNvSpPr txBox="1"/>
          <p:nvPr/>
        </p:nvSpPr>
        <p:spPr>
          <a:xfrm>
            <a:off x="199420" y="5132624"/>
            <a:ext cx="1616193" cy="87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93" dirty="0">
                <a:solidFill>
                  <a:srgbClr val="FFC000"/>
                </a:solidFill>
              </a:rPr>
              <a:t>The object reflects sunlight in all directions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94F59C-99CE-49B3-9C2D-1830B37B5379}"/>
              </a:ext>
            </a:extLst>
          </p:cNvPr>
          <p:cNvSpPr txBox="1"/>
          <p:nvPr/>
        </p:nvSpPr>
        <p:spPr>
          <a:xfrm rot="18101464">
            <a:off x="1754545" y="2102752"/>
            <a:ext cx="2086894" cy="87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93" dirty="0">
                <a:solidFill>
                  <a:srgbClr val="00B0F0"/>
                </a:solidFill>
              </a:rPr>
              <a:t>Sunlight reflected by object enters our eyes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C48643-342B-4FCB-AFF1-D1EC6C33A5A7}"/>
              </a:ext>
            </a:extLst>
          </p:cNvPr>
          <p:cNvSpPr txBox="1"/>
          <p:nvPr/>
        </p:nvSpPr>
        <p:spPr>
          <a:xfrm rot="3981692">
            <a:off x="396456" y="3133624"/>
            <a:ext cx="1402430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93" dirty="0"/>
              <a:t>Sunlight falls on the object</a:t>
            </a:r>
          </a:p>
        </p:txBody>
      </p:sp>
      <p:pic>
        <p:nvPicPr>
          <p:cNvPr id="32" name="Picture 31" descr="Chart, histogram&#10;&#10;Description automatically generated">
            <a:extLst>
              <a:ext uri="{FF2B5EF4-FFF2-40B4-BE49-F238E27FC236}">
                <a16:creationId xmlns:a16="http://schemas.microsoft.com/office/drawing/2014/main" id="{FD33E972-71FD-4175-8829-E035FAEF0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04" y="2495052"/>
            <a:ext cx="4490005" cy="18202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2529B7-CFD1-4A50-93C1-68F02C6A283B}"/>
              </a:ext>
            </a:extLst>
          </p:cNvPr>
          <p:cNvSpPr txBox="1"/>
          <p:nvPr/>
        </p:nvSpPr>
        <p:spPr>
          <a:xfrm>
            <a:off x="4542150" y="979514"/>
            <a:ext cx="422455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/>
              <a:t>Spatial resolution for direct imaging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ACB9E1A-CB41-4740-A364-AFFB8FE2418C}"/>
              </a:ext>
            </a:extLst>
          </p:cNvPr>
          <p:cNvSpPr/>
          <p:nvPr/>
        </p:nvSpPr>
        <p:spPr>
          <a:xfrm>
            <a:off x="5513329" y="1687334"/>
            <a:ext cx="221176" cy="22117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74DB5BD-CC64-497B-9C95-070D3CF6F12D}"/>
              </a:ext>
            </a:extLst>
          </p:cNvPr>
          <p:cNvSpPr/>
          <p:nvPr/>
        </p:nvSpPr>
        <p:spPr>
          <a:xfrm>
            <a:off x="5513329" y="2142105"/>
            <a:ext cx="221176" cy="22117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3E9A74B-AC40-429D-81D1-DE1DA100311B}"/>
              </a:ext>
            </a:extLst>
          </p:cNvPr>
          <p:cNvCxnSpPr>
            <a:cxnSpLocks/>
          </p:cNvCxnSpPr>
          <p:nvPr/>
        </p:nvCxnSpPr>
        <p:spPr>
          <a:xfrm>
            <a:off x="5150209" y="1797922"/>
            <a:ext cx="58429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F4AB90-8AD2-423C-AF42-056FB08BF8F5}"/>
              </a:ext>
            </a:extLst>
          </p:cNvPr>
          <p:cNvCxnSpPr>
            <a:cxnSpLocks/>
          </p:cNvCxnSpPr>
          <p:nvPr/>
        </p:nvCxnSpPr>
        <p:spPr>
          <a:xfrm>
            <a:off x="4938248" y="2252693"/>
            <a:ext cx="58429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C31187-6EF7-45C2-A4C3-88FEDAE9214E}"/>
              </a:ext>
            </a:extLst>
          </p:cNvPr>
          <p:cNvCxnSpPr>
            <a:cxnSpLocks/>
          </p:cNvCxnSpPr>
          <p:nvPr/>
        </p:nvCxnSpPr>
        <p:spPr>
          <a:xfrm>
            <a:off x="5201004" y="1810340"/>
            <a:ext cx="0" cy="44235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74E398E-C5BC-4FDE-9262-533209C3DAEC}"/>
              </a:ext>
            </a:extLst>
          </p:cNvPr>
          <p:cNvSpPr txBox="1"/>
          <p:nvPr/>
        </p:nvSpPr>
        <p:spPr>
          <a:xfrm>
            <a:off x="4885258" y="1793604"/>
            <a:ext cx="33214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/>
              <a:t>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0E0469-9D11-43FC-898A-C0F51F1337D2}"/>
              </a:ext>
            </a:extLst>
          </p:cNvPr>
          <p:cNvCxnSpPr/>
          <p:nvPr/>
        </p:nvCxnSpPr>
        <p:spPr>
          <a:xfrm>
            <a:off x="6394985" y="1481648"/>
            <a:ext cx="0" cy="4546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DE0162-6C9B-44E0-A44C-4FD79EA16880}"/>
              </a:ext>
            </a:extLst>
          </p:cNvPr>
          <p:cNvCxnSpPr/>
          <p:nvPr/>
        </p:nvCxnSpPr>
        <p:spPr>
          <a:xfrm>
            <a:off x="6394985" y="2076913"/>
            <a:ext cx="0" cy="4546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FB792DE-B5D7-4FA4-915E-FD711A1A0126}"/>
              </a:ext>
            </a:extLst>
          </p:cNvPr>
          <p:cNvSpPr/>
          <p:nvPr/>
        </p:nvSpPr>
        <p:spPr>
          <a:xfrm>
            <a:off x="7281517" y="1434112"/>
            <a:ext cx="473070" cy="11297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52F400-56A9-462B-8B07-CD9BE60EFDB4}"/>
              </a:ext>
            </a:extLst>
          </p:cNvPr>
          <p:cNvSpPr txBox="1"/>
          <p:nvPr/>
        </p:nvSpPr>
        <p:spPr>
          <a:xfrm>
            <a:off x="7744793" y="1878943"/>
            <a:ext cx="1110691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1" dirty="0"/>
              <a:t>Screen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1795F1F-3A18-4AB3-9B18-1AB71C860004}"/>
              </a:ext>
            </a:extLst>
          </p:cNvPr>
          <p:cNvCxnSpPr>
            <a:cxnSpLocks/>
            <a:stCxn id="34" idx="6"/>
          </p:cNvCxnSpPr>
          <p:nvPr/>
        </p:nvCxnSpPr>
        <p:spPr>
          <a:xfrm>
            <a:off x="5734505" y="1797922"/>
            <a:ext cx="1783546" cy="5653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C020F5D-CE45-4154-A0F8-B51129A8BA44}"/>
              </a:ext>
            </a:extLst>
          </p:cNvPr>
          <p:cNvCxnSpPr>
            <a:cxnSpLocks/>
            <a:stCxn id="35" idx="6"/>
          </p:cNvCxnSpPr>
          <p:nvPr/>
        </p:nvCxnSpPr>
        <p:spPr>
          <a:xfrm flipV="1">
            <a:off x="5734505" y="1606138"/>
            <a:ext cx="1783546" cy="6465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83F711C-D34A-49B9-B842-4A29B45F4A06}"/>
              </a:ext>
            </a:extLst>
          </p:cNvPr>
          <p:cNvSpPr txBox="1"/>
          <p:nvPr/>
        </p:nvSpPr>
        <p:spPr>
          <a:xfrm>
            <a:off x="6600323" y="1776499"/>
            <a:ext cx="43473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177" dirty="0"/>
              <a:t>θ</a:t>
            </a:r>
            <a:r>
              <a:rPr lang="en-US" sz="2177" baseline="-25000" dirty="0"/>
              <a:t>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D486123-466F-4B5E-A6C5-E1770DD64B2C}"/>
              </a:ext>
            </a:extLst>
          </p:cNvPr>
          <p:cNvSpPr/>
          <p:nvPr/>
        </p:nvSpPr>
        <p:spPr>
          <a:xfrm>
            <a:off x="7421051" y="1518267"/>
            <a:ext cx="221176" cy="22117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25B34ED-11FC-4B8F-BA5E-A3D705590AA9}"/>
              </a:ext>
            </a:extLst>
          </p:cNvPr>
          <p:cNvSpPr/>
          <p:nvPr/>
        </p:nvSpPr>
        <p:spPr>
          <a:xfrm>
            <a:off x="7421051" y="2250404"/>
            <a:ext cx="221176" cy="22117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B44AA6-3ECD-4E06-896B-F662B8E581BA}"/>
              </a:ext>
            </a:extLst>
          </p:cNvPr>
          <p:cNvSpPr txBox="1"/>
          <p:nvPr/>
        </p:nvSpPr>
        <p:spPr>
          <a:xfrm>
            <a:off x="9014346" y="979513"/>
            <a:ext cx="330476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77" dirty="0">
                <a:solidFill>
                  <a:srgbClr val="FF0000"/>
                </a:solidFill>
              </a:rPr>
              <a:t>for diffraction technique</a:t>
            </a:r>
          </a:p>
          <a:p>
            <a:pPr algn="ctr"/>
            <a:r>
              <a:rPr lang="en-US" sz="1693" dirty="0">
                <a:solidFill>
                  <a:srgbClr val="FF0000"/>
                </a:solidFill>
              </a:rPr>
              <a:t>(imaging in reciprocal space)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176A4B8-8827-4046-BA8A-A2B75D1E0A3F}"/>
                  </a:ext>
                </a:extLst>
              </p:cNvPr>
              <p:cNvSpPr txBox="1"/>
              <p:nvPr/>
            </p:nvSpPr>
            <p:spPr>
              <a:xfrm>
                <a:off x="5522544" y="3057260"/>
                <a:ext cx="2460552" cy="76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77" dirty="0"/>
                  <a:t>Rayleigh criterion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~3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77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177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176A4B8-8827-4046-BA8A-A2B75D1E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544" y="3057260"/>
                <a:ext cx="2460552" cy="762388"/>
              </a:xfrm>
              <a:prstGeom prst="rect">
                <a:avLst/>
              </a:prstGeom>
              <a:blipFill>
                <a:blip r:embed="rId8"/>
                <a:stretch>
                  <a:fillRect l="-3218" t="-56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F6BE1F4-4780-4ACF-8AA5-6EC2E2415B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334" r="4027"/>
          <a:stretch/>
        </p:blipFill>
        <p:spPr>
          <a:xfrm>
            <a:off x="9214353" y="1656295"/>
            <a:ext cx="2370367" cy="2490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D8C9F3-F860-47B9-AAC7-6234AE8EEA1B}"/>
                  </a:ext>
                </a:extLst>
              </p:cNvPr>
              <p:cNvSpPr txBox="1"/>
              <p:nvPr/>
            </p:nvSpPr>
            <p:spPr>
              <a:xfrm>
                <a:off x="10662885" y="2258914"/>
                <a:ext cx="1510349" cy="335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7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17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17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sz="217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77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17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177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D8C9F3-F860-47B9-AAC7-6234AE8EE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2885" y="2258914"/>
                <a:ext cx="1510349" cy="335028"/>
              </a:xfrm>
              <a:prstGeom prst="rect">
                <a:avLst/>
              </a:prstGeom>
              <a:blipFill>
                <a:blip r:embed="rId10"/>
                <a:stretch>
                  <a:fillRect l="-4032" r="-3226" b="-727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4F3FE4F4-DA37-49E5-BDCA-418538670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57" y="4271157"/>
            <a:ext cx="7171560" cy="22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03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9" grpId="0"/>
      <p:bldP spid="42" grpId="0" animBg="1"/>
      <p:bldP spid="43" grpId="0"/>
      <p:bldP spid="46" grpId="0"/>
      <p:bldP spid="47" grpId="0" animBg="1"/>
      <p:bldP spid="48" grpId="0" animBg="1"/>
      <p:bldP spid="49" grpId="0"/>
      <p:bldP spid="5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92" name="TextShape 1"/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>
                <a:latin typeface="Latin Modern Math"/>
              </a:rPr>
              <a:t>Storage ring (BESSY II) in HZB</a:t>
            </a:r>
            <a:endParaRPr lang="en-US" sz="3386" spc="-1" dirty="0"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AF2BC9E-5519-4136-A22C-71E1F9638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12623" r="1141" b="3111"/>
          <a:stretch/>
        </p:blipFill>
        <p:spPr bwMode="auto">
          <a:xfrm>
            <a:off x="284325" y="1188817"/>
            <a:ext cx="7603756" cy="49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">
            <a:extLst>
              <a:ext uri="{FF2B5EF4-FFF2-40B4-BE49-F238E27FC236}">
                <a16:creationId xmlns:a16="http://schemas.microsoft.com/office/drawing/2014/main" id="{36DAEEE3-D1B7-4F3D-AD1D-938EA39EA1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560" t="17553" r="21692" b="23096"/>
          <a:stretch/>
        </p:blipFill>
        <p:spPr>
          <a:xfrm>
            <a:off x="3343728" y="1800289"/>
            <a:ext cx="5006107" cy="429588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0BF1016-3886-4D06-9782-0136F9812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1" t="32177" r="19180" b="28999"/>
          <a:stretch/>
        </p:blipFill>
        <p:spPr bwMode="auto">
          <a:xfrm>
            <a:off x="228922" y="4058188"/>
            <a:ext cx="3980012" cy="231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">
            <a:extLst>
              <a:ext uri="{FF2B5EF4-FFF2-40B4-BE49-F238E27FC236}">
                <a16:creationId xmlns:a16="http://schemas.microsoft.com/office/drawing/2014/main" id="{11949B62-148B-4AC2-9D0D-7C54F0BD3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353" t="15730" r="4264" b="9900"/>
          <a:stretch/>
        </p:blipFill>
        <p:spPr>
          <a:xfrm>
            <a:off x="8163101" y="1443741"/>
            <a:ext cx="3985934" cy="4588012"/>
          </a:xfrm>
          <a:prstGeom prst="rect">
            <a:avLst/>
          </a:prstGeom>
        </p:spPr>
      </p:pic>
      <p:pic>
        <p:nvPicPr>
          <p:cNvPr id="2" name="bessy-covid_en">
            <a:hlinkClick r:id="" action="ppaction://media"/>
            <a:extLst>
              <a:ext uri="{FF2B5EF4-FFF2-40B4-BE49-F238E27FC236}">
                <a16:creationId xmlns:a16="http://schemas.microsoft.com/office/drawing/2014/main" id="{C05F90F6-124E-4183-9990-7E1F6758F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369" y="1238184"/>
            <a:ext cx="9049998" cy="5090624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42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>
                <a:latin typeface="Latin Modern Math"/>
              </a:rPr>
              <a:t>Why accelerator-based light source?</a:t>
            </a:r>
            <a:endParaRPr lang="en-US" sz="3386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9B8E705-C73E-42CD-A862-2B0B999E07A6}"/>
                  </a:ext>
                </a:extLst>
              </p:cNvPr>
              <p:cNvSpPr txBox="1"/>
              <p:nvPr/>
            </p:nvSpPr>
            <p:spPr>
              <a:xfrm>
                <a:off x="8134126" y="2511763"/>
                <a:ext cx="4217463" cy="2477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935" b="1" dirty="0"/>
                  <a:t>Timescales in </a:t>
                </a:r>
                <a:r>
                  <a:rPr lang="de-DE" sz="1935" b="1" dirty="0" err="1"/>
                  <a:t>the</a:t>
                </a:r>
                <a:r>
                  <a:rPr lang="de-DE" sz="1935" b="1" dirty="0"/>
                  <a:t> „</a:t>
                </a:r>
                <a:r>
                  <a:rPr lang="de-DE" sz="1935" b="1" dirty="0" err="1"/>
                  <a:t>small</a:t>
                </a:r>
                <a:r>
                  <a:rPr lang="de-DE" sz="1935" b="1" dirty="0"/>
                  <a:t>“ </a:t>
                </a:r>
                <a:r>
                  <a:rPr lang="de-DE" sz="1935" b="1" dirty="0" err="1"/>
                  <a:t>world</a:t>
                </a:r>
                <a:r>
                  <a:rPr lang="de-DE" sz="1935" b="1" dirty="0"/>
                  <a:t>:</a:t>
                </a:r>
              </a:p>
              <a:p>
                <a:r>
                  <a:rPr lang="de-DE" sz="1935" dirty="0"/>
                  <a:t>   </a:t>
                </a:r>
                <a:r>
                  <a:rPr lang="de-DE" sz="1935" dirty="0" err="1"/>
                  <a:t>chemical</a:t>
                </a:r>
                <a:r>
                  <a:rPr lang="de-DE" sz="1935" dirty="0"/>
                  <a:t> </a:t>
                </a:r>
                <a:r>
                  <a:rPr lang="de-DE" sz="1935" dirty="0" err="1"/>
                  <a:t>processes</a:t>
                </a:r>
                <a:r>
                  <a:rPr lang="de-DE" sz="1935" dirty="0"/>
                  <a:t>: </a:t>
                </a:r>
              </a:p>
              <a:p>
                <a:r>
                  <a:rPr lang="de-DE" sz="1935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sz="193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sz="1935" dirty="0" err="1"/>
                  <a:t>ns</a:t>
                </a:r>
                <a:r>
                  <a:rPr lang="de-DE" sz="1935" dirty="0"/>
                  <a:t> (</a:t>
                </a:r>
                <a:r>
                  <a:rPr lang="de-DE" sz="1935" dirty="0" err="1"/>
                  <a:t>nano</a:t>
                </a:r>
                <a:r>
                  <a:rPr lang="de-DE" sz="1935" dirty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93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35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935" i="1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de-DE" sz="1935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sz="1935" dirty="0"/>
                  <a:t>)</a:t>
                </a:r>
              </a:p>
              <a:p>
                <a:r>
                  <a:rPr lang="de-DE" sz="1935" dirty="0"/>
                  <a:t>   </a:t>
                </a:r>
                <a:r>
                  <a:rPr lang="de-DE" sz="1935" dirty="0" err="1"/>
                  <a:t>atomic</a:t>
                </a:r>
                <a:r>
                  <a:rPr lang="de-DE" sz="1935" dirty="0"/>
                  <a:t> </a:t>
                </a:r>
                <a:r>
                  <a:rPr lang="de-DE" sz="1935" dirty="0" err="1"/>
                  <a:t>processes</a:t>
                </a:r>
                <a:r>
                  <a:rPr lang="de-DE" sz="1935" dirty="0"/>
                  <a:t>: </a:t>
                </a:r>
                <a:endParaRPr lang="de-DE" sz="1935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sz="1935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sz="193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	~</m:t>
                    </m:r>
                  </m:oMath>
                </a14:m>
                <a:r>
                  <a:rPr lang="de-DE" sz="1935" dirty="0"/>
                  <a:t>ps (</a:t>
                </a:r>
                <a:r>
                  <a:rPr lang="de-DE" sz="1935" dirty="0" err="1"/>
                  <a:t>pico</a:t>
                </a:r>
                <a:r>
                  <a:rPr lang="de-DE" sz="1935" dirty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93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35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935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de-DE" sz="1935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sz="1935" dirty="0"/>
                  <a:t>)</a:t>
                </a:r>
              </a:p>
              <a:p>
                <a:r>
                  <a:rPr lang="de-DE" sz="1935" dirty="0"/>
                  <a:t>   </a:t>
                </a:r>
                <a:r>
                  <a:rPr lang="de-DE" sz="1935" dirty="0" err="1"/>
                  <a:t>subatomic</a:t>
                </a:r>
                <a:r>
                  <a:rPr lang="de-DE" sz="1935" dirty="0"/>
                  <a:t> </a:t>
                </a:r>
                <a:r>
                  <a:rPr lang="de-DE" sz="1935" dirty="0" err="1"/>
                  <a:t>structures</a:t>
                </a:r>
                <a:r>
                  <a:rPr lang="de-DE" sz="1935" dirty="0"/>
                  <a:t> </a:t>
                </a:r>
              </a:p>
              <a:p>
                <a:r>
                  <a:rPr lang="de-DE" sz="1935" dirty="0"/>
                  <a:t>                        / </a:t>
                </a:r>
                <a:r>
                  <a:rPr lang="de-DE" sz="1935" dirty="0" err="1"/>
                  <a:t>quantum</a:t>
                </a:r>
                <a:r>
                  <a:rPr lang="de-DE" sz="1935" dirty="0"/>
                  <a:t> </a:t>
                </a:r>
                <a:r>
                  <a:rPr lang="de-DE" sz="1935" dirty="0" err="1"/>
                  <a:t>states</a:t>
                </a:r>
                <a:r>
                  <a:rPr lang="de-DE" sz="1935" dirty="0"/>
                  <a:t>:</a:t>
                </a:r>
              </a:p>
              <a:p>
                <a:r>
                  <a:rPr lang="de-DE" sz="1935" dirty="0"/>
                  <a:t>	</a:t>
                </a:r>
                <a14:m>
                  <m:oMath xmlns:m="http://schemas.openxmlformats.org/officeDocument/2006/math">
                    <m:r>
                      <a:rPr lang="de-DE" sz="193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sz="1935" dirty="0" err="1"/>
                  <a:t>as</a:t>
                </a:r>
                <a:r>
                  <a:rPr lang="de-DE" sz="1935" dirty="0"/>
                  <a:t> (</a:t>
                </a:r>
                <a:r>
                  <a:rPr lang="de-DE" sz="1935" dirty="0" err="1"/>
                  <a:t>atto</a:t>
                </a:r>
                <a:r>
                  <a:rPr lang="de-DE" sz="1935" dirty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93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35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935" i="1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de-DE" sz="1935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sz="1935" dirty="0"/>
                  <a:t>)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9B8E705-C73E-42CD-A862-2B0B999E0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126" y="2511763"/>
                <a:ext cx="4217463" cy="2477922"/>
              </a:xfrm>
              <a:prstGeom prst="rect">
                <a:avLst/>
              </a:prstGeom>
              <a:blipFill>
                <a:blip r:embed="rId3"/>
                <a:stretch>
                  <a:fillRect l="-1301" t="-983" b="-31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C:\Users\USER\Desktop\389566.jpg">
            <a:extLst>
              <a:ext uri="{FF2B5EF4-FFF2-40B4-BE49-F238E27FC236}">
                <a16:creationId xmlns:a16="http://schemas.microsoft.com/office/drawing/2014/main" id="{FA17E864-4855-49F8-88BC-6DFF04A3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8" y="1064243"/>
            <a:ext cx="7642430" cy="539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3EB02A-39CE-4D47-8B2E-C5720FFABCD5}"/>
              </a:ext>
            </a:extLst>
          </p:cNvPr>
          <p:cNvSpPr txBox="1"/>
          <p:nvPr/>
        </p:nvSpPr>
        <p:spPr>
          <a:xfrm>
            <a:off x="6297062" y="1435565"/>
            <a:ext cx="5350997" cy="444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Cons: Golf game (Hole for Par 10)</a:t>
            </a:r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  <a:p>
            <a:endParaRPr lang="en-US" sz="2177" dirty="0"/>
          </a:p>
        </p:txBody>
      </p:sp>
      <p:sp>
        <p:nvSpPr>
          <p:cNvPr id="92" name="TextShape 1"/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>
                <a:latin typeface="Latin Modern Math"/>
              </a:rPr>
              <a:t>Optimization vs Machine learning</a:t>
            </a:r>
            <a:endParaRPr lang="en-US" sz="3386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EB28B-EF03-40BF-95F1-8FB8DF316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6" y="1335944"/>
            <a:ext cx="4756087" cy="356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6C630-2D4F-4356-8B73-D2A4401BF004}"/>
              </a:ext>
            </a:extLst>
          </p:cNvPr>
          <p:cNvSpPr/>
          <p:nvPr/>
        </p:nvSpPr>
        <p:spPr>
          <a:xfrm>
            <a:off x="622382" y="994897"/>
            <a:ext cx="4619276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0" dirty="0"/>
              <a:t>Animation from Wikipedia: https://en.wikipedia.org/wiki/Particle_swarm_optimization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363484-0691-465F-A2D2-83054013B39B}"/>
                  </a:ext>
                </a:extLst>
              </p:cNvPr>
              <p:cNvSpPr txBox="1"/>
              <p:nvPr/>
            </p:nvSpPr>
            <p:spPr>
              <a:xfrm>
                <a:off x="622381" y="4709219"/>
                <a:ext cx="5350997" cy="1950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77" dirty="0">
                    <a:solidFill>
                      <a:srgbClr val="000000"/>
                    </a:solidFill>
                    <a:latin typeface="FSBrabo"/>
                  </a:rPr>
                  <a:t>Velocity vectors are updated by:</a:t>
                </a:r>
                <a:endParaRPr lang="en-US" sz="2177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d>
                        <m:d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𝑝𝑏𝑒𝑠𝑡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  <m:oMath xmlns:m="http://schemas.openxmlformats.org/officeDocument/2006/math">
                      <m:r>
                        <a:rPr lang="en-US" sz="2177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d>
                        <m:dPr>
                          <m:ctrlP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𝑔𝑏𝑒𝑠𝑡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177" dirty="0"/>
              </a:p>
              <a:p>
                <a:r>
                  <a:rPr lang="en-US" sz="2177" dirty="0"/>
                  <a:t>with position vectors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177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en-US" sz="2177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363484-0691-465F-A2D2-83054013B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81" y="4709219"/>
                <a:ext cx="5350997" cy="1950277"/>
              </a:xfrm>
              <a:prstGeom prst="rect">
                <a:avLst/>
              </a:prstGeom>
              <a:blipFill>
                <a:blip r:embed="rId4"/>
                <a:stretch>
                  <a:fillRect l="-1367" t="-3448" b="-15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BB9B02C-3A0E-47AE-B191-F20FFC04A3D3}"/>
              </a:ext>
            </a:extLst>
          </p:cNvPr>
          <p:cNvSpPr/>
          <p:nvPr/>
        </p:nvSpPr>
        <p:spPr>
          <a:xfrm>
            <a:off x="6394511" y="2028166"/>
            <a:ext cx="5234587" cy="34789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D09CD5-FCF8-4A98-A877-4033FC0A28F4}"/>
              </a:ext>
            </a:extLst>
          </p:cNvPr>
          <p:cNvSpPr/>
          <p:nvPr/>
        </p:nvSpPr>
        <p:spPr>
          <a:xfrm>
            <a:off x="7823500" y="2303483"/>
            <a:ext cx="2079126" cy="2052850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0E09F5-CB15-4D5F-AD41-7249C52F7702}"/>
              </a:ext>
            </a:extLst>
          </p:cNvPr>
          <p:cNvSpPr/>
          <p:nvPr/>
        </p:nvSpPr>
        <p:spPr>
          <a:xfrm>
            <a:off x="9420729" y="4183599"/>
            <a:ext cx="963793" cy="861043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86CE50-2FF4-4D7E-AF37-9F278C1CA646}"/>
              </a:ext>
            </a:extLst>
          </p:cNvPr>
          <p:cNvSpPr/>
          <p:nvPr/>
        </p:nvSpPr>
        <p:spPr>
          <a:xfrm>
            <a:off x="10147521" y="2313648"/>
            <a:ext cx="719758" cy="641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8636ED-F34D-40FA-B3FB-D5ED9A80A948}"/>
              </a:ext>
            </a:extLst>
          </p:cNvPr>
          <p:cNvCxnSpPr>
            <a:cxnSpLocks/>
          </p:cNvCxnSpPr>
          <p:nvPr/>
        </p:nvCxnSpPr>
        <p:spPr>
          <a:xfrm>
            <a:off x="10495596" y="2193284"/>
            <a:ext cx="0" cy="4410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4DF1E6E-867C-4E3E-827E-5572422E336D}"/>
              </a:ext>
            </a:extLst>
          </p:cNvPr>
          <p:cNvSpPr/>
          <p:nvPr/>
        </p:nvSpPr>
        <p:spPr>
          <a:xfrm rot="5400000">
            <a:off x="10467427" y="2217852"/>
            <a:ext cx="176248" cy="119804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715514-F898-4EC4-8EEE-B74DEB065982}"/>
              </a:ext>
            </a:extLst>
          </p:cNvPr>
          <p:cNvSpPr/>
          <p:nvPr/>
        </p:nvSpPr>
        <p:spPr>
          <a:xfrm>
            <a:off x="7468016" y="4356333"/>
            <a:ext cx="221176" cy="221176"/>
          </a:xfrm>
          <a:prstGeom prst="ellipse">
            <a:avLst/>
          </a:prstGeom>
          <a:solidFill>
            <a:srgbClr val="0000FF">
              <a:alpha val="69804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7" dirty="0"/>
              <a:t>	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24AD3A-5CDA-437C-A0CA-3461AC975FCB}"/>
              </a:ext>
            </a:extLst>
          </p:cNvPr>
          <p:cNvCxnSpPr>
            <a:cxnSpLocks/>
          </p:cNvCxnSpPr>
          <p:nvPr/>
        </p:nvCxnSpPr>
        <p:spPr>
          <a:xfrm flipV="1">
            <a:off x="7672369" y="4427610"/>
            <a:ext cx="520606" cy="3931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5E3399-C343-4829-BECC-9623934B85DC}"/>
              </a:ext>
            </a:extLst>
          </p:cNvPr>
          <p:cNvCxnSpPr>
            <a:cxnSpLocks/>
          </p:cNvCxnSpPr>
          <p:nvPr/>
        </p:nvCxnSpPr>
        <p:spPr>
          <a:xfrm flipV="1">
            <a:off x="8212723" y="4398870"/>
            <a:ext cx="520606" cy="3931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2834C8A-7E63-426A-BFDA-46F7C77EE6D5}"/>
              </a:ext>
            </a:extLst>
          </p:cNvPr>
          <p:cNvCxnSpPr>
            <a:cxnSpLocks/>
          </p:cNvCxnSpPr>
          <p:nvPr/>
        </p:nvCxnSpPr>
        <p:spPr>
          <a:xfrm flipV="1">
            <a:off x="8733329" y="4348522"/>
            <a:ext cx="503782" cy="509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A145AD-A386-4BC7-BBAD-B1CC43CB3ACA}"/>
              </a:ext>
            </a:extLst>
          </p:cNvPr>
          <p:cNvCxnSpPr>
            <a:cxnSpLocks/>
          </p:cNvCxnSpPr>
          <p:nvPr/>
        </p:nvCxnSpPr>
        <p:spPr>
          <a:xfrm flipV="1">
            <a:off x="9242605" y="4068472"/>
            <a:ext cx="485948" cy="28005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876EF5E-87ED-4A86-9F8E-0904C9DFDFC6}"/>
              </a:ext>
            </a:extLst>
          </p:cNvPr>
          <p:cNvCxnSpPr>
            <a:cxnSpLocks/>
          </p:cNvCxnSpPr>
          <p:nvPr/>
        </p:nvCxnSpPr>
        <p:spPr>
          <a:xfrm flipV="1">
            <a:off x="9734697" y="3599819"/>
            <a:ext cx="351547" cy="45667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07B3E3-3121-4971-BA85-970BEBE11A8A}"/>
              </a:ext>
            </a:extLst>
          </p:cNvPr>
          <p:cNvCxnSpPr>
            <a:cxnSpLocks/>
          </p:cNvCxnSpPr>
          <p:nvPr/>
        </p:nvCxnSpPr>
        <p:spPr>
          <a:xfrm flipV="1">
            <a:off x="10086244" y="3138918"/>
            <a:ext cx="351547" cy="45667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523A99-5C28-4571-AE64-73B33FBD8589}"/>
              </a:ext>
            </a:extLst>
          </p:cNvPr>
          <p:cNvCxnSpPr>
            <a:cxnSpLocks/>
          </p:cNvCxnSpPr>
          <p:nvPr/>
        </p:nvCxnSpPr>
        <p:spPr>
          <a:xfrm flipV="1">
            <a:off x="10443466" y="2614283"/>
            <a:ext cx="63933" cy="51982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DB1343-0147-4D58-A932-1DBA6FE98746}"/>
              </a:ext>
            </a:extLst>
          </p:cNvPr>
          <p:cNvCxnSpPr>
            <a:cxnSpLocks/>
          </p:cNvCxnSpPr>
          <p:nvPr/>
        </p:nvCxnSpPr>
        <p:spPr>
          <a:xfrm flipH="1" flipV="1">
            <a:off x="7223121" y="4163600"/>
            <a:ext cx="284660" cy="2103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9F4C05-CFE3-4DA2-90E4-098E0C5FA7D3}"/>
              </a:ext>
            </a:extLst>
          </p:cNvPr>
          <p:cNvCxnSpPr>
            <a:cxnSpLocks/>
          </p:cNvCxnSpPr>
          <p:nvPr/>
        </p:nvCxnSpPr>
        <p:spPr>
          <a:xfrm flipH="1">
            <a:off x="6807834" y="4183598"/>
            <a:ext cx="432046" cy="312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2BFAB55-D4ED-4712-98E3-4FF7AA0FE574}"/>
              </a:ext>
            </a:extLst>
          </p:cNvPr>
          <p:cNvCxnSpPr>
            <a:cxnSpLocks/>
          </p:cNvCxnSpPr>
          <p:nvPr/>
        </p:nvCxnSpPr>
        <p:spPr>
          <a:xfrm flipV="1">
            <a:off x="6809927" y="4397704"/>
            <a:ext cx="523782" cy="991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AF14AF8-C841-40E9-85E2-5CB1172181F9}"/>
              </a:ext>
            </a:extLst>
          </p:cNvPr>
          <p:cNvCxnSpPr>
            <a:cxnSpLocks/>
          </p:cNvCxnSpPr>
          <p:nvPr/>
        </p:nvCxnSpPr>
        <p:spPr>
          <a:xfrm flipV="1">
            <a:off x="7330533" y="4102176"/>
            <a:ext cx="211842" cy="2959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C6352E-C7DE-44B3-8CFB-3BCB61B55A17}"/>
              </a:ext>
            </a:extLst>
          </p:cNvPr>
          <p:cNvCxnSpPr>
            <a:cxnSpLocks/>
          </p:cNvCxnSpPr>
          <p:nvPr/>
        </p:nvCxnSpPr>
        <p:spPr>
          <a:xfrm flipV="1">
            <a:off x="7533961" y="3544851"/>
            <a:ext cx="43056" cy="5671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5B64C06-A2E5-4AF3-A680-FDBBF5A16D98}"/>
              </a:ext>
            </a:extLst>
          </p:cNvPr>
          <p:cNvCxnSpPr>
            <a:cxnSpLocks/>
          </p:cNvCxnSpPr>
          <p:nvPr/>
        </p:nvCxnSpPr>
        <p:spPr>
          <a:xfrm flipV="1">
            <a:off x="7598042" y="3553619"/>
            <a:ext cx="20649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5BE025-2D2E-4E93-8B04-E5FB7366000B}"/>
              </a:ext>
            </a:extLst>
          </p:cNvPr>
          <p:cNvCxnSpPr>
            <a:cxnSpLocks/>
          </p:cNvCxnSpPr>
          <p:nvPr/>
        </p:nvCxnSpPr>
        <p:spPr>
          <a:xfrm>
            <a:off x="7798343" y="3565731"/>
            <a:ext cx="150317" cy="3185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B546BE3-9607-40DF-AD4F-D7A96B290CA6}"/>
              </a:ext>
            </a:extLst>
          </p:cNvPr>
          <p:cNvCxnSpPr>
            <a:cxnSpLocks/>
          </p:cNvCxnSpPr>
          <p:nvPr/>
        </p:nvCxnSpPr>
        <p:spPr>
          <a:xfrm flipV="1">
            <a:off x="6629465" y="5044641"/>
            <a:ext cx="44235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D42F451-11A0-4755-9227-152A7912FE11}"/>
              </a:ext>
            </a:extLst>
          </p:cNvPr>
          <p:cNvCxnSpPr>
            <a:cxnSpLocks/>
          </p:cNvCxnSpPr>
          <p:nvPr/>
        </p:nvCxnSpPr>
        <p:spPr>
          <a:xfrm flipV="1">
            <a:off x="6629465" y="5235529"/>
            <a:ext cx="44235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66FF060-2A25-4031-85DF-EDAD598DAD43}"/>
              </a:ext>
            </a:extLst>
          </p:cNvPr>
          <p:cNvSpPr txBox="1"/>
          <p:nvPr/>
        </p:nvSpPr>
        <p:spPr>
          <a:xfrm>
            <a:off x="7056241" y="4880677"/>
            <a:ext cx="872803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0" dirty="0"/>
              <a:t>Human</a:t>
            </a:r>
          </a:p>
          <a:p>
            <a:r>
              <a:rPr lang="en-US" sz="1330" dirty="0"/>
              <a:t>Algorithm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13B401-E7F9-4773-AEBF-55DEFB582BA3}"/>
              </a:ext>
            </a:extLst>
          </p:cNvPr>
          <p:cNvSpPr/>
          <p:nvPr/>
        </p:nvSpPr>
        <p:spPr>
          <a:xfrm>
            <a:off x="9261416" y="5044641"/>
            <a:ext cx="221176" cy="221176"/>
          </a:xfrm>
          <a:prstGeom prst="ellipse">
            <a:avLst/>
          </a:prstGeom>
          <a:solidFill>
            <a:srgbClr val="0000FF">
              <a:alpha val="69804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7" dirty="0"/>
              <a:t>	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0" grpId="1" animBg="1"/>
      <p:bldP spid="50" grpId="0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노벨상 속 물리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실리콘 웨이퍼 업계 수익성 개선 시작… 판가 개선 &lt; 반도체 &lt; 뉴스룸 &lt; 기사본문 - KIPOST(키포스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42" y="758711"/>
            <a:ext cx="3437958" cy="22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ow to Clean Your DSLR Sensor : 8 Steps (with Pictures) - Instructable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3"/>
          <a:stretch/>
        </p:blipFill>
        <p:spPr bwMode="auto">
          <a:xfrm>
            <a:off x="673949" y="1304031"/>
            <a:ext cx="3319160" cy="219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90" y="3824408"/>
            <a:ext cx="3319159" cy="2309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1254" y="6133695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청색 </a:t>
            </a:r>
            <a:r>
              <a:rPr lang="en-US" altLang="ko-KR" dirty="0" smtClean="0"/>
              <a:t>LED (2014)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58129" y="3462053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CCD </a:t>
            </a:r>
            <a:r>
              <a:rPr lang="ko-KR" altLang="en-US" dirty="0" smtClean="0"/>
              <a:t>센서</a:t>
            </a:r>
            <a:r>
              <a:rPr lang="en-US" altLang="ko-KR" dirty="0" smtClean="0"/>
              <a:t> (2009)</a:t>
            </a:r>
            <a:endParaRPr lang="ko-KR" altLang="en-US" dirty="0"/>
          </a:p>
        </p:txBody>
      </p:sp>
      <p:pic>
        <p:nvPicPr>
          <p:cNvPr id="4114" name="Picture 18" descr="초전도체와 노벨물리학상 – Scienceti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21" y="3532269"/>
            <a:ext cx="3067156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54151" y="5875930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초전도체</a:t>
            </a:r>
            <a:r>
              <a:rPr lang="en-US" altLang="ko-KR" dirty="0" smtClean="0"/>
              <a:t> (1972/73/87/2003)</a:t>
            </a:r>
            <a:endParaRPr lang="ko-KR" altLang="en-US" dirty="0"/>
          </a:p>
        </p:txBody>
      </p:sp>
      <p:pic>
        <p:nvPicPr>
          <p:cNvPr id="4120" name="Picture 24" descr="김기자와 만납시다] 8살 조카가 '레이저포인터'를 원한다고 완구점에서 말해보았다 (下) | 세계일보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9328" r="3709" b="6985"/>
          <a:stretch/>
        </p:blipFill>
        <p:spPr bwMode="auto">
          <a:xfrm>
            <a:off x="4303846" y="758711"/>
            <a:ext cx="3171631" cy="22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172296" y="3053044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레이저</a:t>
            </a:r>
            <a:r>
              <a:rPr lang="en-US" altLang="ko-KR" dirty="0" smtClean="0"/>
              <a:t> (1964)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40914" y="5871998"/>
            <a:ext cx="343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X-</a:t>
            </a:r>
            <a:r>
              <a:rPr lang="ko-KR" altLang="en-US" dirty="0" smtClean="0"/>
              <a:t>선 </a:t>
            </a:r>
            <a:r>
              <a:rPr lang="en-US" altLang="ko-KR" dirty="0" smtClean="0"/>
              <a:t>(1901),</a:t>
            </a:r>
            <a:r>
              <a:rPr lang="ko-KR" altLang="en-US" dirty="0" smtClean="0"/>
              <a:t> </a:t>
            </a:r>
            <a:r>
              <a:rPr lang="en-US" altLang="ko-KR" dirty="0" smtClean="0"/>
              <a:t>CT (1979), MRI (2003)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545635" y="3053044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반도체</a:t>
            </a:r>
            <a:r>
              <a:rPr lang="en-US" altLang="ko-KR" dirty="0" smtClean="0"/>
              <a:t> (1956/73/2000)</a:t>
            </a:r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4106" name="Picture 10" descr="칠곡경북대병원, 지역 최초 전립선암 전용 PET-CT 검사 도입 - 경북일보 - 굿데이 굿뉴스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20" y="3528337"/>
            <a:ext cx="3437280" cy="22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746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핵융합</a:t>
            </a:r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KSTAR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1032" name="Picture 8" descr="핵융합 발전 난제해결 실마리…플라즈마 운전방해 원인 찾았다 - 헤럴드경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804194"/>
            <a:ext cx="5628173" cy="37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STAR 3D coils and fields&#10;a, The plane projection. b, The actual geometry. The colour corresponds to the current in the coils in the standard 90° n = 1 configuration, with red designating positive and blue representing negative current. The contour underneath in a shows externally applied 3D fields on the plasma boundary, and the 3D contour in b shows 3D fields on perturbed flux surfaces due to plasma response. The modelled resonant surfaces are indicated by white solid lines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28" y="1466850"/>
            <a:ext cx="4629719" cy="441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핵융합</a:t>
            </a:r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 KSTAR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Picture 6" descr="한국의 인공태양 KSTAR 꿈 앞당긴다 - 연구성과 - 연구 - 서울대학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8" y="2006352"/>
            <a:ext cx="5558578" cy="32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) Illustration of helical perturbation in the edge of the KSTAR... |  Download Scientific 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3611"/>
            <a:ext cx="5829601" cy="286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image.edaily.co.kr/images/photo/files/NP/S/2022/09/PS2209080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28" y="3489436"/>
            <a:ext cx="3998334" cy="30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고체 물리학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82811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Condensed matter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0458" y="1389085"/>
            <a:ext cx="9431084" cy="50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Solar cell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2050" name="Picture 2" descr="How a Solar Cell Works - American Chemical Soci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92" y="1296828"/>
            <a:ext cx="7466693" cy="50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07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Superconductivity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6"/>
          <a:stretch/>
        </p:blipFill>
        <p:spPr bwMode="auto">
          <a:xfrm>
            <a:off x="1204914" y="1326819"/>
            <a:ext cx="3924300" cy="194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perconductor - Working, Properties, Superconductor Types, FAQ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15732"/>
          <a:stretch/>
        </p:blipFill>
        <p:spPr bwMode="auto">
          <a:xfrm>
            <a:off x="5384007" y="1315719"/>
            <a:ext cx="5715000" cy="50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5 ): Normal and superconducting state in the magnetic field [22]. |  Download Scientific 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4" y="3550298"/>
            <a:ext cx="3951023" cy="247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465101" y="1200467"/>
            <a:ext cx="322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7"/>
              </a:rPr>
              <a:t>https://</a:t>
            </a:r>
            <a:r>
              <a:rPr lang="ko-KR" altLang="en-US" dirty="0" smtClean="0">
                <a:hlinkClick r:id="rId7"/>
              </a:rPr>
              <a:t>youtu.be/zGPb04wg_5o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82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High-Tc superconductor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66" y="1357326"/>
            <a:ext cx="5950990" cy="502489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56" y="1561124"/>
            <a:ext cx="5480532" cy="41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Metallic water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3074" name="Picture 2" descr="https://www.helmholtz-berlin.de/pubbin/news_datei?did=137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7" y="1340082"/>
            <a:ext cx="4197520" cy="504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242124" y="1366716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dirty="0">
                <a:solidFill>
                  <a:srgbClr val="303030"/>
                </a:solidFill>
                <a:latin typeface="Fira Sans"/>
              </a:rPr>
              <a:t>Under normal conditions, pure water is an almost perfect insulator. Water only develops metallic properties under extreme pressure, such as exists deep inside of large planets</a:t>
            </a:r>
            <a:r>
              <a:rPr lang="en-US" altLang="ko-KR" b="1" dirty="0" smtClean="0">
                <a:solidFill>
                  <a:srgbClr val="303030"/>
                </a:solidFill>
                <a:latin typeface="Fira Sans"/>
              </a:rPr>
              <a:t>.</a:t>
            </a:r>
          </a:p>
          <a:p>
            <a:endParaRPr lang="en-US" altLang="ko-KR" b="1" dirty="0" smtClean="0">
              <a:solidFill>
                <a:srgbClr val="303030"/>
              </a:solidFill>
              <a:latin typeface="Fira Sans"/>
            </a:endParaRPr>
          </a:p>
          <a:p>
            <a:r>
              <a:rPr lang="en-US" altLang="ko-KR" dirty="0" smtClean="0"/>
              <a:t>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O molecules </a:t>
            </a:r>
            <a:r>
              <a:rPr lang="en-US" altLang="ko-KR" dirty="0"/>
              <a:t>are loosely linked to one another via hydrogen bonds. The valence electrons remain bound and are not mobile. To create a conduction band with freely moving electrons, water would have to be </a:t>
            </a:r>
            <a:r>
              <a:rPr lang="en-US" altLang="ko-KR" dirty="0" smtClean="0"/>
              <a:t>pressurized </a:t>
            </a:r>
            <a:r>
              <a:rPr lang="en-US" altLang="ko-KR" dirty="0"/>
              <a:t>to such an extent that the orbitals of the outer electrons overlap. </a:t>
            </a:r>
            <a:endParaRPr lang="en-US" altLang="ko-KR" dirty="0" smtClean="0"/>
          </a:p>
          <a:p>
            <a:endParaRPr lang="en-US" altLang="ko-KR" b="1" dirty="0">
              <a:solidFill>
                <a:srgbClr val="303030"/>
              </a:solidFill>
              <a:latin typeface="Fira Sans"/>
            </a:endParaRPr>
          </a:p>
          <a:p>
            <a:r>
              <a:rPr lang="en-US" altLang="ko-KR" dirty="0" smtClean="0"/>
              <a:t>The </a:t>
            </a:r>
            <a:r>
              <a:rPr lang="en-US" altLang="ko-KR" dirty="0"/>
              <a:t>chemistry between alkali metals and water is known to be explosive. Sodium or other alkali metals immediately start to burn in water. </a:t>
            </a:r>
            <a:r>
              <a:rPr lang="en-US" altLang="ko-KR" dirty="0" smtClean="0"/>
              <a:t>They </a:t>
            </a:r>
            <a:r>
              <a:rPr lang="en-US" altLang="ko-KR" dirty="0"/>
              <a:t>did not throw a piece of alkali metal into water, but they did it the other way round: they put a tiny bit of water on a drop of alkali metal, a sodium-potassium (Na-K) alloy, which is liquid at room temperature.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67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92" name="TextShape 1"/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 smtClean="0">
                <a:latin typeface="Latin Modern Math"/>
              </a:rPr>
              <a:t>Phase transition</a:t>
            </a:r>
            <a:endParaRPr lang="en-US" sz="3386" spc="-1" dirty="0">
              <a:latin typeface="Arial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47C6A23-EACC-4EAE-B997-84B539F38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168" y="1287525"/>
            <a:ext cx="6284313" cy="4678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678F5-C01E-446E-BF2F-45E767A7E12F}"/>
              </a:ext>
            </a:extLst>
          </p:cNvPr>
          <p:cNvSpPr txBox="1"/>
          <p:nvPr/>
        </p:nvSpPr>
        <p:spPr>
          <a:xfrm>
            <a:off x="6585814" y="1249681"/>
            <a:ext cx="3606052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/>
              <a:t>M.-F. Lin et al., Nat. </a:t>
            </a:r>
            <a:r>
              <a:rPr lang="en-US" sz="1451" dirty="0" err="1"/>
              <a:t>Commun</a:t>
            </a:r>
            <a:r>
              <a:rPr lang="en-US" sz="1451" dirty="0"/>
              <a:t>. 8, 1745 (2017).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9EE7F8-7274-4541-9330-1A350A719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4" y="1815865"/>
            <a:ext cx="4608318" cy="3576474"/>
          </a:xfrm>
          <a:prstGeom prst="rect">
            <a:avLst/>
          </a:prstGeom>
        </p:spPr>
      </p:pic>
      <p:pic>
        <p:nvPicPr>
          <p:cNvPr id="11" name="dynamic_pathways_oo_s">
            <a:hlinkClick r:id="" action="ppaction://media"/>
            <a:extLst>
              <a:ext uri="{FF2B5EF4-FFF2-40B4-BE49-F238E27FC236}">
                <a16:creationId xmlns:a16="http://schemas.microsoft.com/office/drawing/2014/main" id="{2A48D88F-0B79-45EB-BDA9-DB60CF3DF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5945" y="1353236"/>
            <a:ext cx="5898034" cy="4423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9A3A05-DFDA-4838-9E9D-EA7845FDE197}"/>
              </a:ext>
            </a:extLst>
          </p:cNvPr>
          <p:cNvSpPr txBox="1"/>
          <p:nvPr/>
        </p:nvSpPr>
        <p:spPr>
          <a:xfrm>
            <a:off x="335824" y="1026342"/>
            <a:ext cx="5323564" cy="76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n-US" sz="2177" b="1" dirty="0">
                <a:solidFill>
                  <a:srgbClr val="303030"/>
                </a:solidFill>
                <a:latin typeface="Open Sans" panose="020B0604020202020204" pitchFamily="34" charset="0"/>
              </a:rPr>
              <a:t>Studying ultrafast phase transitions by fs Resonant X-ray Diffraction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C9F89-6114-4504-A730-DE1994B3758B}"/>
              </a:ext>
            </a:extLst>
          </p:cNvPr>
          <p:cNvSpPr txBox="1"/>
          <p:nvPr/>
        </p:nvSpPr>
        <p:spPr>
          <a:xfrm>
            <a:off x="232321" y="1762318"/>
            <a:ext cx="2957733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/>
              <a:t>Courtesy of BESSY II fs-XRD beamline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E60EF-499E-4208-94AF-BBFFFFE29B0B}"/>
              </a:ext>
            </a:extLst>
          </p:cNvPr>
          <p:cNvSpPr txBox="1"/>
          <p:nvPr/>
        </p:nvSpPr>
        <p:spPr>
          <a:xfrm>
            <a:off x="205792" y="5283451"/>
            <a:ext cx="5559452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35" dirty="0"/>
              <a:t>The combination of resonant x-ray diffraction with ultra-short light pulses allows studying phase transitions of correlated materials in an ultrafast fashion. 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9502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4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물리학과 전공과목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1026" name="Picture 2" descr="Dept. Physics, POST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9" y="1552191"/>
            <a:ext cx="7094119" cy="455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수학물리학부(물리에너지전공) 전공과정 로드맵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 b="24967"/>
          <a:stretch/>
        </p:blipFill>
        <p:spPr bwMode="auto">
          <a:xfrm>
            <a:off x="7532915" y="17615"/>
            <a:ext cx="4615543" cy="68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물리학 전공자의 진로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170" name="Picture 2" descr="10 Reasons to love Physics - Meritst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46" y="3098542"/>
            <a:ext cx="3952164" cy="1749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say on An Ideal Teacher (in English) for Classes 1, 2 &amp; 3: 10 Lines,  Short &amp; Long Paragraph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31" y="1606390"/>
            <a:ext cx="2369830" cy="16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hat Does a Public Health Researcher Do? | Northeastern Universit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72" y="1385614"/>
            <a:ext cx="2429999" cy="16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한수원 국내 원전은 안전…문재인 정부 탈원전 논거 반박 | 한국경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95" y="4968998"/>
            <a:ext cx="2641303" cy="16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글로벌 실리콘 웨이퍼 출하량 2020년 회복 후 2022년 역대 최고치 달성할 것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79" y="1908519"/>
            <a:ext cx="2769071" cy="16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T회사에 문과생 취업하기 - 서비스 운영 - 20대에게 가장 필요한 커리어 정보, 슈퍼루키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2" y="3746350"/>
            <a:ext cx="2700000" cy="16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칠곡경북대병원, 지역 최초 전립선암 전용 PET-CT 검사 도입 - 경북일보 - 굿데이 굿뉴스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99" y="4365281"/>
            <a:ext cx="2430000" cy="16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8680" y="33079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교원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80786" y="543908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IT </a:t>
            </a:r>
            <a:r>
              <a:rPr lang="ko-KR" altLang="en-US" b="1" dirty="0" smtClean="0"/>
              <a:t>회사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16544" y="631575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에너지공기업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57847" y="60833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의료기기산업</a:t>
            </a:r>
            <a:endParaRPr lang="ko-KR" alt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541786" y="3528519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반도체 기업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09496" y="284331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mtClean="0"/>
              <a:t>연구원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736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13314" name="Picture 2" descr="빗어만주세요] 반려인과 반려동물을 위한 털 및 위생관리가전 블랑앤하이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99" y="1137205"/>
            <a:ext cx="952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>
                <a:solidFill>
                  <a:srgbClr val="5983B0"/>
                </a:solidFill>
                <a:latin typeface="Latin Modern Math"/>
              </a:rPr>
              <a:t>Optimization vs Machine learning</a:t>
            </a:r>
            <a:endParaRPr lang="en-US" sz="3386" spc="-1" dirty="0">
              <a:latin typeface="Arial"/>
            </a:endParaRPr>
          </a:p>
        </p:txBody>
      </p:sp>
      <p:pic>
        <p:nvPicPr>
          <p:cNvPr id="95" name="Picture 94"/>
          <p:cNvPicPr/>
          <p:nvPr/>
        </p:nvPicPr>
        <p:blipFill>
          <a:blip r:embed="rId2"/>
          <a:stretch/>
        </p:blipFill>
        <p:spPr>
          <a:xfrm>
            <a:off x="9428505" y="90125"/>
            <a:ext cx="2614060" cy="1327058"/>
          </a:xfrm>
          <a:prstGeom prst="rect">
            <a:avLst/>
          </a:prstGeom>
          <a:ln>
            <a:noFill/>
          </a:ln>
        </p:spPr>
      </p:pic>
      <p:sp>
        <p:nvSpPr>
          <p:cNvPr id="96" name="TextShape 4"/>
          <p:cNvSpPr txBox="1"/>
          <p:nvPr/>
        </p:nvSpPr>
        <p:spPr>
          <a:xfrm>
            <a:off x="11922833" y="6606117"/>
            <a:ext cx="268198" cy="1532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209" spc="-1" dirty="0">
                <a:solidFill>
                  <a:srgbClr val="2C6FBB"/>
                </a:solidFill>
                <a:latin typeface="Arial"/>
              </a:rPr>
              <a:t>16</a:t>
            </a:r>
            <a:endParaRPr lang="en-US" sz="1209" spc="-1" dirty="0">
              <a:latin typeface="Times New Roman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14EDA9A-CFFD-44E7-81D8-D103E5E2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1140" y="1179564"/>
            <a:ext cx="9818476" cy="53491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6911A7-C355-4D85-B337-BA3533CE59BA}"/>
              </a:ext>
            </a:extLst>
          </p:cNvPr>
          <p:cNvSpPr/>
          <p:nvPr/>
        </p:nvSpPr>
        <p:spPr>
          <a:xfrm>
            <a:off x="7731191" y="5643117"/>
            <a:ext cx="4460597" cy="31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1" dirty="0"/>
              <a:t>Courtesy of </a:t>
            </a:r>
            <a:r>
              <a:rPr lang="it-IT" sz="1451" dirty="0"/>
              <a:t>L. Vera Ramirez, HZB, 2nd ML Tutorial</a:t>
            </a:r>
            <a:r>
              <a:rPr lang="en-US" sz="145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EDA32-E38A-4C65-8972-FC576D82DC4D}"/>
              </a:ext>
            </a:extLst>
          </p:cNvPr>
          <p:cNvSpPr txBox="1"/>
          <p:nvPr/>
        </p:nvSpPr>
        <p:spPr>
          <a:xfrm>
            <a:off x="727681" y="1093386"/>
            <a:ext cx="284738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/>
              <a:t>Reinforcement learning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93983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1FB5E0-4F3F-4D32-A616-17A7D46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554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 detectors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ynchrotron Radiation 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0" y="1272550"/>
            <a:ext cx="8122920" cy="534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8FECDAE3-8678-41BE-A4BA-0E422FED54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9626" y="1842646"/>
            <a:ext cx="4560763" cy="3420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A1C68-DF65-40A8-A547-BFDE0330D722}"/>
              </a:ext>
            </a:extLst>
          </p:cNvPr>
          <p:cNvSpPr txBox="1"/>
          <p:nvPr/>
        </p:nvSpPr>
        <p:spPr>
          <a:xfrm>
            <a:off x="8924660" y="6008630"/>
            <a:ext cx="2783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</a:rPr>
              <a:t>BESSY II VIS beamline</a:t>
            </a:r>
            <a:endParaRPr lang="en-US" sz="2000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7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1FB5E0-4F3F-4D32-A616-17A7D46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554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998428" y="6488668"/>
            <a:ext cx="7193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Heinz </a:t>
            </a:r>
            <a:r>
              <a:rPr lang="en-US" altLang="ko-KR" dirty="0" err="1" smtClean="0"/>
              <a:t>Graafsma</a:t>
            </a:r>
            <a:r>
              <a:rPr lang="en-US" altLang="ko-KR" dirty="0"/>
              <a:t>, “Introduction to Synchrotron Radiation Detectors</a:t>
            </a:r>
            <a:r>
              <a:rPr lang="en-US" altLang="ko-KR" dirty="0" smtClean="0"/>
              <a:t>” (2012) 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8" y="1561457"/>
            <a:ext cx="11255190" cy="4486643"/>
          </a:xfrm>
          <a:prstGeom prst="rect">
            <a:avLst/>
          </a:prstGeom>
        </p:spPr>
      </p:pic>
      <p:pic>
        <p:nvPicPr>
          <p:cNvPr id="15" name="Picture 2" descr="Geometry of synchrotron radiation colle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3" y="19529"/>
            <a:ext cx="3211014" cy="33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023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622381" y="20463"/>
            <a:ext cx="9043410" cy="1353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86" b="1" spc="-1" dirty="0">
                <a:latin typeface="Latin Modern Math"/>
              </a:rPr>
              <a:t>Light source basics</a:t>
            </a:r>
            <a:endParaRPr lang="en-US" sz="3386" spc="-1" dirty="0">
              <a:latin typeface="Arial"/>
            </a:endParaRPr>
          </a:p>
        </p:txBody>
      </p:sp>
      <p:pic>
        <p:nvPicPr>
          <p:cNvPr id="95" name="Picture 94"/>
          <p:cNvPicPr/>
          <p:nvPr/>
        </p:nvPicPr>
        <p:blipFill>
          <a:blip r:embed="rId4"/>
          <a:stretch/>
        </p:blipFill>
        <p:spPr>
          <a:xfrm>
            <a:off x="9428505" y="90125"/>
            <a:ext cx="2614060" cy="1327058"/>
          </a:xfrm>
          <a:prstGeom prst="rect">
            <a:avLst/>
          </a:prstGeom>
          <a:ln>
            <a:noFill/>
          </a:ln>
        </p:spPr>
      </p:pic>
      <p:sp>
        <p:nvSpPr>
          <p:cNvPr id="17" name="TextShape 4">
            <a:extLst>
              <a:ext uri="{FF2B5EF4-FFF2-40B4-BE49-F238E27FC236}">
                <a16:creationId xmlns:a16="http://schemas.microsoft.com/office/drawing/2014/main" id="{4B9E4B20-C95D-476A-8DB6-0C6A63A5E55E}"/>
              </a:ext>
            </a:extLst>
          </p:cNvPr>
          <p:cNvSpPr txBox="1"/>
          <p:nvPr/>
        </p:nvSpPr>
        <p:spPr>
          <a:xfrm>
            <a:off x="11922833" y="6606117"/>
            <a:ext cx="268198" cy="1532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209" spc="-1" dirty="0">
                <a:solidFill>
                  <a:srgbClr val="2C6FBB"/>
                </a:solidFill>
                <a:latin typeface="Arial"/>
              </a:rPr>
              <a:t>10</a:t>
            </a:r>
            <a:endParaRPr lang="en-US" sz="1209" spc="-1" dirty="0">
              <a:latin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E8EB0F-D6BF-02D0-A175-A7E77115C9C2}"/>
              </a:ext>
            </a:extLst>
          </p:cNvPr>
          <p:cNvSpPr/>
          <p:nvPr/>
        </p:nvSpPr>
        <p:spPr>
          <a:xfrm>
            <a:off x="1248640" y="4886486"/>
            <a:ext cx="1681294" cy="108376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92D496-B2E3-6079-B5A3-BC43FCAD1FE6}"/>
              </a:ext>
            </a:extLst>
          </p:cNvPr>
          <p:cNvSpPr/>
          <p:nvPr/>
        </p:nvSpPr>
        <p:spPr>
          <a:xfrm>
            <a:off x="1257855" y="5230826"/>
            <a:ext cx="1654652" cy="39884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DB8557-581F-4002-06D7-274C3222DDD7}"/>
              </a:ext>
            </a:extLst>
          </p:cNvPr>
          <p:cNvSpPr/>
          <p:nvPr/>
        </p:nvSpPr>
        <p:spPr>
          <a:xfrm>
            <a:off x="1785447" y="4895701"/>
            <a:ext cx="599469" cy="10690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411CF5-ACFF-82B4-0178-9501308DAD94}"/>
              </a:ext>
            </a:extLst>
          </p:cNvPr>
          <p:cNvCxnSpPr/>
          <p:nvPr/>
        </p:nvCxnSpPr>
        <p:spPr>
          <a:xfrm>
            <a:off x="1001664" y="5430909"/>
            <a:ext cx="22117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2873E1-5C6B-3367-62DC-F53CB3D97A0D}"/>
              </a:ext>
            </a:extLst>
          </p:cNvPr>
          <p:cNvCxnSpPr>
            <a:cxnSpLocks/>
          </p:cNvCxnSpPr>
          <p:nvPr/>
        </p:nvCxnSpPr>
        <p:spPr>
          <a:xfrm flipV="1">
            <a:off x="2080218" y="4641173"/>
            <a:ext cx="0" cy="14403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2F0CBA-E4E0-B85B-F311-144AEA003A2E}"/>
              </a:ext>
            </a:extLst>
          </p:cNvPr>
          <p:cNvSpPr txBox="1"/>
          <p:nvPr/>
        </p:nvSpPr>
        <p:spPr>
          <a:xfrm>
            <a:off x="2998648" y="5406339"/>
            <a:ext cx="30489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i="1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714FDF-FDA7-1301-D4FD-34B17B9B0F29}"/>
              </a:ext>
            </a:extLst>
          </p:cNvPr>
          <p:cNvSpPr txBox="1"/>
          <p:nvPr/>
        </p:nvSpPr>
        <p:spPr>
          <a:xfrm>
            <a:off x="1784291" y="4386672"/>
            <a:ext cx="380617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i="1" dirty="0"/>
              <a:t>x’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899FB0-0E70-3C72-3E03-DAA34CA8A774}"/>
                  </a:ext>
                </a:extLst>
              </p:cNvPr>
              <p:cNvSpPr txBox="1"/>
              <p:nvPr/>
            </p:nvSpPr>
            <p:spPr>
              <a:xfrm>
                <a:off x="371897" y="3752156"/>
                <a:ext cx="5541474" cy="75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5" dirty="0">
                    <a:solidFill>
                      <a:srgbClr val="0056A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Convolution by electron beam: </a:t>
                </a:r>
                <a:endParaRPr lang="en-US" sz="2177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𝑡𝑥</m:t>
                          </m:r>
                        </m:sub>
                      </m:sSub>
                      <m:d>
                        <m:d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7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899FB0-0E70-3C72-3E03-DAA34CA8A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97" y="3752156"/>
                <a:ext cx="5541474" cy="751616"/>
              </a:xfrm>
              <a:prstGeom prst="rect">
                <a:avLst/>
              </a:prstGeom>
              <a:blipFill>
                <a:blip r:embed="rId5"/>
                <a:stretch>
                  <a:fillRect l="-990" t="-4065" b="-65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24468EF0-90C1-1FB5-A269-1DEB2EF7ECCB}"/>
              </a:ext>
            </a:extLst>
          </p:cNvPr>
          <p:cNvSpPr/>
          <p:nvPr/>
        </p:nvSpPr>
        <p:spPr>
          <a:xfrm>
            <a:off x="3699931" y="4789932"/>
            <a:ext cx="750962" cy="126740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8A763B-D386-395C-AEB3-5AC4C33ABA1A}"/>
              </a:ext>
            </a:extLst>
          </p:cNvPr>
          <p:cNvSpPr/>
          <p:nvPr/>
        </p:nvSpPr>
        <p:spPr>
          <a:xfrm>
            <a:off x="3782731" y="4895700"/>
            <a:ext cx="599469" cy="10690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A22AF3-E353-248D-5DC4-4006B8964A5A}"/>
              </a:ext>
            </a:extLst>
          </p:cNvPr>
          <p:cNvSpPr txBox="1"/>
          <p:nvPr/>
        </p:nvSpPr>
        <p:spPr>
          <a:xfrm>
            <a:off x="4584299" y="5378691"/>
            <a:ext cx="30489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i="1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37E42-F266-3228-6509-945FE611B918}"/>
              </a:ext>
            </a:extLst>
          </p:cNvPr>
          <p:cNvSpPr txBox="1"/>
          <p:nvPr/>
        </p:nvSpPr>
        <p:spPr>
          <a:xfrm>
            <a:off x="3781575" y="4386670"/>
            <a:ext cx="380617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i="1" dirty="0"/>
              <a:t>x’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29C6D01-F913-0354-B929-F60DA7BCC9C3}"/>
              </a:ext>
            </a:extLst>
          </p:cNvPr>
          <p:cNvSpPr/>
          <p:nvPr/>
        </p:nvSpPr>
        <p:spPr>
          <a:xfrm>
            <a:off x="3848451" y="5102640"/>
            <a:ext cx="458101" cy="67102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17F94F-06D9-B6AF-B162-74C1E541E6E4}"/>
              </a:ext>
            </a:extLst>
          </p:cNvPr>
          <p:cNvCxnSpPr/>
          <p:nvPr/>
        </p:nvCxnSpPr>
        <p:spPr>
          <a:xfrm>
            <a:off x="3450516" y="5430908"/>
            <a:ext cx="13270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7F49A3-EAE5-1F38-E0BA-4533C52DF172}"/>
              </a:ext>
            </a:extLst>
          </p:cNvPr>
          <p:cNvCxnSpPr>
            <a:cxnSpLocks/>
          </p:cNvCxnSpPr>
          <p:nvPr/>
        </p:nvCxnSpPr>
        <p:spPr>
          <a:xfrm flipV="1">
            <a:off x="4077502" y="4641171"/>
            <a:ext cx="0" cy="14403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298098-A9D1-84D3-95A9-95F0BEB28EB4}"/>
              </a:ext>
            </a:extLst>
          </p:cNvPr>
          <p:cNvGrpSpPr/>
          <p:nvPr/>
        </p:nvGrpSpPr>
        <p:grpSpPr>
          <a:xfrm>
            <a:off x="1715931" y="2257772"/>
            <a:ext cx="2364733" cy="1479162"/>
            <a:chOff x="802203" y="1026091"/>
            <a:chExt cx="1955284" cy="1223048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58C40FA8-CD41-D511-4800-588165374627}"/>
                </a:ext>
              </a:extLst>
            </p:cNvPr>
            <p:cNvSpPr/>
            <p:nvPr/>
          </p:nvSpPr>
          <p:spPr>
            <a:xfrm rot="3004453">
              <a:off x="1727627" y="1126112"/>
              <a:ext cx="1084554" cy="884511"/>
            </a:xfrm>
            <a:prstGeom prst="arc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77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A0D41A4-B162-20AE-BC15-92B0B5B7C273}"/>
                </a:ext>
              </a:extLst>
            </p:cNvPr>
            <p:cNvGrpSpPr/>
            <p:nvPr/>
          </p:nvGrpSpPr>
          <p:grpSpPr>
            <a:xfrm>
              <a:off x="802203" y="1190236"/>
              <a:ext cx="1955284" cy="868954"/>
              <a:chOff x="802203" y="1190236"/>
              <a:chExt cx="1955284" cy="86895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2283941-009C-9EEC-1AF0-CA0CA6D2CB66}"/>
                  </a:ext>
                </a:extLst>
              </p:cNvPr>
              <p:cNvCxnSpPr>
                <a:stCxn id="39" idx="1"/>
                <a:endCxn id="38" idx="1"/>
              </p:cNvCxnSpPr>
              <p:nvPr/>
            </p:nvCxnSpPr>
            <p:spPr>
              <a:xfrm flipH="1">
                <a:off x="1779114" y="1525516"/>
                <a:ext cx="1462" cy="198394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EEA23EC0-8B7C-312E-993A-B0F5ADB706AE}"/>
                  </a:ext>
                </a:extLst>
              </p:cNvPr>
              <p:cNvSpPr/>
              <p:nvPr/>
            </p:nvSpPr>
            <p:spPr>
              <a:xfrm rot="3004453">
                <a:off x="1768862" y="1415898"/>
                <a:ext cx="434716" cy="376029"/>
              </a:xfrm>
              <a:prstGeom prst="arc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77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BC1FA219-2AA6-797C-9C1B-089DA02E29D6}"/>
                  </a:ext>
                </a:extLst>
              </p:cNvPr>
              <p:cNvSpPr/>
              <p:nvPr/>
            </p:nvSpPr>
            <p:spPr>
              <a:xfrm rot="3004453">
                <a:off x="1820537" y="1281717"/>
                <a:ext cx="678363" cy="624322"/>
              </a:xfrm>
              <a:prstGeom prst="arc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77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2B66F161-A75E-F02F-A2EB-8756F5412AA1}"/>
                  </a:ext>
                </a:extLst>
              </p:cNvPr>
              <p:cNvSpPr/>
              <p:nvPr/>
            </p:nvSpPr>
            <p:spPr>
              <a:xfrm rot="3004453">
                <a:off x="1678737" y="1471352"/>
                <a:ext cx="328148" cy="277943"/>
              </a:xfrm>
              <a:prstGeom prst="arc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77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31D542E1-3896-C922-D516-9B610180E9DD}"/>
                  </a:ext>
                </a:extLst>
              </p:cNvPr>
              <p:cNvSpPr/>
              <p:nvPr/>
            </p:nvSpPr>
            <p:spPr>
              <a:xfrm rot="13983534">
                <a:off x="1330632" y="1473533"/>
                <a:ext cx="434716" cy="376029"/>
              </a:xfrm>
              <a:prstGeom prst="arc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77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ED4B142D-7368-0092-DCA4-D0AF3D1F45FF}"/>
                  </a:ext>
                </a:extLst>
              </p:cNvPr>
              <p:cNvSpPr/>
              <p:nvPr/>
            </p:nvSpPr>
            <p:spPr>
              <a:xfrm rot="13983534">
                <a:off x="1066838" y="1358225"/>
                <a:ext cx="678363" cy="624322"/>
              </a:xfrm>
              <a:prstGeom prst="arc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77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D36FAA9A-799E-4AFC-5CA4-044D9AC76F22}"/>
                  </a:ext>
                </a:extLst>
              </p:cNvPr>
              <p:cNvSpPr/>
              <p:nvPr/>
            </p:nvSpPr>
            <p:spPr>
              <a:xfrm rot="13983534">
                <a:off x="1535848" y="1513973"/>
                <a:ext cx="328148" cy="277943"/>
              </a:xfrm>
              <a:prstGeom prst="arc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77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1FCB7F68-A8B7-01F3-F794-AD26F6C69304}"/>
                  </a:ext>
                </a:extLst>
              </p:cNvPr>
              <p:cNvSpPr/>
              <p:nvPr/>
            </p:nvSpPr>
            <p:spPr>
              <a:xfrm rot="10800000">
                <a:off x="802203" y="1723843"/>
                <a:ext cx="1924804" cy="335347"/>
              </a:xfrm>
              <a:custGeom>
                <a:avLst/>
                <a:gdLst>
                  <a:gd name="connsiteX0" fmla="*/ 0 w 1516380"/>
                  <a:gd name="connsiteY0" fmla="*/ 22860 h 335347"/>
                  <a:gd name="connsiteX1" fmla="*/ 746760 w 1516380"/>
                  <a:gd name="connsiteY1" fmla="*/ 335280 h 335347"/>
                  <a:gd name="connsiteX2" fmla="*/ 1516380 w 1516380"/>
                  <a:gd name="connsiteY2" fmla="*/ 0 h 33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6380" h="335347">
                    <a:moveTo>
                      <a:pt x="0" y="22860"/>
                    </a:moveTo>
                    <a:cubicBezTo>
                      <a:pt x="247015" y="180975"/>
                      <a:pt x="494030" y="339090"/>
                      <a:pt x="746760" y="335280"/>
                    </a:cubicBezTo>
                    <a:cubicBezTo>
                      <a:pt x="999490" y="331470"/>
                      <a:pt x="1257935" y="165735"/>
                      <a:pt x="151638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77" dirty="0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3F3B6CE0-91B7-BF5E-F235-B99F02F75B09}"/>
                  </a:ext>
                </a:extLst>
              </p:cNvPr>
              <p:cNvSpPr/>
              <p:nvPr/>
            </p:nvSpPr>
            <p:spPr>
              <a:xfrm>
                <a:off x="832683" y="1190236"/>
                <a:ext cx="1924804" cy="335347"/>
              </a:xfrm>
              <a:custGeom>
                <a:avLst/>
                <a:gdLst>
                  <a:gd name="connsiteX0" fmla="*/ 0 w 1516380"/>
                  <a:gd name="connsiteY0" fmla="*/ 22860 h 335347"/>
                  <a:gd name="connsiteX1" fmla="*/ 746760 w 1516380"/>
                  <a:gd name="connsiteY1" fmla="*/ 335280 h 335347"/>
                  <a:gd name="connsiteX2" fmla="*/ 1516380 w 1516380"/>
                  <a:gd name="connsiteY2" fmla="*/ 0 h 33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6380" h="335347">
                    <a:moveTo>
                      <a:pt x="0" y="22860"/>
                    </a:moveTo>
                    <a:cubicBezTo>
                      <a:pt x="247015" y="180975"/>
                      <a:pt x="494030" y="339090"/>
                      <a:pt x="746760" y="335280"/>
                    </a:cubicBezTo>
                    <a:cubicBezTo>
                      <a:pt x="999490" y="331470"/>
                      <a:pt x="1257935" y="165735"/>
                      <a:pt x="151638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77" dirty="0"/>
              </a:p>
            </p:txBody>
          </p:sp>
        </p:grp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7B036298-7E2A-8C3F-2F91-ADA8FC0B17B8}"/>
                </a:ext>
              </a:extLst>
            </p:cNvPr>
            <p:cNvSpPr/>
            <p:nvPr/>
          </p:nvSpPr>
          <p:spPr>
            <a:xfrm rot="13851706">
              <a:off x="739991" y="1264606"/>
              <a:ext cx="1084554" cy="884511"/>
            </a:xfrm>
            <a:prstGeom prst="arc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77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401342-E530-CBB8-3D30-1F846033FD02}"/>
                  </a:ext>
                </a:extLst>
              </p:cNvPr>
              <p:cNvSpPr txBox="1"/>
              <p:nvPr/>
            </p:nvSpPr>
            <p:spPr>
              <a:xfrm>
                <a:off x="1657500" y="1736457"/>
                <a:ext cx="2501133" cy="728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7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177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Sup>
                        <m:sSubSup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17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177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401342-E530-CBB8-3D30-1F846033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500" y="1736457"/>
                <a:ext cx="2501133" cy="7280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8872BE0-0852-D55C-6524-5990D96D7FAE}"/>
                  </a:ext>
                </a:extLst>
              </p:cNvPr>
              <p:cNvSpPr txBox="1"/>
              <p:nvPr/>
            </p:nvSpPr>
            <p:spPr>
              <a:xfrm>
                <a:off x="371897" y="1408433"/>
                <a:ext cx="5425545" cy="517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5" dirty="0">
                    <a:solidFill>
                      <a:srgbClr val="0056A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Emittance of photon beam with Gaussian dist. :</a:t>
                </a: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935" dirty="0">
                  <a:solidFill>
                    <a:srgbClr val="0056A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9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93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935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935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𝝐</m:t>
                        </m:r>
                      </m:e>
                      <m:sub>
                        <m:r>
                          <a:rPr lang="en-US" sz="1935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𝜸</m:t>
                        </m:r>
                      </m:sub>
                    </m:sSub>
                    <m:r>
                      <a:rPr lang="en-US" sz="1935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193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1.23 nm (@1 keV)/4</a:t>
                </a:r>
                <a:r>
                  <a:rPr lang="el-GR" sz="193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en-US" sz="193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~ 97 pm-rad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8872BE0-0852-D55C-6524-5990D96D7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97" y="1408433"/>
                <a:ext cx="5425545" cy="5178662"/>
              </a:xfrm>
              <a:prstGeom prst="rect">
                <a:avLst/>
              </a:prstGeom>
              <a:blipFill>
                <a:blip r:embed="rId7"/>
                <a:stretch>
                  <a:fillRect l="-1011" t="-588" b="-4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EE3A49-34A4-03F8-2BA7-29933D1642AD}"/>
              </a:ext>
            </a:extLst>
          </p:cNvPr>
          <p:cNvCxnSpPr>
            <a:cxnSpLocks/>
            <a:endCxn id="38" idx="1"/>
          </p:cNvCxnSpPr>
          <p:nvPr/>
        </p:nvCxnSpPr>
        <p:spPr>
          <a:xfrm flipH="1" flipV="1">
            <a:off x="2897415" y="3101719"/>
            <a:ext cx="199906" cy="3916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76976F9-DFDD-3EF3-A14C-CAF64DC80FD6}"/>
              </a:ext>
            </a:extLst>
          </p:cNvPr>
          <p:cNvSpPr txBox="1"/>
          <p:nvPr/>
        </p:nvSpPr>
        <p:spPr>
          <a:xfrm>
            <a:off x="3032265" y="3374589"/>
            <a:ext cx="77630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dirty="0"/>
              <a:t>waist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41A23F4-E78B-D2CD-FBDC-500C15C64044}"/>
              </a:ext>
            </a:extLst>
          </p:cNvPr>
          <p:cNvCxnSpPr>
            <a:cxnSpLocks/>
          </p:cNvCxnSpPr>
          <p:nvPr/>
        </p:nvCxnSpPr>
        <p:spPr>
          <a:xfrm flipV="1">
            <a:off x="3986249" y="2393934"/>
            <a:ext cx="583692" cy="295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47BCF1A-A3C5-2E16-771B-4B45B7403BF7}"/>
              </a:ext>
            </a:extLst>
          </p:cNvPr>
          <p:cNvSpPr txBox="1"/>
          <p:nvPr/>
        </p:nvSpPr>
        <p:spPr>
          <a:xfrm>
            <a:off x="4569941" y="2125868"/>
            <a:ext cx="365806" cy="4273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2177" dirty="0"/>
              <a:t>φ</a:t>
            </a:r>
            <a:endParaRPr lang="en-US" sz="2177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A09202-FCE3-D807-25A3-83EC8FC92799}"/>
              </a:ext>
            </a:extLst>
          </p:cNvPr>
          <p:cNvSpPr txBox="1"/>
          <p:nvPr/>
        </p:nvSpPr>
        <p:spPr>
          <a:xfrm>
            <a:off x="371898" y="1013002"/>
            <a:ext cx="51679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/>
              <a:t>Diffraction-limited light source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A91D2-C6B3-C91A-B26D-E0152C4299E5}"/>
              </a:ext>
            </a:extLst>
          </p:cNvPr>
          <p:cNvSpPr txBox="1"/>
          <p:nvPr/>
        </p:nvSpPr>
        <p:spPr>
          <a:xfrm>
            <a:off x="9323040" y="1583694"/>
            <a:ext cx="2497064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177" u="sng" dirty="0"/>
              <a:t>C</a:t>
            </a:r>
            <a:r>
              <a:rPr lang="en-US" altLang="ko-KR" sz="2177" dirty="0"/>
              <a:t>oherent </a:t>
            </a:r>
            <a:r>
              <a:rPr lang="en-US" altLang="ko-KR" sz="2177" u="sng" dirty="0"/>
              <a:t>S</a:t>
            </a:r>
            <a:r>
              <a:rPr lang="en-US" altLang="ko-KR" sz="2177" dirty="0"/>
              <a:t>ynchrotron </a:t>
            </a:r>
            <a:r>
              <a:rPr lang="en-US" altLang="ko-KR" sz="2177" u="sng" dirty="0"/>
              <a:t>R</a:t>
            </a:r>
            <a:r>
              <a:rPr lang="en-US" altLang="ko-KR" sz="2177" dirty="0"/>
              <a:t>adiation </a:t>
            </a:r>
            <a:endParaRPr lang="en-US" altLang="ko-KR" sz="847" dirty="0">
              <a:latin typeface="Arial" panose="020B0604020202020204" pitchFamily="34" charset="0"/>
              <a:ea typeface="Cambria Math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1C4E08A6-BA3D-967D-CCC2-373194A727A4}"/>
                  </a:ext>
                </a:extLst>
              </p:cNvPr>
              <p:cNvSpPr/>
              <p:nvPr/>
            </p:nvSpPr>
            <p:spPr>
              <a:xfrm>
                <a:off x="5595264" y="3273900"/>
                <a:ext cx="6308180" cy="3370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GB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rgbClr val="00589C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l" latinLnBrk="1"/>
                <a:r>
                  <a:rPr lang="en-US" altLang="ko-KR" sz="1935" b="0" dirty="0">
                    <a:solidFill>
                      <a:schemeClr val="tx1"/>
                    </a:solidFill>
                  </a:rPr>
                  <a:t>The radiation power is proportional to the square of the radiation field and summing over all electrons we get</a:t>
                </a:r>
                <a:endParaRPr lang="ko-KR" altLang="ko-KR" sz="1935" b="0" dirty="0">
                  <a:solidFill>
                    <a:schemeClr val="tx1"/>
                  </a:solidFill>
                </a:endParaRPr>
              </a:p>
              <a:p>
                <a:pPr algn="l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sup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ko-KR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ko-KR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ko-KR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ko-KR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ko-KR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ko-KR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ko-KR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93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ko-KR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ko-KR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ko-KR" sz="193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ko-KR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ko-KR" sz="1935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=</m:t>
                      </m:r>
                      <m:sSub>
                        <m:sSub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ko-KR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93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93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lang="en-US" altLang="ko-KR" sz="1935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ko-KR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ko-KR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ko-KR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  <m:nary>
                        <m:naryPr>
                          <m:ctrlPr>
                            <a:rPr lang="ko-KR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𝑑𝑤</m:t>
                          </m:r>
                          <m:r>
                            <a:rPr lang="en-US" altLang="ko-KR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ko-KR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ko-KR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ko-KR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ko-KR" sz="1935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ko-KR" sz="1935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ko-KR" sz="1935" dirty="0"/>
              </a:p>
              <a:p>
                <a:pPr algn="l" latinLnBrk="1"/>
                <a:r>
                  <a:rPr lang="en-US" altLang="ko-KR" sz="1935" b="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ko-KR" sz="1935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ko-KR" sz="1935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935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1935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935" b="0" dirty="0">
                    <a:solidFill>
                      <a:schemeClr val="tx1"/>
                    </a:solidFill>
                  </a:rPr>
                  <a:t> is the distribution function.</a:t>
                </a:r>
                <a:endParaRPr lang="en-US" altLang="ko-KR" sz="1935" b="0" dirty="0"/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1C4E08A6-BA3D-967D-CCC2-373194A72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264" y="3273900"/>
                <a:ext cx="6308180" cy="3370282"/>
              </a:xfrm>
              <a:prstGeom prst="rect">
                <a:avLst/>
              </a:prstGeom>
              <a:blipFill>
                <a:blip r:embed="rId8"/>
                <a:stretch>
                  <a:fillRect l="-966" t="-904" b="-19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C:\Users\USER\Desktop\2-0.jpg">
            <a:extLst>
              <a:ext uri="{FF2B5EF4-FFF2-40B4-BE49-F238E27FC236}">
                <a16:creationId xmlns:a16="http://schemas.microsoft.com/office/drawing/2014/main" id="{CCC90345-E3C8-35C0-341C-B4BE25ED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21" y="704355"/>
            <a:ext cx="3199394" cy="27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1FB5E0-4F3F-4D32-A616-17A7D46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554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 detectors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1" descr="Chart, histogram&#10;&#10;Description automatically generated">
            <a:extLst>
              <a:ext uri="{FF2B5EF4-FFF2-40B4-BE49-F238E27FC236}">
                <a16:creationId xmlns:a16="http://schemas.microsoft.com/office/drawing/2014/main" id="{FD33E972-71FD-4175-8829-E035FAEF0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6" y="4059540"/>
            <a:ext cx="5323335" cy="2158108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251097" y="1193364"/>
            <a:ext cx="7495316" cy="2696239"/>
            <a:chOff x="818611" y="2264333"/>
            <a:chExt cx="3586077" cy="132958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2529B7-CFD1-4A50-93C1-68F02C6A283B}"/>
                </a:ext>
              </a:extLst>
            </p:cNvPr>
            <p:cNvSpPr txBox="1"/>
            <p:nvPr/>
          </p:nvSpPr>
          <p:spPr>
            <a:xfrm>
              <a:off x="818611" y="2264333"/>
              <a:ext cx="3280130" cy="31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Spatial resolution for direct imaging</a:t>
              </a:r>
            </a:p>
          </p:txBody>
        </p:sp>
        <p:sp>
          <p:nvSpPr>
            <p:cNvPr id="5" name="Oval 33">
              <a:extLst>
                <a:ext uri="{FF2B5EF4-FFF2-40B4-BE49-F238E27FC236}">
                  <a16:creationId xmlns:a16="http://schemas.microsoft.com/office/drawing/2014/main" id="{0ACB9E1A-CB41-4740-A364-AFFB8FE2418C}"/>
                </a:ext>
              </a:extLst>
            </p:cNvPr>
            <p:cNvSpPr/>
            <p:nvPr/>
          </p:nvSpPr>
          <p:spPr>
            <a:xfrm>
              <a:off x="1641221" y="2869134"/>
              <a:ext cx="182880" cy="1828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6" name="Oval 34">
              <a:extLst>
                <a:ext uri="{FF2B5EF4-FFF2-40B4-BE49-F238E27FC236}">
                  <a16:creationId xmlns:a16="http://schemas.microsoft.com/office/drawing/2014/main" id="{274DB5BD-CC64-497B-9C95-070D3CF6F12D}"/>
                </a:ext>
              </a:extLst>
            </p:cNvPr>
            <p:cNvSpPr/>
            <p:nvPr/>
          </p:nvSpPr>
          <p:spPr>
            <a:xfrm>
              <a:off x="1641221" y="3245162"/>
              <a:ext cx="182880" cy="1828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cxnSp>
          <p:nvCxnSpPr>
            <p:cNvPr id="7" name="Straight Connector 35">
              <a:extLst>
                <a:ext uri="{FF2B5EF4-FFF2-40B4-BE49-F238E27FC236}">
                  <a16:creationId xmlns:a16="http://schemas.microsoft.com/office/drawing/2014/main" id="{33E9A74B-AC40-429D-81D1-DE1DA100311B}"/>
                </a:ext>
              </a:extLst>
            </p:cNvPr>
            <p:cNvCxnSpPr>
              <a:cxnSpLocks/>
            </p:cNvCxnSpPr>
            <p:nvPr/>
          </p:nvCxnSpPr>
          <p:spPr>
            <a:xfrm>
              <a:off x="1340975" y="2960574"/>
              <a:ext cx="48312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6">
              <a:extLst>
                <a:ext uri="{FF2B5EF4-FFF2-40B4-BE49-F238E27FC236}">
                  <a16:creationId xmlns:a16="http://schemas.microsoft.com/office/drawing/2014/main" id="{04F4AB90-8AD2-423C-AF42-056FB08BF8F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715" y="3336602"/>
              <a:ext cx="48312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37">
              <a:extLst>
                <a:ext uri="{FF2B5EF4-FFF2-40B4-BE49-F238E27FC236}">
                  <a16:creationId xmlns:a16="http://schemas.microsoft.com/office/drawing/2014/main" id="{A9C31187-6EF7-45C2-A4C3-88FEDAE9214E}"/>
                </a:ext>
              </a:extLst>
            </p:cNvPr>
            <p:cNvCxnSpPr>
              <a:cxnSpLocks/>
            </p:cNvCxnSpPr>
            <p:nvPr/>
          </p:nvCxnSpPr>
          <p:spPr>
            <a:xfrm>
              <a:off x="1382975" y="2970842"/>
              <a:ext cx="0" cy="36576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4E398E-C5BC-4FDE-9262-533209C3DAEC}"/>
                </a:ext>
              </a:extLst>
            </p:cNvPr>
            <p:cNvSpPr txBox="1"/>
            <p:nvPr/>
          </p:nvSpPr>
          <p:spPr>
            <a:xfrm>
              <a:off x="1121900" y="2957003"/>
              <a:ext cx="204161" cy="31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cxnSp>
          <p:nvCxnSpPr>
            <p:cNvPr id="11" name="Straight Connector 39">
              <a:extLst>
                <a:ext uri="{FF2B5EF4-FFF2-40B4-BE49-F238E27FC236}">
                  <a16:creationId xmlns:a16="http://schemas.microsoft.com/office/drawing/2014/main" id="{AD0E0469-9D11-43FC-898A-C0F51F1337D2}"/>
                </a:ext>
              </a:extLst>
            </p:cNvPr>
            <p:cNvCxnSpPr/>
            <p:nvPr/>
          </p:nvCxnSpPr>
          <p:spPr>
            <a:xfrm>
              <a:off x="2370220" y="2699062"/>
              <a:ext cx="0" cy="3759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0">
              <a:extLst>
                <a:ext uri="{FF2B5EF4-FFF2-40B4-BE49-F238E27FC236}">
                  <a16:creationId xmlns:a16="http://schemas.microsoft.com/office/drawing/2014/main" id="{D1DE0162-6C9B-44E0-A44C-4FD79EA16880}"/>
                </a:ext>
              </a:extLst>
            </p:cNvPr>
            <p:cNvCxnSpPr/>
            <p:nvPr/>
          </p:nvCxnSpPr>
          <p:spPr>
            <a:xfrm>
              <a:off x="2370220" y="3191258"/>
              <a:ext cx="0" cy="3759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41">
              <a:extLst>
                <a:ext uri="{FF2B5EF4-FFF2-40B4-BE49-F238E27FC236}">
                  <a16:creationId xmlns:a16="http://schemas.microsoft.com/office/drawing/2014/main" id="{7FB792DE-B5D7-4FA4-915E-FD711A1A0126}"/>
                </a:ext>
              </a:extLst>
            </p:cNvPr>
            <p:cNvSpPr/>
            <p:nvPr/>
          </p:nvSpPr>
          <p:spPr>
            <a:xfrm>
              <a:off x="3103250" y="2659757"/>
              <a:ext cx="391159" cy="93415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52F400-56A9-462B-8B07-CD9BE60EFDB4}"/>
                </a:ext>
              </a:extLst>
            </p:cNvPr>
            <p:cNvSpPr txBox="1"/>
            <p:nvPr/>
          </p:nvSpPr>
          <p:spPr>
            <a:xfrm>
              <a:off x="3486311" y="3027566"/>
              <a:ext cx="918377" cy="227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Screen</a:t>
              </a:r>
            </a:p>
          </p:txBody>
        </p:sp>
        <p:cxnSp>
          <p:nvCxnSpPr>
            <p:cNvPr id="15" name="Straight Connector 43">
              <a:extLst>
                <a:ext uri="{FF2B5EF4-FFF2-40B4-BE49-F238E27FC236}">
                  <a16:creationId xmlns:a16="http://schemas.microsoft.com/office/drawing/2014/main" id="{61795F1F-3A18-4AB3-9B18-1AB71C860004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>
              <a:off x="1824101" y="2960574"/>
              <a:ext cx="1474728" cy="4674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4">
              <a:extLst>
                <a:ext uri="{FF2B5EF4-FFF2-40B4-BE49-F238E27FC236}">
                  <a16:creationId xmlns:a16="http://schemas.microsoft.com/office/drawing/2014/main" id="{CC020F5D-CE45-4154-A0F8-B51129A8BA44}"/>
                </a:ext>
              </a:extLst>
            </p:cNvPr>
            <p:cNvCxnSpPr>
              <a:cxnSpLocks/>
              <a:stCxn id="6" idx="6"/>
            </p:cNvCxnSpPr>
            <p:nvPr/>
          </p:nvCxnSpPr>
          <p:spPr>
            <a:xfrm flipV="1">
              <a:off x="1824101" y="2801997"/>
              <a:ext cx="1474728" cy="5346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3F711C-D34A-49B9-B842-4A29B45F4A06}"/>
                </a:ext>
              </a:extLst>
            </p:cNvPr>
            <p:cNvSpPr txBox="1"/>
            <p:nvPr/>
          </p:nvSpPr>
          <p:spPr>
            <a:xfrm>
              <a:off x="2674957" y="2960573"/>
              <a:ext cx="285457" cy="31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600" dirty="0"/>
                <a:t>θ</a:t>
              </a:r>
              <a:r>
                <a:rPr lang="en-US" sz="3600" baseline="-25000" dirty="0"/>
                <a:t>R</a:t>
              </a:r>
            </a:p>
          </p:txBody>
        </p:sp>
        <p:sp>
          <p:nvSpPr>
            <p:cNvPr id="18" name="Oval 46">
              <a:extLst>
                <a:ext uri="{FF2B5EF4-FFF2-40B4-BE49-F238E27FC236}">
                  <a16:creationId xmlns:a16="http://schemas.microsoft.com/office/drawing/2014/main" id="{4D486123-466F-4B5E-A6C5-E1770DD64B2C}"/>
                </a:ext>
              </a:extLst>
            </p:cNvPr>
            <p:cNvSpPr/>
            <p:nvPr/>
          </p:nvSpPr>
          <p:spPr>
            <a:xfrm>
              <a:off x="3218625" y="2729341"/>
              <a:ext cx="182880" cy="1828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9" name="Oval 47">
              <a:extLst>
                <a:ext uri="{FF2B5EF4-FFF2-40B4-BE49-F238E27FC236}">
                  <a16:creationId xmlns:a16="http://schemas.microsoft.com/office/drawing/2014/main" id="{225B34ED-11FC-4B8F-BA5E-A3D705590AA9}"/>
                </a:ext>
              </a:extLst>
            </p:cNvPr>
            <p:cNvSpPr/>
            <p:nvPr/>
          </p:nvSpPr>
          <p:spPr>
            <a:xfrm>
              <a:off x="3218625" y="3334710"/>
              <a:ext cx="182880" cy="1828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76A4B8-8827-4046-BA8A-A2B75D1E0A3F}"/>
                  </a:ext>
                </a:extLst>
              </p:cNvPr>
              <p:cNvSpPr txBox="1"/>
              <p:nvPr/>
            </p:nvSpPr>
            <p:spPr>
              <a:xfrm>
                <a:off x="1670806" y="6259359"/>
                <a:ext cx="41931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Rayleigh </a:t>
                </a:r>
                <a:r>
                  <a:rPr lang="en-US" sz="2400" dirty="0" smtClean="0"/>
                  <a:t>criterion: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76A4B8-8827-4046-BA8A-A2B75D1E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806" y="6259359"/>
                <a:ext cx="4193174" cy="461665"/>
              </a:xfrm>
              <a:prstGeom prst="rect">
                <a:avLst/>
              </a:prstGeom>
              <a:blipFill>
                <a:blip r:embed="rId3"/>
                <a:stretch>
                  <a:fillRect l="-2180"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Why do pinhole camera images lose image clarity when the aperture size is  increased? - Qu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73" y="4059540"/>
            <a:ext cx="2521318" cy="278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meras 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97" y="878433"/>
            <a:ext cx="37623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날짜 개체 틀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027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36367-4DC0-43FA-A0C7-DE03B689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60" y="1263195"/>
            <a:ext cx="5611791" cy="1609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8CC3C-0074-46F3-A4A2-C03E01DA9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10"/>
          <a:stretch/>
        </p:blipFill>
        <p:spPr>
          <a:xfrm>
            <a:off x="7542027" y="1462909"/>
            <a:ext cx="4254786" cy="2562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8311B-856A-414B-9297-285347D1D6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676"/>
          <a:stretch/>
        </p:blipFill>
        <p:spPr>
          <a:xfrm>
            <a:off x="395188" y="1210602"/>
            <a:ext cx="6350378" cy="1869976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5CDACCF2-D599-4B05-92C8-B408244F2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" y="3090112"/>
            <a:ext cx="4338499" cy="3374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2E2FBE-C427-44D7-B515-6431B6097DA9}"/>
                  </a:ext>
                </a:extLst>
              </p:cNvPr>
              <p:cNvSpPr txBox="1"/>
              <p:nvPr/>
            </p:nvSpPr>
            <p:spPr>
              <a:xfrm>
                <a:off x="4613343" y="2885468"/>
                <a:ext cx="2765743" cy="2691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5" dirty="0"/>
                  <a:t>Resolution of a pinhole camera :</a:t>
                </a:r>
                <a:endParaRPr lang="en-US" sz="2177" dirty="0"/>
              </a:p>
              <a:p>
                <a:endParaRPr lang="en-US" sz="968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3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935" i="1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en-US" sz="1935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35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𝑏𝑙𝑢𝑟</m:t>
                              </m:r>
                            </m:sub>
                            <m:sup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935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𝑑𝑖𝑓𝑓</m:t>
                              </m:r>
                            </m:sub>
                            <m:sup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1935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𝑏𝑙𝑢𝑟</m:t>
                          </m:r>
                        </m:sub>
                      </m:sSub>
                      <m:r>
                        <a:rPr lang="en-US" sz="193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3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935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en-US" sz="193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e>
                          </m:rad>
                        </m:num>
                        <m:den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193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3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93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93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1935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2E2FBE-C427-44D7-B515-6431B6097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343" y="2885468"/>
                <a:ext cx="2765743" cy="2691121"/>
              </a:xfrm>
              <a:prstGeom prst="rect">
                <a:avLst/>
              </a:prstGeom>
              <a:blipFill>
                <a:blip r:embed="rId7"/>
                <a:stretch>
                  <a:fillRect l="-2208" t="-9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ED2EDD0-7541-43D7-BF76-156C6FC3BABE}"/>
              </a:ext>
            </a:extLst>
          </p:cNvPr>
          <p:cNvSpPr txBox="1"/>
          <p:nvPr/>
        </p:nvSpPr>
        <p:spPr>
          <a:xfrm>
            <a:off x="1423864" y="5418225"/>
            <a:ext cx="1275286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3" dirty="0"/>
              <a:t>10 keV X-ray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F7915-A02E-4F87-AB86-FAB5993D2526}"/>
              </a:ext>
            </a:extLst>
          </p:cNvPr>
          <p:cNvSpPr txBox="1"/>
          <p:nvPr/>
        </p:nvSpPr>
        <p:spPr>
          <a:xfrm>
            <a:off x="4285855" y="5564209"/>
            <a:ext cx="4254786" cy="105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1" dirty="0">
                <a:solidFill>
                  <a:srgbClr val="FF0000"/>
                </a:solidFill>
              </a:rPr>
              <a:t>Pros: </a:t>
            </a:r>
            <a:r>
              <a:rPr lang="en-US" sz="1451" dirty="0"/>
              <a:t>Compact and simple system</a:t>
            </a:r>
          </a:p>
          <a:p>
            <a:r>
              <a:rPr lang="en-US" sz="1451" dirty="0"/>
              <a:t>          High-resolution ( ~ 10 </a:t>
            </a:r>
            <a:r>
              <a:rPr lang="el-GR" sz="1451" dirty="0"/>
              <a:t>μ</a:t>
            </a:r>
            <a:r>
              <a:rPr lang="en-US" sz="1451" dirty="0"/>
              <a:t>m)</a:t>
            </a:r>
          </a:p>
          <a:p>
            <a:endParaRPr lang="en-US" sz="484" dirty="0"/>
          </a:p>
          <a:p>
            <a:r>
              <a:rPr lang="en-US" sz="1451" dirty="0">
                <a:solidFill>
                  <a:srgbClr val="00B0F0"/>
                </a:solidFill>
              </a:rPr>
              <a:t>Cons: </a:t>
            </a:r>
            <a:r>
              <a:rPr lang="en-US" sz="1451" dirty="0"/>
              <a:t>Not suitable for bunch-resolved monitor</a:t>
            </a:r>
          </a:p>
          <a:p>
            <a:r>
              <a:rPr lang="en-US" sz="1451" dirty="0"/>
              <a:t>           X-ray shielding (bad mobility)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056C4-2816-4588-A7C0-F972C9819F4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1838" y="3872865"/>
            <a:ext cx="3793761" cy="2826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7E99A-36F2-4029-B21B-155328471871}"/>
              </a:ext>
            </a:extLst>
          </p:cNvPr>
          <p:cNvSpPr txBox="1"/>
          <p:nvPr/>
        </p:nvSpPr>
        <p:spPr>
          <a:xfrm>
            <a:off x="7495424" y="1161234"/>
            <a:ext cx="4040080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/>
              <a:t>BESSY II Pinhole array for emittance measurements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E634F-EFF1-47F9-BCAF-464CEA643F59}"/>
              </a:ext>
            </a:extLst>
          </p:cNvPr>
          <p:cNvSpPr txBox="1"/>
          <p:nvPr/>
        </p:nvSpPr>
        <p:spPr>
          <a:xfrm>
            <a:off x="8578032" y="4815060"/>
            <a:ext cx="2941369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93" dirty="0"/>
              <a:t>20 keV (1.2T) →50 keV (3T)</a:t>
            </a:r>
          </a:p>
          <a:p>
            <a:pPr algn="ctr"/>
            <a:r>
              <a:rPr lang="en-US" sz="1693" dirty="0"/>
              <a:t>Res.: 10 → 5 </a:t>
            </a:r>
            <a:r>
              <a:rPr lang="el-GR" sz="1693" dirty="0"/>
              <a:t>μ</a:t>
            </a:r>
            <a:r>
              <a:rPr lang="en-US" sz="1693" dirty="0"/>
              <a:t>m rms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6F8F26-B8CF-4F15-9C1D-54DADBC7F051}"/>
              </a:ext>
            </a:extLst>
          </p:cNvPr>
          <p:cNvSpPr txBox="1"/>
          <p:nvPr/>
        </p:nvSpPr>
        <p:spPr>
          <a:xfrm>
            <a:off x="8832220" y="5820073"/>
            <a:ext cx="2260702" cy="538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51" dirty="0"/>
              <a:t>Courtesy A. </a:t>
            </a:r>
            <a:r>
              <a:rPr lang="en-US" sz="1451" dirty="0" err="1"/>
              <a:t>Loulergue</a:t>
            </a:r>
            <a:r>
              <a:rPr lang="en-US" sz="1451" dirty="0"/>
              <a:t>. </a:t>
            </a:r>
          </a:p>
          <a:p>
            <a:r>
              <a:rPr lang="en-US" sz="1451" dirty="0"/>
              <a:t>PRELIMINAR DESIGN</a:t>
            </a: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2C1FB5E0-4F3F-4D32-A616-17A7D46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554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 detectors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508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9" grpId="0"/>
      <p:bldP spid="7" grpId="0"/>
      <p:bldP spid="9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AE0A9-210D-4A12-993F-883142F15EE7}"/>
                  </a:ext>
                </a:extLst>
              </p:cNvPr>
              <p:cNvSpPr txBox="1"/>
              <p:nvPr/>
            </p:nvSpPr>
            <p:spPr>
              <a:xfrm>
                <a:off x="130231" y="1277325"/>
                <a:ext cx="6007033" cy="379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altLang="ko-KR" sz="1935" dirty="0"/>
              </a:p>
              <a:p>
                <a:pPr algn="just"/>
                <a:endParaRPr lang="en-US" altLang="ko-KR" sz="1935" dirty="0"/>
              </a:p>
              <a:p>
                <a:pPr algn="just"/>
                <a:endParaRPr lang="en-US" altLang="ko-KR" sz="1935" dirty="0"/>
              </a:p>
              <a:p>
                <a:pPr algn="just"/>
                <a:endParaRPr lang="en-US" altLang="ko-KR" sz="1935" dirty="0"/>
              </a:p>
              <a:p>
                <a:pPr algn="just"/>
                <a:endParaRPr lang="en-US" altLang="ko-KR" sz="1935" dirty="0"/>
              </a:p>
              <a:p>
                <a:pPr algn="just"/>
                <a:endParaRPr lang="en-US" altLang="ko-KR" sz="1330" dirty="0"/>
              </a:p>
              <a:p>
                <a:pPr algn="just"/>
                <a:r>
                  <a:rPr lang="en-US" altLang="ko-KR" sz="1935" dirty="0"/>
                  <a:t>An interference pattern produced by double slit with a “</a:t>
                </a:r>
                <a:r>
                  <a:rPr lang="en-US" altLang="ko-KR" sz="1935" b="1" i="1" dirty="0"/>
                  <a:t>point-like</a:t>
                </a:r>
                <a:r>
                  <a:rPr lang="en-US" altLang="ko-KR" sz="1935" dirty="0"/>
                  <a:t>” source is given by</a:t>
                </a:r>
              </a:p>
              <a:p>
                <a:pPr algn="just"/>
                <a:endParaRPr lang="en-US" altLang="ko-KR" sz="484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935" i="1">
                          <a:latin typeface="Cambria Math"/>
                        </a:rPr>
                        <m:t>𝐼</m:t>
                      </m:r>
                      <m:r>
                        <a:rPr lang="en-US" altLang="ko-KR" sz="1935" i="1">
                          <a:latin typeface="Cambria Math"/>
                        </a:rPr>
                        <m:t>(</m:t>
                      </m:r>
                      <m:r>
                        <a:rPr lang="en-US" altLang="ko-KR" sz="1935" i="1">
                          <a:latin typeface="Cambria Math"/>
                        </a:rPr>
                        <m:t>𝑥</m:t>
                      </m:r>
                      <m:r>
                        <a:rPr lang="en-US" altLang="ko-KR" sz="1935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35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altLang="ko-KR" sz="1935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ko-KR" sz="193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35" i="1">
                                  <a:latin typeface="Cambria Math"/>
                                </a:rPr>
                                <m:t>𝑠𝑖𝑛𝑐</m:t>
                              </m:r>
                            </m:e>
                            <m:sup>
                              <m:r>
                                <a:rPr lang="en-US" altLang="ko-KR" sz="1935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ko-KR" sz="193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93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o-KR" altLang="en-US" sz="1935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altLang="ko-KR" sz="1935" i="1">
                                      <a:latin typeface="Cambria Math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ko-KR" altLang="en-US" sz="1935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altLang="ko-KR" sz="1935" i="1">
                                      <a:latin typeface="Cambria Math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altLang="ko-KR" sz="1935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sz="1935" i="1">
                              <a:latin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n-US" altLang="ko-KR" sz="1935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93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ko-KR" altLang="en-US" sz="1935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ko-KR" sz="1935" i="1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ko-KR" altLang="en-US" sz="1935" i="1"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altLang="ko-KR" sz="1935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ko-KR" sz="1935" i="1">
                              <a:latin typeface="Cambria Math"/>
                            </a:rPr>
                            <m:t> </m:t>
                          </m:r>
                          <m:r>
                            <a:rPr lang="en-US" altLang="ko-KR" sz="1935" i="1">
                              <a:latin typeface="Cambria Math"/>
                            </a:rPr>
                            <m:t>𝑥</m:t>
                          </m:r>
                          <m:r>
                            <a:rPr lang="en-US" altLang="ko-KR" sz="1935" i="1">
                              <a:latin typeface="Cambria Math"/>
                            </a:rPr>
                            <m:t>+</m:t>
                          </m:r>
                          <m:r>
                            <a:rPr lang="ko-KR" altLang="en-US" sz="1935" b="1" i="1">
                              <a:latin typeface="Cambria Math"/>
                            </a:rPr>
                            <m:t>𝝓</m:t>
                          </m:r>
                        </m:e>
                      </m:d>
                      <m:r>
                        <a:rPr lang="en-US" altLang="ko-KR" sz="1935" b="1" i="1">
                          <a:latin typeface="Cambria Math"/>
                        </a:rPr>
                        <m:t> ,</m:t>
                      </m:r>
                    </m:oMath>
                  </m:oMathPara>
                </a14:m>
                <a:endParaRPr lang="en-US" altLang="ko-KR" sz="1935" dirty="0">
                  <a:cs typeface="Arial" pitchFamily="34" charset="0"/>
                </a:endParaRPr>
              </a:p>
              <a:p>
                <a:pPr algn="just"/>
                <a:endParaRPr lang="en-US" altLang="ko-KR" sz="484" dirty="0">
                  <a:cs typeface="Arial" pitchFamily="34" charset="0"/>
                </a:endParaRPr>
              </a:p>
              <a:p>
                <a:pPr algn="just"/>
                <a:r>
                  <a:rPr lang="en-US" altLang="ko-KR" sz="1935" dirty="0">
                    <a:cs typeface="Arial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ko-KR" altLang="en-US" sz="1935" i="1">
                        <a:latin typeface="Cambria Math"/>
                      </a:rPr>
                      <m:t>𝜆</m:t>
                    </m:r>
                  </m:oMath>
                </a14:m>
                <a:r>
                  <a:rPr lang="en-US" altLang="ko-KR" sz="1935" dirty="0">
                    <a:cs typeface="Arial" pitchFamily="34" charset="0"/>
                  </a:rPr>
                  <a:t> is wavelength, </a:t>
                </a:r>
                <a14:m>
                  <m:oMath xmlns:m="http://schemas.openxmlformats.org/officeDocument/2006/math">
                    <m:r>
                      <a:rPr lang="en-US" altLang="ko-KR" sz="1935" i="1">
                        <a:latin typeface="Cambria Math"/>
                      </a:rPr>
                      <m:t>𝑅</m:t>
                    </m:r>
                  </m:oMath>
                </a14:m>
                <a:r>
                  <a:rPr lang="en-US" altLang="ko-KR" sz="1935" dirty="0">
                    <a:cs typeface="Arial" pitchFamily="34" charset="0"/>
                  </a:rPr>
                  <a:t> is distance between slit and screen, </a:t>
                </a:r>
                <a14:m>
                  <m:oMath xmlns:m="http://schemas.openxmlformats.org/officeDocument/2006/math">
                    <m:r>
                      <a:rPr lang="en-US" altLang="ko-KR" sz="1935" i="1">
                        <a:latin typeface="Cambria Math"/>
                      </a:rPr>
                      <m:t>𝑑</m:t>
                    </m:r>
                  </m:oMath>
                </a14:m>
                <a:r>
                  <a:rPr lang="en-US" altLang="ko-KR" sz="1935" dirty="0">
                    <a:cs typeface="Arial" pitchFamily="34" charset="0"/>
                  </a:rPr>
                  <a:t> is slit separation, </a:t>
                </a:r>
                <a14:m>
                  <m:oMath xmlns:m="http://schemas.openxmlformats.org/officeDocument/2006/math">
                    <m:r>
                      <a:rPr lang="en-US" altLang="ko-KR" sz="1935" i="1">
                        <a:latin typeface="Cambria Math"/>
                      </a:rPr>
                      <m:t>𝑎</m:t>
                    </m:r>
                  </m:oMath>
                </a14:m>
                <a:r>
                  <a:rPr lang="en-US" altLang="ko-KR" sz="1935" dirty="0">
                    <a:cs typeface="Arial" pitchFamily="34" charset="0"/>
                  </a:rPr>
                  <a:t> is slit width.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AE0A9-210D-4A12-993F-883142F1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31" y="1277325"/>
                <a:ext cx="6007033" cy="3795078"/>
              </a:xfrm>
              <a:prstGeom prst="rect">
                <a:avLst/>
              </a:prstGeom>
              <a:blipFill>
                <a:blip r:embed="rId2"/>
                <a:stretch>
                  <a:fillRect l="-913" r="-913" b="-19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연결선 27">
            <a:extLst>
              <a:ext uri="{FF2B5EF4-FFF2-40B4-BE49-F238E27FC236}">
                <a16:creationId xmlns:a16="http://schemas.microsoft.com/office/drawing/2014/main" id="{C8D4C676-FAF0-4B98-B0D8-2EE509BA7845}"/>
              </a:ext>
            </a:extLst>
          </p:cNvPr>
          <p:cNvCxnSpPr/>
          <p:nvPr/>
        </p:nvCxnSpPr>
        <p:spPr>
          <a:xfrm>
            <a:off x="1517695" y="2085618"/>
            <a:ext cx="243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28">
            <a:extLst>
              <a:ext uri="{FF2B5EF4-FFF2-40B4-BE49-F238E27FC236}">
                <a16:creationId xmlns:a16="http://schemas.microsoft.com/office/drawing/2014/main" id="{92F117AD-2BEE-4001-800A-F6F28603E4C7}"/>
              </a:ext>
            </a:extLst>
          </p:cNvPr>
          <p:cNvSpPr/>
          <p:nvPr/>
        </p:nvSpPr>
        <p:spPr>
          <a:xfrm>
            <a:off x="2730042" y="1150644"/>
            <a:ext cx="67283" cy="6090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17" name="직사각형 29">
            <a:extLst>
              <a:ext uri="{FF2B5EF4-FFF2-40B4-BE49-F238E27FC236}">
                <a16:creationId xmlns:a16="http://schemas.microsoft.com/office/drawing/2014/main" id="{3AE1D778-A049-457C-8615-8B450942F231}"/>
              </a:ext>
            </a:extLst>
          </p:cNvPr>
          <p:cNvSpPr/>
          <p:nvPr/>
        </p:nvSpPr>
        <p:spPr>
          <a:xfrm>
            <a:off x="2730042" y="1847774"/>
            <a:ext cx="69854" cy="4404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18" name="직사각형 30">
            <a:extLst>
              <a:ext uri="{FF2B5EF4-FFF2-40B4-BE49-F238E27FC236}">
                <a16:creationId xmlns:a16="http://schemas.microsoft.com/office/drawing/2014/main" id="{CEC40449-4C1A-4349-9715-6586E6978573}"/>
              </a:ext>
            </a:extLst>
          </p:cNvPr>
          <p:cNvSpPr/>
          <p:nvPr/>
        </p:nvSpPr>
        <p:spPr>
          <a:xfrm>
            <a:off x="2730041" y="2382101"/>
            <a:ext cx="67282" cy="570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19" name="타원 31">
            <a:extLst>
              <a:ext uri="{FF2B5EF4-FFF2-40B4-BE49-F238E27FC236}">
                <a16:creationId xmlns:a16="http://schemas.microsoft.com/office/drawing/2014/main" id="{8F43DC1B-A8DE-4532-A1A8-88114BF939BE}"/>
              </a:ext>
            </a:extLst>
          </p:cNvPr>
          <p:cNvSpPr/>
          <p:nvPr/>
        </p:nvSpPr>
        <p:spPr>
          <a:xfrm>
            <a:off x="1517696" y="1996205"/>
            <a:ext cx="134562" cy="1678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0" name="원호 32">
            <a:extLst>
              <a:ext uri="{FF2B5EF4-FFF2-40B4-BE49-F238E27FC236}">
                <a16:creationId xmlns:a16="http://schemas.microsoft.com/office/drawing/2014/main" id="{50E0494C-BEBC-417F-A6BD-D8761E8BEA22}"/>
              </a:ext>
            </a:extLst>
          </p:cNvPr>
          <p:cNvSpPr/>
          <p:nvPr/>
        </p:nvSpPr>
        <p:spPr>
          <a:xfrm rot="2743388">
            <a:off x="1407554" y="1603597"/>
            <a:ext cx="1037685" cy="94183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1" name="원호 33">
            <a:extLst>
              <a:ext uri="{FF2B5EF4-FFF2-40B4-BE49-F238E27FC236}">
                <a16:creationId xmlns:a16="http://schemas.microsoft.com/office/drawing/2014/main" id="{4544BC6C-71FA-4D33-9EAA-775F80E3841B}"/>
              </a:ext>
            </a:extLst>
          </p:cNvPr>
          <p:cNvSpPr/>
          <p:nvPr/>
        </p:nvSpPr>
        <p:spPr>
          <a:xfrm rot="2832254">
            <a:off x="1405195" y="1445963"/>
            <a:ext cx="1334018" cy="121093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2" name="원호 34">
            <a:extLst>
              <a:ext uri="{FF2B5EF4-FFF2-40B4-BE49-F238E27FC236}">
                <a16:creationId xmlns:a16="http://schemas.microsoft.com/office/drawing/2014/main" id="{9453A7FA-DC25-49B4-835A-D211617C4090}"/>
              </a:ext>
            </a:extLst>
          </p:cNvPr>
          <p:cNvSpPr/>
          <p:nvPr/>
        </p:nvSpPr>
        <p:spPr>
          <a:xfrm rot="2832254">
            <a:off x="1500598" y="1765243"/>
            <a:ext cx="667009" cy="60546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3" name="원호 35">
            <a:extLst>
              <a:ext uri="{FF2B5EF4-FFF2-40B4-BE49-F238E27FC236}">
                <a16:creationId xmlns:a16="http://schemas.microsoft.com/office/drawing/2014/main" id="{A6976550-675C-4984-B995-B5F8A3B20A31}"/>
              </a:ext>
            </a:extLst>
          </p:cNvPr>
          <p:cNvSpPr/>
          <p:nvPr/>
        </p:nvSpPr>
        <p:spPr>
          <a:xfrm rot="2832254">
            <a:off x="1552291" y="1910897"/>
            <a:ext cx="370561" cy="33637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4" name="원호 36">
            <a:extLst>
              <a:ext uri="{FF2B5EF4-FFF2-40B4-BE49-F238E27FC236}">
                <a16:creationId xmlns:a16="http://schemas.microsoft.com/office/drawing/2014/main" id="{1F037C68-902C-4503-B4CB-3F8C5119DD33}"/>
              </a:ext>
            </a:extLst>
          </p:cNvPr>
          <p:cNvSpPr/>
          <p:nvPr/>
        </p:nvSpPr>
        <p:spPr>
          <a:xfrm rot="2743388">
            <a:off x="2568655" y="1314944"/>
            <a:ext cx="1037685" cy="94183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5" name="원호 37">
            <a:extLst>
              <a:ext uri="{FF2B5EF4-FFF2-40B4-BE49-F238E27FC236}">
                <a16:creationId xmlns:a16="http://schemas.microsoft.com/office/drawing/2014/main" id="{45140F90-01E7-40F6-80CC-686914B35521}"/>
              </a:ext>
            </a:extLst>
          </p:cNvPr>
          <p:cNvSpPr/>
          <p:nvPr/>
        </p:nvSpPr>
        <p:spPr>
          <a:xfrm rot="2832254">
            <a:off x="2554083" y="1150775"/>
            <a:ext cx="1334018" cy="121093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6" name="원호 38">
            <a:extLst>
              <a:ext uri="{FF2B5EF4-FFF2-40B4-BE49-F238E27FC236}">
                <a16:creationId xmlns:a16="http://schemas.microsoft.com/office/drawing/2014/main" id="{205CC940-F568-4410-ABD0-5ABC20C54A2D}"/>
              </a:ext>
            </a:extLst>
          </p:cNvPr>
          <p:cNvSpPr/>
          <p:nvPr/>
        </p:nvSpPr>
        <p:spPr>
          <a:xfrm rot="2832254">
            <a:off x="2649833" y="1463519"/>
            <a:ext cx="667009" cy="60546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7" name="원호 39">
            <a:extLst>
              <a:ext uri="{FF2B5EF4-FFF2-40B4-BE49-F238E27FC236}">
                <a16:creationId xmlns:a16="http://schemas.microsoft.com/office/drawing/2014/main" id="{C8DD1656-EE76-4423-BCCB-9713A03C0A33}"/>
              </a:ext>
            </a:extLst>
          </p:cNvPr>
          <p:cNvSpPr/>
          <p:nvPr/>
        </p:nvSpPr>
        <p:spPr>
          <a:xfrm rot="2832254">
            <a:off x="2701526" y="1609172"/>
            <a:ext cx="370561" cy="33637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8" name="원호 40">
            <a:extLst>
              <a:ext uri="{FF2B5EF4-FFF2-40B4-BE49-F238E27FC236}">
                <a16:creationId xmlns:a16="http://schemas.microsoft.com/office/drawing/2014/main" id="{AAC1AA33-EDCE-4D2D-B95D-82E616D59054}"/>
              </a:ext>
            </a:extLst>
          </p:cNvPr>
          <p:cNvSpPr/>
          <p:nvPr/>
        </p:nvSpPr>
        <p:spPr>
          <a:xfrm rot="2743388">
            <a:off x="2592365" y="1861506"/>
            <a:ext cx="1037685" cy="94183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29" name="원호 41">
            <a:extLst>
              <a:ext uri="{FF2B5EF4-FFF2-40B4-BE49-F238E27FC236}">
                <a16:creationId xmlns:a16="http://schemas.microsoft.com/office/drawing/2014/main" id="{0ECB417C-FBEF-4A06-B785-17BEC8B79943}"/>
              </a:ext>
            </a:extLst>
          </p:cNvPr>
          <p:cNvSpPr/>
          <p:nvPr/>
        </p:nvSpPr>
        <p:spPr>
          <a:xfrm rot="2832254">
            <a:off x="2553007" y="1710409"/>
            <a:ext cx="1334018" cy="121093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0" name="원호 42">
            <a:extLst>
              <a:ext uri="{FF2B5EF4-FFF2-40B4-BE49-F238E27FC236}">
                <a16:creationId xmlns:a16="http://schemas.microsoft.com/office/drawing/2014/main" id="{77CCA917-BF5D-4460-978C-F860761006E9}"/>
              </a:ext>
            </a:extLst>
          </p:cNvPr>
          <p:cNvSpPr/>
          <p:nvPr/>
        </p:nvSpPr>
        <p:spPr>
          <a:xfrm rot="2832254">
            <a:off x="2665862" y="2023153"/>
            <a:ext cx="667009" cy="60546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1" name="원호 43">
            <a:extLst>
              <a:ext uri="{FF2B5EF4-FFF2-40B4-BE49-F238E27FC236}">
                <a16:creationId xmlns:a16="http://schemas.microsoft.com/office/drawing/2014/main" id="{32244AFB-D29A-44C7-8704-DE671C5DDFF6}"/>
              </a:ext>
            </a:extLst>
          </p:cNvPr>
          <p:cNvSpPr/>
          <p:nvPr/>
        </p:nvSpPr>
        <p:spPr>
          <a:xfrm rot="2832254">
            <a:off x="2717555" y="2168807"/>
            <a:ext cx="370561" cy="33637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2" name="모서리가 둥근 직사각형 44">
            <a:extLst>
              <a:ext uri="{FF2B5EF4-FFF2-40B4-BE49-F238E27FC236}">
                <a16:creationId xmlns:a16="http://schemas.microsoft.com/office/drawing/2014/main" id="{30A7D20C-91B5-4044-B121-F3BBB5758AFC}"/>
              </a:ext>
            </a:extLst>
          </p:cNvPr>
          <p:cNvSpPr/>
          <p:nvPr/>
        </p:nvSpPr>
        <p:spPr>
          <a:xfrm>
            <a:off x="3876620" y="1108832"/>
            <a:ext cx="85436" cy="19572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직사각형 46">
                <a:extLst>
                  <a:ext uri="{FF2B5EF4-FFF2-40B4-BE49-F238E27FC236}">
                    <a16:creationId xmlns:a16="http://schemas.microsoft.com/office/drawing/2014/main" id="{D5F10E31-199F-4D3C-995A-1529CBA9F838}"/>
                  </a:ext>
                </a:extLst>
              </p:cNvPr>
              <p:cNvSpPr/>
              <p:nvPr/>
            </p:nvSpPr>
            <p:spPr>
              <a:xfrm>
                <a:off x="7083682" y="1273186"/>
                <a:ext cx="1540550" cy="427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177" i="1">
                          <a:solidFill>
                            <a:srgbClr val="00589C"/>
                          </a:solidFill>
                          <a:latin typeface="Cambria Math"/>
                        </a:rPr>
                        <m:t>𝜎</m:t>
                      </m:r>
                      <m:r>
                        <a:rPr lang="en-US" altLang="ko-KR" sz="2177" i="1">
                          <a:solidFill>
                            <a:srgbClr val="00589C"/>
                          </a:solidFill>
                          <a:latin typeface="Cambria Math"/>
                        </a:rPr>
                        <m:t>=40 </m:t>
                      </m:r>
                      <m:r>
                        <a:rPr lang="ko-KR" altLang="en-US" sz="2177" i="1">
                          <a:solidFill>
                            <a:srgbClr val="00589C"/>
                          </a:solidFill>
                          <a:latin typeface="Cambria Math"/>
                        </a:rPr>
                        <m:t>𝜇</m:t>
                      </m:r>
                      <m:r>
                        <a:rPr lang="en-US" altLang="ko-KR" sz="2177" i="1">
                          <a:solidFill>
                            <a:srgbClr val="00589C"/>
                          </a:solidFill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ko-KR" altLang="en-US" sz="2177" dirty="0"/>
              </a:p>
            </p:txBody>
          </p:sp>
        </mc:Choice>
        <mc:Fallback xmlns="">
          <p:sp>
            <p:nvSpPr>
              <p:cNvPr id="33" name="직사각형 46">
                <a:extLst>
                  <a:ext uri="{FF2B5EF4-FFF2-40B4-BE49-F238E27FC236}">
                    <a16:creationId xmlns:a16="http://schemas.microsoft.com/office/drawing/2014/main" id="{D5F10E31-199F-4D3C-995A-1529CBA9F8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682" y="1273186"/>
                <a:ext cx="1540550" cy="427361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직사각형 1">
                <a:extLst>
                  <a:ext uri="{FF2B5EF4-FFF2-40B4-BE49-F238E27FC236}">
                    <a16:creationId xmlns:a16="http://schemas.microsoft.com/office/drawing/2014/main" id="{5A1BAFF3-26F8-4CF5-B67B-A03AE67AA292}"/>
                  </a:ext>
                </a:extLst>
              </p:cNvPr>
              <p:cNvSpPr/>
              <p:nvPr/>
            </p:nvSpPr>
            <p:spPr>
              <a:xfrm>
                <a:off x="130231" y="5117031"/>
                <a:ext cx="6007033" cy="1431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1935" dirty="0">
                    <a:cs typeface="Arial" pitchFamily="34" charset="0"/>
                  </a:rPr>
                  <a:t>For a Gaussian distributed source, the interference pattern is</a:t>
                </a:r>
              </a:p>
              <a:p>
                <a:pPr algn="just"/>
                <a:endParaRPr lang="en-US" altLang="ko-KR" sz="484" dirty="0">
                  <a:cs typeface="Arial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935" i="1">
                          <a:latin typeface="Cambria Math"/>
                        </a:rPr>
                        <m:t>𝐼</m:t>
                      </m:r>
                      <m:r>
                        <a:rPr lang="en-US" altLang="ko-KR" sz="1935" i="1">
                          <a:latin typeface="Cambria Math"/>
                        </a:rPr>
                        <m:t>(</m:t>
                      </m:r>
                      <m:r>
                        <a:rPr lang="en-US" altLang="ko-KR" sz="1935" i="1">
                          <a:latin typeface="Cambria Math"/>
                        </a:rPr>
                        <m:t>𝑥</m:t>
                      </m:r>
                      <m:r>
                        <a:rPr lang="en-US" altLang="ko-KR" sz="1935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35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altLang="ko-KR" sz="1935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935" i="1">
                              <a:latin typeface="Cambria Math"/>
                            </a:rPr>
                            <m:t>𝑠𝑖𝑛𝑐</m:t>
                          </m:r>
                        </m:e>
                        <m:sup>
                          <m:r>
                            <a:rPr lang="en-US" altLang="ko-KR" sz="1935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93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ko-KR" altLang="en-US" sz="1935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ko-KR" sz="1935" i="1">
                                  <a:latin typeface="Cambria Math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ko-KR" altLang="en-US" sz="1935" i="1"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altLang="ko-KR" sz="1935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ko-KR" sz="1935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ko-KR" sz="1935" i="1">
                          <a:latin typeface="Cambria Math"/>
                        </a:rPr>
                        <m:t>(1+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1935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𝜸</m:t>
                          </m:r>
                        </m:e>
                      </m:d>
                      <m:r>
                        <a:rPr lang="en-US" altLang="ko-KR" sz="1935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en-US" altLang="ko-KR" sz="193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93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935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ko-KR" altLang="en-US" sz="1935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ko-KR" sz="1935" i="1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ko-KR" altLang="en-US" sz="1935" i="1"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altLang="ko-KR" sz="1935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ko-KR" sz="1935" i="1">
                              <a:latin typeface="Cambria Math"/>
                            </a:rPr>
                            <m:t> </m:t>
                          </m:r>
                          <m:r>
                            <a:rPr lang="en-US" altLang="ko-KR" sz="1935" i="1">
                              <a:latin typeface="Cambria Math"/>
                            </a:rPr>
                            <m:t>𝑥</m:t>
                          </m:r>
                          <m:r>
                            <a:rPr lang="en-US" altLang="ko-KR" sz="1935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93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935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ko-KR" sz="1935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ko-KR" sz="1935" i="1">
                          <a:latin typeface="Cambria Math"/>
                        </a:rPr>
                        <m:t> </m:t>
                      </m:r>
                      <m:r>
                        <a:rPr lang="en-US" altLang="ko-KR" sz="1935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ko-KR" sz="1935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4" name="직사각형 1">
                <a:extLst>
                  <a:ext uri="{FF2B5EF4-FFF2-40B4-BE49-F238E27FC236}">
                    <a16:creationId xmlns:a16="http://schemas.microsoft.com/office/drawing/2014/main" id="{5A1BAFF3-26F8-4CF5-B67B-A03AE67AA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31" y="5117031"/>
                <a:ext cx="6007033" cy="1431482"/>
              </a:xfrm>
              <a:prstGeom prst="rect">
                <a:avLst/>
              </a:prstGeom>
              <a:blipFill>
                <a:blip r:embed="rId4"/>
                <a:stretch>
                  <a:fillRect l="-913" t="-1702" r="-9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타원 47">
            <a:extLst>
              <a:ext uri="{FF2B5EF4-FFF2-40B4-BE49-F238E27FC236}">
                <a16:creationId xmlns:a16="http://schemas.microsoft.com/office/drawing/2014/main" id="{785C3015-344D-43CD-9D9F-9150D02CC84A}"/>
              </a:ext>
            </a:extLst>
          </p:cNvPr>
          <p:cNvSpPr/>
          <p:nvPr/>
        </p:nvSpPr>
        <p:spPr>
          <a:xfrm>
            <a:off x="1509470" y="1811898"/>
            <a:ext cx="134562" cy="1678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6" name="원호 48">
            <a:extLst>
              <a:ext uri="{FF2B5EF4-FFF2-40B4-BE49-F238E27FC236}">
                <a16:creationId xmlns:a16="http://schemas.microsoft.com/office/drawing/2014/main" id="{53C01414-234B-4C6C-A6DE-66B50A5667FB}"/>
              </a:ext>
            </a:extLst>
          </p:cNvPr>
          <p:cNvSpPr/>
          <p:nvPr/>
        </p:nvSpPr>
        <p:spPr>
          <a:xfrm rot="2743388">
            <a:off x="1399875" y="1415443"/>
            <a:ext cx="1037685" cy="94183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7" name="원호 50">
            <a:extLst>
              <a:ext uri="{FF2B5EF4-FFF2-40B4-BE49-F238E27FC236}">
                <a16:creationId xmlns:a16="http://schemas.microsoft.com/office/drawing/2014/main" id="{25361508-FC33-428E-89B6-881E1D1EC0B7}"/>
              </a:ext>
            </a:extLst>
          </p:cNvPr>
          <p:cNvSpPr/>
          <p:nvPr/>
        </p:nvSpPr>
        <p:spPr>
          <a:xfrm rot="2832254">
            <a:off x="1397515" y="1257810"/>
            <a:ext cx="1334018" cy="121093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8" name="원호 51">
            <a:extLst>
              <a:ext uri="{FF2B5EF4-FFF2-40B4-BE49-F238E27FC236}">
                <a16:creationId xmlns:a16="http://schemas.microsoft.com/office/drawing/2014/main" id="{4C3CF08F-C40E-4EEC-87A5-AF7312DB4106}"/>
              </a:ext>
            </a:extLst>
          </p:cNvPr>
          <p:cNvSpPr/>
          <p:nvPr/>
        </p:nvSpPr>
        <p:spPr>
          <a:xfrm rot="2832254">
            <a:off x="1492918" y="1577089"/>
            <a:ext cx="667009" cy="60546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39" name="원호 52">
            <a:extLst>
              <a:ext uri="{FF2B5EF4-FFF2-40B4-BE49-F238E27FC236}">
                <a16:creationId xmlns:a16="http://schemas.microsoft.com/office/drawing/2014/main" id="{B22C726A-DD5F-483E-B423-A970BCE1F24D}"/>
              </a:ext>
            </a:extLst>
          </p:cNvPr>
          <p:cNvSpPr/>
          <p:nvPr/>
        </p:nvSpPr>
        <p:spPr>
          <a:xfrm rot="2832254">
            <a:off x="1544611" y="1722744"/>
            <a:ext cx="370561" cy="33637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40" name="타원 53">
            <a:extLst>
              <a:ext uri="{FF2B5EF4-FFF2-40B4-BE49-F238E27FC236}">
                <a16:creationId xmlns:a16="http://schemas.microsoft.com/office/drawing/2014/main" id="{FEF3DF6C-1C37-4B97-B1E7-0B676571992E}"/>
              </a:ext>
            </a:extLst>
          </p:cNvPr>
          <p:cNvSpPr/>
          <p:nvPr/>
        </p:nvSpPr>
        <p:spPr>
          <a:xfrm>
            <a:off x="1520991" y="2180525"/>
            <a:ext cx="134562" cy="16785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41" name="원호 54">
            <a:extLst>
              <a:ext uri="{FF2B5EF4-FFF2-40B4-BE49-F238E27FC236}">
                <a16:creationId xmlns:a16="http://schemas.microsoft.com/office/drawing/2014/main" id="{8DE68097-DCAD-4FCB-AB49-9149DC8C753F}"/>
              </a:ext>
            </a:extLst>
          </p:cNvPr>
          <p:cNvSpPr/>
          <p:nvPr/>
        </p:nvSpPr>
        <p:spPr>
          <a:xfrm rot="2743388">
            <a:off x="1411396" y="1784070"/>
            <a:ext cx="1037685" cy="94183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42" name="원호 55">
            <a:extLst>
              <a:ext uri="{FF2B5EF4-FFF2-40B4-BE49-F238E27FC236}">
                <a16:creationId xmlns:a16="http://schemas.microsoft.com/office/drawing/2014/main" id="{05E93CDA-66A0-43AA-8DD4-85F94AA1FB9A}"/>
              </a:ext>
            </a:extLst>
          </p:cNvPr>
          <p:cNvSpPr/>
          <p:nvPr/>
        </p:nvSpPr>
        <p:spPr>
          <a:xfrm rot="2832254">
            <a:off x="1409036" y="1626437"/>
            <a:ext cx="1334018" cy="121093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43" name="원호 56">
            <a:extLst>
              <a:ext uri="{FF2B5EF4-FFF2-40B4-BE49-F238E27FC236}">
                <a16:creationId xmlns:a16="http://schemas.microsoft.com/office/drawing/2014/main" id="{C09A9B46-7156-41B8-886F-63F270E966F4}"/>
              </a:ext>
            </a:extLst>
          </p:cNvPr>
          <p:cNvSpPr/>
          <p:nvPr/>
        </p:nvSpPr>
        <p:spPr>
          <a:xfrm rot="2832254">
            <a:off x="1504439" y="1945716"/>
            <a:ext cx="667009" cy="60546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sp>
        <p:nvSpPr>
          <p:cNvPr id="44" name="원호 57">
            <a:extLst>
              <a:ext uri="{FF2B5EF4-FFF2-40B4-BE49-F238E27FC236}">
                <a16:creationId xmlns:a16="http://schemas.microsoft.com/office/drawing/2014/main" id="{00159555-5C17-493F-89DC-E7F39EC36158}"/>
              </a:ext>
            </a:extLst>
          </p:cNvPr>
          <p:cNvSpPr/>
          <p:nvPr/>
        </p:nvSpPr>
        <p:spPr>
          <a:xfrm rot="2832254">
            <a:off x="1556132" y="2091371"/>
            <a:ext cx="370561" cy="33637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177" dirty="0"/>
          </a:p>
        </p:txBody>
      </p:sp>
      <p:pic>
        <p:nvPicPr>
          <p:cNvPr id="45" name="Picture 44" descr="C:\Users\USER\Desktop\principle.png">
            <a:extLst>
              <a:ext uri="{FF2B5EF4-FFF2-40B4-BE49-F238E27FC236}">
                <a16:creationId xmlns:a16="http://schemas.microsoft.com/office/drawing/2014/main" id="{C08FA092-1931-456B-9F26-54FFCC9AE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47" y="1272981"/>
            <a:ext cx="5224636" cy="34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USER\Desktop\principle2.png">
            <a:extLst>
              <a:ext uri="{FF2B5EF4-FFF2-40B4-BE49-F238E27FC236}">
                <a16:creationId xmlns:a16="http://schemas.microsoft.com/office/drawing/2014/main" id="{012BDABE-8A48-48E2-8C17-FCE82B26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47" y="1270180"/>
            <a:ext cx="5224636" cy="34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USER\Desktop\principle3.png">
            <a:extLst>
              <a:ext uri="{FF2B5EF4-FFF2-40B4-BE49-F238E27FC236}">
                <a16:creationId xmlns:a16="http://schemas.microsoft.com/office/drawing/2014/main" id="{DEB59349-0C07-41FC-B951-21778236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14" y="1270115"/>
            <a:ext cx="5224636" cy="34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USER\Desktop\principle4.png">
            <a:extLst>
              <a:ext uri="{FF2B5EF4-FFF2-40B4-BE49-F238E27FC236}">
                <a16:creationId xmlns:a16="http://schemas.microsoft.com/office/drawing/2014/main" id="{D28BD2B2-8E04-4946-9BB5-34C708C8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87" y="1270114"/>
            <a:ext cx="5224636" cy="34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USER\Desktop\ezgif.com-video-to-gif.gif">
            <a:extLst>
              <a:ext uri="{FF2B5EF4-FFF2-40B4-BE49-F238E27FC236}">
                <a16:creationId xmlns:a16="http://schemas.microsoft.com/office/drawing/2014/main" id="{26334FE7-5669-4043-9CC4-20A6DD65C7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63" y="1098963"/>
            <a:ext cx="4037503" cy="55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277A5-704A-4989-8F8E-FB198E62D532}"/>
              </a:ext>
            </a:extLst>
          </p:cNvPr>
          <p:cNvSpPr txBox="1"/>
          <p:nvPr/>
        </p:nvSpPr>
        <p:spPr>
          <a:xfrm>
            <a:off x="2391915" y="1134615"/>
            <a:ext cx="108709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b="1" dirty="0"/>
              <a:t>BESSY II</a:t>
            </a:r>
          </a:p>
        </p:txBody>
      </p:sp>
      <p:sp>
        <p:nvSpPr>
          <p:cNvPr id="51" name="제목 1">
            <a:extLst>
              <a:ext uri="{FF2B5EF4-FFF2-40B4-BE49-F238E27FC236}">
                <a16:creationId xmlns:a16="http://schemas.microsoft.com/office/drawing/2014/main" id="{2C1FB5E0-4F3F-4D32-A616-17A7D46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554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 detectors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402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3" grpId="0"/>
      <p:bldP spid="34" grpId="0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1" grpId="0" animBg="1"/>
      <p:bldP spid="42" grpId="0" animBg="1"/>
      <p:bldP spid="43" grpId="0" animBg="1"/>
      <p:bldP spid="44" grpId="0" animBg="1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1FB5E0-4F3F-4D32-A616-17A7D46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7554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 detectors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3D9310AA-2431-4CC7-95A0-9D4B29E59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36" y="1169075"/>
            <a:ext cx="6697229" cy="2790512"/>
          </a:xfrm>
          <a:prstGeom prst="rect">
            <a:avLst/>
          </a:prstGeom>
        </p:spPr>
      </p:pic>
      <p:pic>
        <p:nvPicPr>
          <p:cNvPr id="4" name="그림 14">
            <a:extLst>
              <a:ext uri="{FF2B5EF4-FFF2-40B4-BE49-F238E27FC236}">
                <a16:creationId xmlns:a16="http://schemas.microsoft.com/office/drawing/2014/main" id="{6B8D476E-94D5-4197-8071-4069A0C46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88" y="3953775"/>
            <a:ext cx="5307485" cy="2653743"/>
          </a:xfrm>
          <a:prstGeom prst="rect">
            <a:avLst/>
          </a:prstGeom>
        </p:spPr>
      </p:pic>
      <p:pic>
        <p:nvPicPr>
          <p:cNvPr id="5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913539FB-4870-4658-80C2-296C9DC425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r="23799"/>
          <a:stretch/>
        </p:blipFill>
        <p:spPr>
          <a:xfrm rot="5400000">
            <a:off x="1272945" y="3006462"/>
            <a:ext cx="2895640" cy="3765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5B92F-A21F-4145-A1A2-13732BCC3414}"/>
              </a:ext>
            </a:extLst>
          </p:cNvPr>
          <p:cNvSpPr txBox="1"/>
          <p:nvPr/>
        </p:nvSpPr>
        <p:spPr>
          <a:xfrm>
            <a:off x="1434298" y="6336847"/>
            <a:ext cx="281699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b="1" dirty="0" smtClean="0"/>
              <a:t>Pohang Light Source-II</a:t>
            </a:r>
            <a:endParaRPr lang="en-US" sz="2177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D26CF-1A51-41B5-9269-F50216B5B868}"/>
              </a:ext>
            </a:extLst>
          </p:cNvPr>
          <p:cNvSpPr txBox="1"/>
          <p:nvPr/>
        </p:nvSpPr>
        <p:spPr>
          <a:xfrm>
            <a:off x="9468997" y="2784639"/>
            <a:ext cx="2192716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/>
              <a:t>Courtesy of G. Hahn, PLS-II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FBCF648-F5AD-444C-9BA5-4D6E2844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27530" r="17112" b="10962"/>
          <a:stretch/>
        </p:blipFill>
        <p:spPr bwMode="auto">
          <a:xfrm>
            <a:off x="232784" y="1081417"/>
            <a:ext cx="5220019" cy="266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날짜 개체 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263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5" name="Picture 4" descr="https://www.hufs.ac.kr/user/naturalscience/mycodyimages/sub_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0"/>
            <a:ext cx="9947799" cy="68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8410297" y="5663953"/>
            <a:ext cx="29416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/>
              <a:t>https://www.hufs.ac.kr/user/indexSub.action?codyMenuSeq=7995538&amp;siteId=naturalscience&amp;menuType=T&amp;uId=2&amp;sortChar=A&amp;linkUrl=2_5.html&amp;mainFrame=right</a:t>
            </a:r>
          </a:p>
        </p:txBody>
      </p:sp>
    </p:spTree>
    <p:extLst>
      <p:ext uri="{BB962C8B-B14F-4D97-AF65-F5344CB8AC3E}">
        <p14:creationId xmlns:p14="http://schemas.microsoft.com/office/powerpoint/2010/main" val="11997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E82AB-1D78-4FB8-9EE7-C5F56586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610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물리학 분야</a:t>
            </a:r>
            <a:endParaRPr lang="LID4096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Picture 2" descr="Dept. Physics, POST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05" y="1211409"/>
            <a:ext cx="8029637" cy="522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08291" y="6024683"/>
            <a:ext cx="4157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https://ph.postech.ac.kr/about/about.php</a:t>
            </a:r>
          </a:p>
        </p:txBody>
      </p:sp>
    </p:spTree>
    <p:extLst>
      <p:ext uri="{BB962C8B-B14F-4D97-AF65-F5344CB8AC3E}">
        <p14:creationId xmlns:p14="http://schemas.microsoft.com/office/powerpoint/2010/main" val="6336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핵 물리학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37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sz="3600" dirty="0"/>
          </a:p>
        </p:txBody>
      </p:sp>
      <p:pic>
        <p:nvPicPr>
          <p:cNvPr id="6146" name="Picture 2" descr="https://upload.wikimedia.org/wikipedia/commons/thumb/9/9a/SolarSystemAbundances.svg/800px-SolarSystemAbundanc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74" y="1920683"/>
            <a:ext cx="7941983" cy="36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89" y="2267579"/>
            <a:ext cx="2420072" cy="1590064"/>
          </a:xfrm>
          <a:prstGeom prst="rect">
            <a:avLst/>
          </a:prstGeom>
        </p:spPr>
      </p:pic>
      <p:cxnSp>
        <p:nvCxnSpPr>
          <p:cNvPr id="6" name="직선 화살표 연결선 5"/>
          <p:cNvCxnSpPr/>
          <p:nvPr/>
        </p:nvCxnSpPr>
        <p:spPr>
          <a:xfrm flipV="1">
            <a:off x="4681102" y="2938324"/>
            <a:ext cx="876319" cy="27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77683" y="1196835"/>
            <a:ext cx="1123663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Abundances of the chemical elements in the Solar System. 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Hydrogen </a:t>
            </a:r>
            <a:r>
              <a:rPr lang="en-US" altLang="ko-KR" dirty="0"/>
              <a:t>and helium are most common, residuals within the paradigm of the Big </a:t>
            </a:r>
            <a:r>
              <a:rPr lang="en-US" altLang="ko-KR" dirty="0" smtClean="0"/>
              <a:t>Bang  and the </a:t>
            </a:r>
            <a:r>
              <a:rPr lang="en-US" altLang="ko-KR" dirty="0"/>
              <a:t>next three elements (Li, Be, B) are rare because they are poorly synthesized in the Big Bang and also in stars. 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The three noticeable features </a:t>
            </a:r>
            <a:r>
              <a:rPr lang="en-US" altLang="ko-KR" dirty="0"/>
              <a:t>in the remaining stellar-produced elements are: </a:t>
            </a:r>
            <a:endParaRPr lang="en-US" altLang="ko-KR" dirty="0" smtClean="0"/>
          </a:p>
          <a:p>
            <a:r>
              <a:rPr lang="en-US" altLang="ko-KR" dirty="0" smtClean="0"/>
              <a:t>	(</a:t>
            </a:r>
            <a:r>
              <a:rPr lang="en-US" altLang="ko-KR" dirty="0"/>
              <a:t>1) an alternation of abundance of elements according to whether they have even or odd atomic </a:t>
            </a:r>
            <a:r>
              <a:rPr lang="en-US" altLang="ko-KR" dirty="0" smtClean="0"/>
              <a:t>numbers, </a:t>
            </a:r>
            <a:r>
              <a:rPr lang="en-US" altLang="ko-KR" dirty="0"/>
              <a:t>	</a:t>
            </a:r>
            <a:r>
              <a:rPr lang="en-US" altLang="ko-KR" dirty="0" smtClean="0"/>
              <a:t>(2</a:t>
            </a:r>
            <a:r>
              <a:rPr lang="en-US" altLang="ko-KR" dirty="0"/>
              <a:t>) a general decrease in abundance, as elements become </a:t>
            </a:r>
            <a:r>
              <a:rPr lang="en-US" altLang="ko-KR" dirty="0" smtClean="0"/>
              <a:t>heavier</a:t>
            </a:r>
            <a:r>
              <a:rPr lang="en-US" altLang="ko-KR" dirty="0"/>
              <a:t>,</a:t>
            </a:r>
            <a:endParaRPr lang="en-US" altLang="ko-KR" dirty="0" smtClean="0"/>
          </a:p>
          <a:p>
            <a:r>
              <a:rPr lang="en-US" altLang="ko-KR" dirty="0" smtClean="0"/>
              <a:t>	(3) within </a:t>
            </a:r>
            <a:r>
              <a:rPr lang="en-US" altLang="ko-KR" dirty="0"/>
              <a:t>this </a:t>
            </a:r>
            <a:r>
              <a:rPr lang="en-US" altLang="ko-KR" dirty="0" smtClean="0"/>
              <a:t>trend, there </a:t>
            </a:r>
            <a:r>
              <a:rPr lang="en-US" altLang="ko-KR" dirty="0"/>
              <a:t>is a peak at abundances of iron and </a:t>
            </a:r>
            <a:r>
              <a:rPr lang="en-US" altLang="ko-KR" dirty="0" smtClean="0"/>
              <a:t>nickel.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375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Origin of Heavy nuclei</a:t>
            </a:r>
            <a:endParaRPr lang="ko-KR" altLang="en-US" sz="3600" dirty="0"/>
          </a:p>
        </p:txBody>
      </p:sp>
      <p:sp>
        <p:nvSpPr>
          <p:cNvPr id="6" name="직사각형 5"/>
          <p:cNvSpPr/>
          <p:nvPr/>
        </p:nvSpPr>
        <p:spPr>
          <a:xfrm>
            <a:off x="1239253" y="5826503"/>
            <a:ext cx="6112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</a:rPr>
              <a:t>https://astronomy.com/magazine/news/2021/01/the-beginning-to-the-end-of-the-universe-the-emergence-of-matter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 smtClean="0"/>
              <a:t>원주고등학교 특강</a:t>
            </a:r>
            <a:r>
              <a:rPr lang="en-US" altLang="ko-KR" smtClean="0"/>
              <a:t>2 – 2023.06.02</a:t>
            </a:r>
            <a:endParaRPr lang="LID4096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26149" r="37304" b="61683"/>
          <a:stretch/>
        </p:blipFill>
        <p:spPr>
          <a:xfrm>
            <a:off x="10747899" y="5663953"/>
            <a:ext cx="979503" cy="979504"/>
          </a:xfrm>
          <a:prstGeom prst="rect">
            <a:avLst/>
          </a:prstGeom>
        </p:spPr>
      </p:pic>
      <p:pic>
        <p:nvPicPr>
          <p:cNvPr id="13316" name="Picture 4" descr="ASYEM0121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88" y="1279340"/>
            <a:ext cx="10062624" cy="51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23.6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7523</TotalTime>
  <Words>1382</Words>
  <Application>Microsoft Office PowerPoint</Application>
  <PresentationFormat>와이드스크린</PresentationFormat>
  <Paragraphs>356</Paragraphs>
  <Slides>59</Slides>
  <Notes>24</Notes>
  <HiddenSlides>0</HiddenSlides>
  <MMClips>2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72" baseType="lpstr">
      <vt:lpstr>Fira Sans</vt:lpstr>
      <vt:lpstr>FSBrabo</vt:lpstr>
      <vt:lpstr>Latin Modern Math</vt:lpstr>
      <vt:lpstr>LGSmHa</vt:lpstr>
      <vt:lpstr>Open Sans</vt:lpstr>
      <vt:lpstr>맑은 고딕</vt:lpstr>
      <vt:lpstr>Arial</vt:lpstr>
      <vt:lpstr>Calibri</vt:lpstr>
      <vt:lpstr>Calibri Light</vt:lpstr>
      <vt:lpstr>Cambria Math</vt:lpstr>
      <vt:lpstr>Comic Sans MS</vt:lpstr>
      <vt:lpstr>Times New Roman</vt:lpstr>
      <vt:lpstr>Office 테마</vt:lpstr>
      <vt:lpstr>최신물리학 소개</vt:lpstr>
      <vt:lpstr>자기소개</vt:lpstr>
      <vt:lpstr>대형과학과 일상의 연결</vt:lpstr>
      <vt:lpstr>노벨상 속 물리</vt:lpstr>
      <vt:lpstr>물리학 전공자의 진로</vt:lpstr>
      <vt:lpstr>물리학 분야</vt:lpstr>
      <vt:lpstr>핵 물리학</vt:lpstr>
      <vt:lpstr>Origin of Heavy nuclei</vt:lpstr>
      <vt:lpstr>Origin of Heavy nuclei</vt:lpstr>
      <vt:lpstr>Origin of Heavy nuclei</vt:lpstr>
      <vt:lpstr>Origin of Heavy nuclei</vt:lpstr>
      <vt:lpstr>Origin of Heavy nuclei</vt:lpstr>
      <vt:lpstr>Origin of Heavy nuclei</vt:lpstr>
      <vt:lpstr>Origin of Heavy nuclei</vt:lpstr>
      <vt:lpstr>Origin of Heavy nuclei</vt:lpstr>
      <vt:lpstr>Finding  New Nuclei</vt:lpstr>
      <vt:lpstr>Finding New Nuclei</vt:lpstr>
      <vt:lpstr>Finding New Nuclei</vt:lpstr>
      <vt:lpstr>Heavy ion accelerator in Korea</vt:lpstr>
      <vt:lpstr>Heavy ion accelerator in Korea</vt:lpstr>
      <vt:lpstr>고에너지 물리학</vt:lpstr>
      <vt:lpstr>PowerPoint 프레젠테이션</vt:lpstr>
      <vt:lpstr>Beyond the accelerator experiments</vt:lpstr>
      <vt:lpstr>PowerPoint 프레젠테이션</vt:lpstr>
      <vt:lpstr>PowerPoint 프레젠테이션</vt:lpstr>
      <vt:lpstr>Super-Kamiokande</vt:lpstr>
      <vt:lpstr>ANTARES project</vt:lpstr>
      <vt:lpstr>PowerPoint 프레젠테이션</vt:lpstr>
      <vt:lpstr>PowerPoint 프레젠테이션</vt:lpstr>
      <vt:lpstr>          Underground experiments</vt:lpstr>
      <vt:lpstr> Underground experiments</vt:lpstr>
      <vt:lpstr>CREAM experiment</vt:lpstr>
      <vt:lpstr>Alpha Magnetic Spectrometer</vt:lpstr>
      <vt:lpstr>LIGO experiment</vt:lpstr>
      <vt:lpstr>가속기 및 플라즈마 물리학</vt:lpstr>
      <vt:lpstr>PowerPoint 프레젠테이션</vt:lpstr>
      <vt:lpstr>PowerPoint 프레젠테이션</vt:lpstr>
      <vt:lpstr>PowerPoint 프레젠테이션</vt:lpstr>
      <vt:lpstr>PowerPoint 프레젠테이션</vt:lpstr>
      <vt:lpstr>핵융합 KSTAR</vt:lpstr>
      <vt:lpstr>핵융합 KSTAR</vt:lpstr>
      <vt:lpstr>고체 물리학</vt:lpstr>
      <vt:lpstr>Condensed matter</vt:lpstr>
      <vt:lpstr>Solar cell</vt:lpstr>
      <vt:lpstr>Superconductivity</vt:lpstr>
      <vt:lpstr>High-Tc superconductor</vt:lpstr>
      <vt:lpstr>Metallic water</vt:lpstr>
      <vt:lpstr>PowerPoint 프레젠테이션</vt:lpstr>
      <vt:lpstr>물리학과 전공과목</vt:lpstr>
      <vt:lpstr>PowerPoint 프레젠테이션</vt:lpstr>
      <vt:lpstr>PowerPoint 프레젠테이션</vt:lpstr>
      <vt:lpstr>Synchrotron Radiation detectors</vt:lpstr>
      <vt:lpstr>Synchrotron Radiation</vt:lpstr>
      <vt:lpstr>PowerPoint 프레젠테이션</vt:lpstr>
      <vt:lpstr>Synchrotron Radiation detectors</vt:lpstr>
      <vt:lpstr>Synchrotron Radiation detectors</vt:lpstr>
      <vt:lpstr>Synchrotron Radiation detectors</vt:lpstr>
      <vt:lpstr>Synchrotron Radiation detectors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Hwang Ji-Gwang</dc:creator>
  <cp:lastModifiedBy>Owner</cp:lastModifiedBy>
  <cp:revision>271</cp:revision>
  <dcterms:created xsi:type="dcterms:W3CDTF">2023-03-05T03:18:41Z</dcterms:created>
  <dcterms:modified xsi:type="dcterms:W3CDTF">2023-06-02T04:27:56Z</dcterms:modified>
</cp:coreProperties>
</file>