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9" r:id="rId5"/>
    <p:sldId id="272" r:id="rId6"/>
    <p:sldId id="260" r:id="rId7"/>
    <p:sldId id="269" r:id="rId8"/>
    <p:sldId id="270" r:id="rId9"/>
    <p:sldId id="268" r:id="rId10"/>
    <p:sldId id="271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Ho Jin" initials="KJ" lastIdx="1" clrIdx="0">
    <p:extLst>
      <p:ext uri="{19B8F6BF-5375-455C-9EA6-DF929625EA0E}">
        <p15:presenceInfo xmlns:p15="http://schemas.microsoft.com/office/powerpoint/2012/main" userId="S::20255022@gwnu.ac.kr::a6ca0cd5-dc32-4f20-ad32-8e17c047b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E00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A07F1F-AD6A-F1B4-676C-E1D6EB3E6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735F0E8-115C-A067-E054-B41A53FC3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1BADB7-0F81-079D-2A37-6B210F34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D77449-B2F7-0E04-4766-AD096A5D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74A689-E076-052C-4A81-2FDB5DC8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91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5B0451-72C4-FC35-203E-1AA54997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E0357BC-FD54-644B-64F2-26F7E216A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3C5FBE-4A64-6218-E186-FD036BA2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065D33-A08E-1A34-1CC1-2D54FDC9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61C2C0-8DA9-F830-18D8-807F189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1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114DC86-26B7-969D-0478-EDB29D57D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E28854-EEDB-B7A8-6254-033CC1DEC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2A63E2-1E6F-96F0-B999-6F38F5C0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BDA111-EB48-370B-5031-F135A3AB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CADFD8-F2B5-7A15-647C-0AB681CC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30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3E9BDA-D47C-9DA5-400D-BC97FFFB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C826E2-AA13-A9ED-6DF0-CEC1CA9D8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38C777-620B-81A4-2A47-E042B0E1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4A7C90-CB21-944E-F18B-6A8F6B07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684A9C-5CA1-5303-E606-38C3B000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46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14F790-E085-52CC-DE82-6C6CB858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7033484-D647-A370-C171-A340E1A5E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E7E9CA-5B9E-DBFD-7381-C5E5ECCC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B88249-40A2-A436-6AE9-08BED69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11572C-3A7F-C200-2C37-443701E4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99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A21166-6109-921C-AEAF-36AC4515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6A9074-164C-4949-5FE4-985CFE32A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69901F-E330-7246-47F8-ED29A43D9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7D6CCD-40C4-B30C-CF74-94EAD975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6D1FE-D72D-9C61-0B79-793A08D0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F91D81B-B2C1-21AC-5D58-51019A6B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04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73A00F-BFFD-C7A5-9A1A-A9A82176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8286F8-14CB-756A-5C6F-ED8353A50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05B5BBA-2EC6-BE56-3CD8-540F1D657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662F7BD-6A75-5211-44A9-E4D6EFFAD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680B066-9C2E-A51B-7DB5-15F04738C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AB7BB6C-C481-F5CA-66FA-7B475CD1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24100D9-8D46-1E12-BF46-E5866076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15D6AE-E7E7-82E2-E1BD-425E92FB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5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BBB8A0-824E-351C-1DAF-7D458E8F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10C4E20-CF43-AB10-5E90-E06A460E8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736CF16-027D-5F6A-AAC3-0C1370FD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5FF970E-6526-7C80-23C4-99AE4096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2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0200872-6B9F-8420-22A0-6BB37006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0A05E22-FC82-EF6B-A3F0-DEEA97E6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E87A37-51C6-08D8-8A98-A7B36103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74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647956-F8B3-EBA7-8F45-8DF03472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29E24D-0934-D020-3D7D-C8E29AFC2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9CF6327-6CE7-B833-7623-4E1B57F9C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4A07FD-A9D9-9E91-34FC-9C3B04BD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5E1258-BE0E-7851-0E8A-7355D39D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0A16D9-79A8-FB07-38D3-5CFDF5EC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6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11BA89-9767-7F0A-70E7-63E003A1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5B55A9-6597-A317-BB02-E8318574D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8AC51B-4C77-2F31-EAE3-469195C84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7BAF6D-73F9-6EF8-5E22-812F336C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87DB69-B96D-EBC8-0B25-7C293138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25FE92-2BF1-51CF-77A8-1BC4AC84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39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C67F6A2-D367-8E7C-DF1B-A6B37C451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6488C5-4B50-E9E6-E9A0-B6FF8AD39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97E055-82A9-548E-5BF1-D33F4D20E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97821C-5A2A-402D-AB8F-FB2B8D058FC0}" type="datetimeFigureOut">
              <a:rPr lang="ko-KR" altLang="en-US" smtClean="0"/>
              <a:t>2025-07-18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8BF70D-0E2B-9AFC-6ACB-C0650B235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1E5C15-EFD1-AF2B-19DE-8167E90AE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FD4ED8-AEE9-45ED-8BEA-918723CC15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9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BF7DDB-03B3-F9C8-EFE3-0E6C7A6F4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Allison Scanner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C7446F2-3EFA-D3A3-B57B-9A83869E9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51037"/>
          </a:xfrm>
        </p:spPr>
        <p:txBody>
          <a:bodyPr>
            <a:normAutofit lnSpcReduction="10000"/>
          </a:bodyPr>
          <a:lstStyle/>
          <a:p>
            <a:pPr algn="r"/>
            <a:endParaRPr lang="en-US" altLang="ko-KR"/>
          </a:p>
          <a:p>
            <a:pPr algn="r"/>
            <a:endParaRPr lang="en-US" altLang="ko-KR"/>
          </a:p>
          <a:p>
            <a:pPr algn="r"/>
            <a:r>
              <a:rPr lang="en-US" altLang="ko-KR"/>
              <a:t>Ho Jin KIM</a:t>
            </a:r>
            <a:r>
              <a:rPr lang="en-US" altLang="ko-KR" sz="1000">
                <a:solidFill>
                  <a:schemeClr val="bg1"/>
                </a:solidFill>
              </a:rPr>
              <a:t>a</a:t>
            </a:r>
            <a:r>
              <a:rPr lang="en-US" altLang="ko-KR"/>
              <a:t> </a:t>
            </a:r>
          </a:p>
          <a:p>
            <a:pPr algn="r"/>
            <a:endParaRPr lang="en-US" altLang="ko-KR" sz="1050"/>
          </a:p>
          <a:p>
            <a:pPr algn="r"/>
            <a:r>
              <a:rPr lang="en-US" altLang="ko-KR"/>
              <a:t>2025. 7. 15.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7219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81347-3493-92AA-0F6A-5F5ACAEB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5BA7333-E0DC-0302-CF43-CEFD92BAF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632" y="1217828"/>
            <a:ext cx="6987899" cy="527504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DC0D64B-3033-3724-AB15-64C507F4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/>
              <a:t>Scanner Current &amp; VME Current Amplifier Digitizer</a:t>
            </a:r>
            <a:endParaRPr lang="ko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BAC539-9EA2-ECA9-9918-ADCF2A2B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903" y="1793395"/>
            <a:ext cx="5805564" cy="3032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/>
              <a:t>Deflector</a:t>
            </a:r>
            <a:r>
              <a:rPr lang="ko-KR" altLang="en-US" sz="2000"/>
              <a:t>를 통과한 입자는</a:t>
            </a:r>
            <a:endParaRPr lang="en-US" altLang="ko-KR" sz="2000"/>
          </a:p>
          <a:p>
            <a:pPr marL="0" indent="0">
              <a:buNone/>
            </a:pPr>
            <a:r>
              <a:rPr lang="en-US" altLang="ko-KR" sz="2000"/>
              <a:t>Faraday cup</a:t>
            </a:r>
            <a:r>
              <a:rPr lang="ko-KR" altLang="en-US" sz="2000"/>
              <a:t>에서 수집</a:t>
            </a:r>
            <a:r>
              <a:rPr lang="en-US" altLang="ko-KR" sz="2000"/>
              <a:t>. </a:t>
            </a:r>
            <a:r>
              <a:rPr lang="ko-KR" altLang="en-US" sz="2000"/>
              <a:t>이때 발생한 전류는</a:t>
            </a:r>
            <a:endParaRPr lang="en-US" altLang="ko-KR" sz="2000"/>
          </a:p>
          <a:p>
            <a:pPr marL="0" indent="0">
              <a:buNone/>
            </a:pPr>
            <a:r>
              <a:rPr lang="en-US" altLang="ko-KR" sz="2000"/>
              <a:t>Scanner current </a:t>
            </a:r>
            <a:r>
              <a:rPr lang="ko-KR" altLang="en-US" sz="2000"/>
              <a:t>회로를 통해 측정</a:t>
            </a:r>
            <a:r>
              <a:rPr lang="en-US" altLang="ko-KR" sz="2000"/>
              <a:t>. </a:t>
            </a:r>
            <a:r>
              <a:rPr lang="ko-KR" altLang="en-US" sz="2000"/>
              <a:t>이후</a:t>
            </a:r>
            <a:endParaRPr lang="en-US" altLang="ko-KR" sz="2000"/>
          </a:p>
          <a:p>
            <a:pPr marL="0" indent="0">
              <a:buNone/>
            </a:pPr>
            <a:r>
              <a:rPr lang="en-US" altLang="ko-KR" sz="2000"/>
              <a:t>VME current amplifier digitizer</a:t>
            </a:r>
            <a:r>
              <a:rPr lang="ko-KR" altLang="en-US" sz="2000"/>
              <a:t>를 통해</a:t>
            </a:r>
            <a:endParaRPr lang="en-US" altLang="ko-KR" sz="2000"/>
          </a:p>
          <a:p>
            <a:pPr marL="0" indent="0">
              <a:buNone/>
            </a:pPr>
            <a:r>
              <a:rPr lang="ko-KR" altLang="en-US" sz="2000"/>
              <a:t>전류를 증폭하고 디지털화하여 </a:t>
            </a:r>
            <a:endParaRPr lang="en-US" altLang="ko-KR" sz="2000"/>
          </a:p>
          <a:p>
            <a:pPr marL="0" indent="0">
              <a:buNone/>
            </a:pPr>
            <a:r>
              <a:rPr lang="en-US" altLang="ko-KR" sz="2000" u="sng"/>
              <a:t>Phase space </a:t>
            </a:r>
            <a:r>
              <a:rPr lang="ko-KR" altLang="en-US" sz="2000" u="sng"/>
              <a:t>분석</a:t>
            </a:r>
            <a:r>
              <a:rPr lang="ko-KR" altLang="en-US" sz="2000"/>
              <a:t>에 활용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054FFE9-3044-4840-8519-7B6A576093DA}"/>
              </a:ext>
            </a:extLst>
          </p:cNvPr>
          <p:cNvSpPr/>
          <p:nvPr/>
        </p:nvSpPr>
        <p:spPr>
          <a:xfrm>
            <a:off x="10637271" y="1347226"/>
            <a:ext cx="1433057" cy="3841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0B6F5EB-2ED5-4EA8-AB62-79D967C0E84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2" y="4756532"/>
            <a:ext cx="1911416" cy="191141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DFF4E26-F635-48B9-9736-4A35F649E926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03" y="4756532"/>
            <a:ext cx="1911416" cy="1911416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C8DC491A-A362-4CC3-B85B-04D6AF51E895}"/>
              </a:ext>
            </a:extLst>
          </p:cNvPr>
          <p:cNvCxnSpPr/>
          <p:nvPr/>
        </p:nvCxnSpPr>
        <p:spPr>
          <a:xfrm>
            <a:off x="2080260" y="4303395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214EE1-F773-45AD-8B6A-5256BF68743D}"/>
              </a:ext>
            </a:extLst>
          </p:cNvPr>
          <p:cNvSpPr txBox="1"/>
          <p:nvPr/>
        </p:nvSpPr>
        <p:spPr>
          <a:xfrm>
            <a:off x="1029652" y="663131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/>
              <a:t>x</a:t>
            </a:r>
            <a:endParaRPr lang="ko-KR" altLang="en-US" sz="1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43E89E-4082-4FF9-8B5B-F883A9DBDE6C}"/>
              </a:ext>
            </a:extLst>
          </p:cNvPr>
          <p:cNvSpPr txBox="1"/>
          <p:nvPr/>
        </p:nvSpPr>
        <p:spPr>
          <a:xfrm>
            <a:off x="372" y="555910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/>
              <a:t>x’</a:t>
            </a:r>
            <a:endParaRPr lang="ko-KR" altLang="en-US" sz="11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B28B2D-ACC3-4F73-8110-D9FFA5E4A550}"/>
              </a:ext>
            </a:extLst>
          </p:cNvPr>
          <p:cNvSpPr txBox="1"/>
          <p:nvPr/>
        </p:nvSpPr>
        <p:spPr>
          <a:xfrm>
            <a:off x="3464733" y="663131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/>
              <a:t>y</a:t>
            </a:r>
            <a:endParaRPr lang="ko-KR" altLang="en-US" sz="11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8263E7-F384-4A76-A2A3-6B4D0F596A22}"/>
              </a:ext>
            </a:extLst>
          </p:cNvPr>
          <p:cNvSpPr txBox="1"/>
          <p:nvPr/>
        </p:nvSpPr>
        <p:spPr>
          <a:xfrm>
            <a:off x="2435453" y="555910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/>
              <a:t>y’</a:t>
            </a:r>
            <a:endParaRPr lang="ko-KR" altLang="en-US" sz="1100"/>
          </a:p>
        </p:txBody>
      </p:sp>
    </p:spTree>
    <p:extLst>
      <p:ext uri="{BB962C8B-B14F-4D97-AF65-F5344CB8AC3E}">
        <p14:creationId xmlns:p14="http://schemas.microsoft.com/office/powerpoint/2010/main" val="45228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1BE0F-A6E8-C291-AE45-88964E9E8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A91125B-6A26-9791-9166-BCFE834A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06"/>
          <a:stretch>
            <a:fillRect/>
          </a:stretch>
        </p:blipFill>
        <p:spPr>
          <a:xfrm>
            <a:off x="6554287" y="2754275"/>
            <a:ext cx="5534169" cy="398106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D189A4C-97BE-4020-B344-3A5B03D3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Allison Scanner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48AE97-6FC8-22AC-27B1-E8755271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0247" cy="4351338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High-resolution compact emittance scanner</a:t>
            </a:r>
          </a:p>
          <a:p>
            <a:endParaRPr lang="en-US" altLang="ko-KR" sz="2400" dirty="0"/>
          </a:p>
          <a:p>
            <a:r>
              <a:rPr lang="en-US" altLang="ko-KR" sz="2400" dirty="0"/>
              <a:t>Fron slit / Deflecting plates / Rear slit / Faraday cup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각 </a:t>
            </a:r>
            <a:r>
              <a:rPr lang="en-US" altLang="ko-KR" sz="2000" dirty="0"/>
              <a:t>step</a:t>
            </a:r>
            <a:r>
              <a:rPr lang="ko-KR" altLang="en-US" sz="2000" dirty="0"/>
              <a:t>마다 </a:t>
            </a:r>
            <a:r>
              <a:rPr lang="en-US" altLang="ko-KR" sz="2000" dirty="0"/>
              <a:t>front slit</a:t>
            </a:r>
            <a:r>
              <a:rPr lang="ko-KR" altLang="en-US" sz="2000" dirty="0"/>
              <a:t>을 통해 선택된 </a:t>
            </a:r>
            <a:r>
              <a:rPr lang="en-US" altLang="ko-KR" sz="2000" dirty="0"/>
              <a:t>beamlet</a:t>
            </a:r>
            <a:r>
              <a:rPr lang="ko-KR" altLang="en-US" sz="2000" dirty="0"/>
              <a:t>은 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deflecting plates</a:t>
            </a:r>
            <a:r>
              <a:rPr lang="ko-KR" altLang="en-US" sz="2000" dirty="0"/>
              <a:t>의 전기장을 지나면서 편향되고</a:t>
            </a:r>
            <a:r>
              <a:rPr lang="en-US" altLang="ko-KR" sz="2000" dirty="0"/>
              <a:t>, </a:t>
            </a:r>
          </a:p>
          <a:p>
            <a:pPr marL="0" indent="0">
              <a:buNone/>
            </a:pPr>
            <a:r>
              <a:rPr lang="en-US" altLang="ko-KR" sz="2000" dirty="0"/>
              <a:t>   rear slit</a:t>
            </a:r>
            <a:r>
              <a:rPr lang="ko-KR" altLang="en-US" sz="2000" dirty="0"/>
              <a:t>을 통과한 후에 </a:t>
            </a:r>
            <a:r>
              <a:rPr lang="en-US" altLang="ko-KR" sz="2000" dirty="0"/>
              <a:t>Faraday cup</a:t>
            </a:r>
            <a:r>
              <a:rPr lang="ko-KR" altLang="en-US" sz="2000" dirty="0"/>
              <a:t>에서 측정 됨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6601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0BC97-9D47-4E45-BAC5-8D874DF00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C58494-B197-110B-9FBC-F42C6ACD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Slit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832599-F8C8-9268-AD91-316AEC971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6" y="3361511"/>
            <a:ext cx="4491346" cy="3390441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399D16-6EB1-A39D-525F-664B4685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30247" cy="4351338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Beamlet </a:t>
            </a:r>
            <a:r>
              <a:rPr lang="ko-KR" altLang="en-US" sz="2400" b="1" dirty="0"/>
              <a:t>선택</a:t>
            </a:r>
            <a:endParaRPr lang="en-US" altLang="ko-KR" sz="2400" b="1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  - </a:t>
            </a:r>
            <a:r>
              <a:rPr lang="ko-KR" altLang="en-US" sz="2400" dirty="0"/>
              <a:t>모터를 통해 </a:t>
            </a:r>
            <a:r>
              <a:rPr lang="en-US" altLang="ko-KR" sz="2400" dirty="0"/>
              <a:t>Allison scanner</a:t>
            </a:r>
            <a:r>
              <a:rPr lang="ko-KR" altLang="en-US" sz="2400" dirty="0"/>
              <a:t>의 전면 슬릿이 </a:t>
            </a:r>
            <a:r>
              <a:rPr lang="en-US" altLang="ko-KR" sz="2400" dirty="0"/>
              <a:t>transverse </a:t>
            </a:r>
            <a:r>
              <a:rPr lang="ko-KR" altLang="en-US" sz="2400" dirty="0"/>
              <a:t>방향으로 이동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- </a:t>
            </a:r>
            <a:r>
              <a:rPr lang="ko-KR" altLang="en-US" sz="2400" b="1" u="sng" dirty="0"/>
              <a:t>빔의 일부</a:t>
            </a:r>
            <a:r>
              <a:rPr lang="ko-KR" altLang="en-US" sz="2400" dirty="0"/>
              <a:t>가 슬릿을 통과 </a:t>
            </a:r>
            <a:r>
              <a:rPr lang="en-US" altLang="ko-KR" sz="2400" dirty="0"/>
              <a:t>(</a:t>
            </a:r>
            <a:r>
              <a:rPr lang="ko-KR" altLang="en-US" sz="2400" dirty="0"/>
              <a:t>→ </a:t>
            </a:r>
            <a:r>
              <a:rPr lang="en-US" altLang="ko-KR" sz="2400" b="1" u="sng" dirty="0"/>
              <a:t>Beamlet</a:t>
            </a:r>
            <a:r>
              <a:rPr lang="en-US" altLang="ko-KR" sz="2400" dirty="0"/>
              <a:t>)</a:t>
            </a:r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</a:t>
            </a:r>
            <a:r>
              <a:rPr lang="ko-KR" altLang="en-US" sz="2400" dirty="0"/>
              <a:t>→</a:t>
            </a:r>
            <a:r>
              <a:rPr lang="en-US" altLang="ko-KR" sz="2400" dirty="0"/>
              <a:t> </a:t>
            </a:r>
            <a:r>
              <a:rPr lang="ko-KR" altLang="en-US" sz="2400" dirty="0"/>
              <a:t>슬릿의 위치가 곧 입자의 좌표에 해당하므로</a:t>
            </a:r>
            <a:r>
              <a:rPr lang="en-US" altLang="ko-KR" sz="2400" dirty="0"/>
              <a:t>,</a:t>
            </a:r>
          </a:p>
          <a:p>
            <a:pPr marL="0" indent="0">
              <a:buNone/>
            </a:pPr>
            <a:r>
              <a:rPr lang="en-US" altLang="ko-KR" sz="2400" dirty="0"/>
              <a:t>        </a:t>
            </a:r>
            <a:r>
              <a:rPr lang="ko-KR" altLang="en-US" sz="2400" dirty="0"/>
              <a:t>이 과정을 통해 빔의 </a:t>
            </a:r>
            <a:r>
              <a:rPr lang="ko-KR" altLang="en-US" sz="2400" b="1" dirty="0"/>
              <a:t>위치 정보</a:t>
            </a:r>
            <a:r>
              <a:rPr lang="en-US" altLang="ko-KR" sz="2400" b="1" dirty="0"/>
              <a:t>(x)</a:t>
            </a:r>
            <a:r>
              <a:rPr lang="ko-KR" altLang="en-US" sz="2400" dirty="0"/>
              <a:t>를 획득</a:t>
            </a:r>
            <a:endParaRPr lang="en-US" altLang="ko-KR" sz="2400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FCDF9809-C514-485F-9AD8-3803060A1057}"/>
              </a:ext>
            </a:extLst>
          </p:cNvPr>
          <p:cNvSpPr/>
          <p:nvPr/>
        </p:nvSpPr>
        <p:spPr>
          <a:xfrm>
            <a:off x="8707937" y="5395328"/>
            <a:ext cx="529222" cy="5292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87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BF0AC-ED1A-B527-F59A-45F4D8B16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286EE6-F77E-A1A7-9147-B8DB6F01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Deflecting Plates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AD212A-CD86-47D5-94CF-E3F7005B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6" y="3361511"/>
            <a:ext cx="4491346" cy="3390441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A7B1E0-3770-226D-0DCA-05B0038AA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b="1" dirty="0"/>
              <a:t>전기적 편향</a:t>
            </a:r>
            <a:endParaRPr lang="en-US" altLang="ko-KR" sz="2400" b="1" dirty="0"/>
          </a:p>
          <a:p>
            <a:pPr marL="0" indent="0">
              <a:buNone/>
            </a:pPr>
            <a:r>
              <a:rPr lang="en-US" altLang="ko-KR" sz="2400" dirty="0"/>
              <a:t> - </a:t>
            </a:r>
            <a:r>
              <a:rPr lang="ko-KR" altLang="en-US" sz="2400" dirty="0"/>
              <a:t>슬릿을 통과한 </a:t>
            </a:r>
            <a:r>
              <a:rPr lang="en-US" altLang="ko-KR" sz="2400" dirty="0"/>
              <a:t>beamlet</a:t>
            </a:r>
            <a:r>
              <a:rPr lang="ko-KR" altLang="en-US" sz="2400" dirty="0"/>
              <a:t>은 동일한 위치</a:t>
            </a:r>
            <a:r>
              <a:rPr lang="en-US" altLang="ko-KR" sz="2400" dirty="0"/>
              <a:t>(x)</a:t>
            </a:r>
            <a:r>
              <a:rPr lang="ko-KR" altLang="en-US" sz="2400" dirty="0"/>
              <a:t>를 가짐</a:t>
            </a:r>
            <a:r>
              <a:rPr lang="en-US" altLang="ko-KR" sz="2400" dirty="0"/>
              <a:t>. </a:t>
            </a:r>
          </a:p>
          <a:p>
            <a:pPr marL="0" indent="0">
              <a:buNone/>
            </a:pPr>
            <a:r>
              <a:rPr lang="ko-KR" altLang="en-US" sz="2400" dirty="0"/>
              <a:t>   하지만 각 입자마다 슬릿을 통과할 때의 입사각</a:t>
            </a:r>
            <a:r>
              <a:rPr lang="en-US" altLang="ko-KR" sz="2400" dirty="0"/>
              <a:t>(x’)</a:t>
            </a:r>
            <a:r>
              <a:rPr lang="ko-KR" altLang="en-US" sz="2400" dirty="0"/>
              <a:t>은 다름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ko-KR" altLang="en-US" sz="2400" dirty="0"/>
              <a:t>   이 입사각</a:t>
            </a:r>
            <a:r>
              <a:rPr lang="en-US" altLang="ko-KR" sz="2400" dirty="0"/>
              <a:t>(x‘)</a:t>
            </a:r>
            <a:r>
              <a:rPr lang="ko-KR" altLang="en-US" sz="2400" dirty="0"/>
              <a:t>을 구분하기 위해 전기장을 이용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b="1" dirty="0"/>
              <a:t>   </a:t>
            </a:r>
            <a:r>
              <a:rPr lang="ko-KR" altLang="en-US" sz="2400" b="1" dirty="0"/>
              <a:t>전기장</a:t>
            </a:r>
            <a:r>
              <a:rPr lang="ko-KR" altLang="en-US" sz="2400" dirty="0"/>
              <a:t>에 의해 입자 굴절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   이후 고정된 </a:t>
            </a:r>
            <a:r>
              <a:rPr lang="en-US" altLang="ko-KR" sz="2400" dirty="0"/>
              <a:t>rear slit</a:t>
            </a:r>
            <a:r>
              <a:rPr lang="ko-KR" altLang="en-US" sz="2400" dirty="0"/>
              <a:t> 통과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/>
              <a:t>전압을</a:t>
            </a:r>
            <a:r>
              <a:rPr lang="en-US" altLang="ko-KR" sz="2400"/>
              <a:t> </a:t>
            </a:r>
            <a:r>
              <a:rPr lang="ko-KR" altLang="en-US" sz="2400"/>
              <a:t>바꾸면서 </a:t>
            </a:r>
            <a:r>
              <a:rPr lang="ko-KR" altLang="en-US" sz="2400" dirty="0"/>
              <a:t>측정하면 </a:t>
            </a:r>
            <a:r>
              <a:rPr lang="en-US" altLang="ko-KR" sz="2400" dirty="0"/>
              <a:t>slit</a:t>
            </a:r>
            <a:r>
              <a:rPr lang="ko-KR" altLang="en-US" sz="2400" dirty="0"/>
              <a:t>을 통과한 입자의</a:t>
            </a:r>
            <a:r>
              <a:rPr lang="en-US" altLang="ko-KR" sz="2400" dirty="0"/>
              <a:t> </a:t>
            </a:r>
          </a:p>
          <a:p>
            <a:pPr marL="0" indent="0">
              <a:buNone/>
            </a:pPr>
            <a:r>
              <a:rPr lang="en-US" altLang="ko-KR" sz="2400" dirty="0"/>
              <a:t>  </a:t>
            </a:r>
            <a:r>
              <a:rPr lang="ko-KR" altLang="en-US" sz="2400" dirty="0"/>
              <a:t>운동방향을 알 수 있음</a:t>
            </a:r>
            <a:r>
              <a:rPr lang="en-US" altLang="ko-KR" sz="2400" dirty="0"/>
              <a:t>.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C7DF0F90-7CDB-4A56-8F30-09D324944998}"/>
              </a:ext>
            </a:extLst>
          </p:cNvPr>
          <p:cNvSpPr/>
          <p:nvPr/>
        </p:nvSpPr>
        <p:spPr>
          <a:xfrm>
            <a:off x="9001125" y="5219700"/>
            <a:ext cx="1447800" cy="876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78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BF0AC-ED1A-B527-F59A-45F4D8B16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203B4563-6263-4E3F-8FD6-652A984BB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5" y="5221982"/>
            <a:ext cx="2303271" cy="137116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37BAFB7-54DC-4C05-9C20-BF0E4F702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696" y="5291223"/>
            <a:ext cx="2018309" cy="120165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0154FE1-CD38-C6A5-B6F7-F64AD706E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893" y="681037"/>
            <a:ext cx="5381625" cy="406249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9286EE6-F77E-A1A7-9147-B8DB6F01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Deflecting Plates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203F730-88FC-4359-90F5-E67096D06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283" y="5059448"/>
            <a:ext cx="4718886" cy="1644624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A7B1E0-3770-226D-0DCA-05B0038A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5701"/>
          </a:xfrm>
        </p:spPr>
        <p:txBody>
          <a:bodyPr>
            <a:normAutofit/>
          </a:bodyPr>
          <a:lstStyle/>
          <a:p>
            <a:r>
              <a:rPr lang="en-US" altLang="ko-KR" sz="2400" b="1"/>
              <a:t>Flat plates</a:t>
            </a:r>
          </a:p>
          <a:p>
            <a:pPr marL="0" indent="0">
              <a:buNone/>
            </a:pPr>
            <a:r>
              <a:rPr lang="en-US" altLang="ko-KR" sz="2000"/>
              <a:t>   - deflector plate</a:t>
            </a:r>
            <a:r>
              <a:rPr lang="ko-KR" altLang="en-US" sz="2000"/>
              <a:t>가 평평한 도체판이면</a:t>
            </a:r>
            <a:endParaRPr lang="en-US" altLang="ko-KR" sz="2000"/>
          </a:p>
          <a:p>
            <a:pPr marL="0" indent="0">
              <a:buNone/>
            </a:pPr>
            <a:r>
              <a:rPr lang="en-US" altLang="ko-KR" sz="2000"/>
              <a:t>     edge </a:t>
            </a:r>
            <a:r>
              <a:rPr lang="ko-KR" altLang="en-US" sz="2000"/>
              <a:t>부분에서 </a:t>
            </a:r>
            <a:r>
              <a:rPr lang="en-US" altLang="ko-KR" sz="2000"/>
              <a:t>E-field distortion (edge effect)</a:t>
            </a:r>
          </a:p>
          <a:p>
            <a:pPr marL="0" indent="0">
              <a:buNone/>
            </a:pPr>
            <a:r>
              <a:rPr lang="en-US" altLang="ko-KR" sz="2000"/>
              <a:t>     edge </a:t>
            </a:r>
            <a:r>
              <a:rPr lang="ko-KR" altLang="en-US" sz="2000"/>
              <a:t>부분 비균일한 전기장 형성</a:t>
            </a:r>
            <a:endParaRPr lang="en-US" altLang="ko-KR" sz="2000"/>
          </a:p>
          <a:p>
            <a:pPr marL="0" indent="0">
              <a:buNone/>
            </a:pPr>
            <a:r>
              <a:rPr lang="en-US" altLang="ko-KR" sz="2000"/>
              <a:t>      </a:t>
            </a:r>
            <a:r>
              <a:rPr lang="ko-KR" altLang="en-US" sz="1400"/>
              <a:t>→ </a:t>
            </a:r>
            <a:r>
              <a:rPr lang="en-US" altLang="ko-KR" sz="2000"/>
              <a:t> </a:t>
            </a:r>
            <a:r>
              <a:rPr lang="ko-KR" altLang="en-US" sz="2000"/>
              <a:t>입자 궤적 예측 어려움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r>
              <a:rPr lang="en-US" altLang="ko-KR" sz="2400" b="1"/>
              <a:t>Sawtooth shape plates</a:t>
            </a:r>
          </a:p>
          <a:p>
            <a:pPr marL="0" indent="0">
              <a:buNone/>
            </a:pPr>
            <a:r>
              <a:rPr lang="en-US" altLang="ko-KR" sz="2000"/>
              <a:t>   - peak</a:t>
            </a:r>
            <a:r>
              <a:rPr lang="ko-KR" altLang="en-US" sz="2000"/>
              <a:t> </a:t>
            </a:r>
            <a:r>
              <a:rPr lang="en-US" altLang="ko-KR" sz="2000"/>
              <a:t>–</a:t>
            </a:r>
            <a:r>
              <a:rPr lang="ko-KR" altLang="en-US" sz="2000"/>
              <a:t> </a:t>
            </a:r>
            <a:r>
              <a:rPr lang="en-US" altLang="ko-KR" sz="2000"/>
              <a:t>peak</a:t>
            </a:r>
            <a:r>
              <a:rPr lang="ko-KR" altLang="en-US" sz="2000"/>
              <a:t>으로 전기장이 집중되어 형성되기 때문에</a:t>
            </a:r>
            <a:endParaRPr lang="en-US" altLang="ko-KR" sz="2000"/>
          </a:p>
          <a:p>
            <a:pPr marL="0" indent="0">
              <a:buNone/>
            </a:pPr>
            <a:r>
              <a:rPr lang="en-US" altLang="ko-KR" sz="2000"/>
              <a:t>     </a:t>
            </a:r>
            <a:r>
              <a:rPr lang="ko-KR" altLang="en-US" sz="2000"/>
              <a:t>균일한 전기장을 얻기 유리함 </a:t>
            </a:r>
            <a:endParaRPr lang="en-US" altLang="ko-KR" sz="2000"/>
          </a:p>
          <a:p>
            <a:pPr marL="0" indent="0">
              <a:buNone/>
            </a:pPr>
            <a:r>
              <a:rPr lang="en-US" altLang="ko-KR" sz="2000"/>
              <a:t>     (</a:t>
            </a:r>
            <a:r>
              <a:rPr lang="ko-KR" altLang="en-US" sz="2000"/>
              <a:t>특히 </a:t>
            </a:r>
            <a:r>
              <a:rPr lang="en-US" altLang="ko-KR" sz="2000"/>
              <a:t>edge</a:t>
            </a:r>
            <a:r>
              <a:rPr lang="ko-KR" altLang="en-US" sz="2000"/>
              <a:t> 부분</a:t>
            </a:r>
            <a:r>
              <a:rPr lang="en-US" altLang="ko-KR" sz="2000"/>
              <a:t>)</a:t>
            </a:r>
          </a:p>
          <a:p>
            <a:pPr marL="0" indent="0">
              <a:buNone/>
            </a:pPr>
            <a:r>
              <a:rPr lang="en-US" altLang="ko-KR" sz="2000"/>
              <a:t>      </a:t>
            </a:r>
            <a:r>
              <a:rPr lang="ko-KR" altLang="en-US" sz="1400"/>
              <a:t>→ </a:t>
            </a:r>
            <a:r>
              <a:rPr lang="en-US" altLang="ko-KR" sz="2000"/>
              <a:t> </a:t>
            </a:r>
            <a:r>
              <a:rPr lang="ko-KR" altLang="en-US" sz="2000"/>
              <a:t>입자 궤적 제어 유리</a:t>
            </a:r>
            <a:endParaRPr lang="en-US" altLang="ko-KR" sz="200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79F7CC4-B520-40D0-8145-9B59F920E6D3}"/>
              </a:ext>
            </a:extLst>
          </p:cNvPr>
          <p:cNvSpPr/>
          <p:nvPr/>
        </p:nvSpPr>
        <p:spPr>
          <a:xfrm>
            <a:off x="8604250" y="5492750"/>
            <a:ext cx="120650" cy="120650"/>
          </a:xfrm>
          <a:prstGeom prst="ellipse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6F2A888D-CFFD-49B5-9301-B43B1E2E347A}"/>
              </a:ext>
            </a:extLst>
          </p:cNvPr>
          <p:cNvSpPr/>
          <p:nvPr/>
        </p:nvSpPr>
        <p:spPr>
          <a:xfrm>
            <a:off x="8604250" y="6140450"/>
            <a:ext cx="120650" cy="120650"/>
          </a:xfrm>
          <a:prstGeom prst="ellipse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24D76D0-A159-4C90-8CCE-9CB093132CDF}"/>
              </a:ext>
            </a:extLst>
          </p:cNvPr>
          <p:cNvCxnSpPr>
            <a:cxnSpLocks/>
          </p:cNvCxnSpPr>
          <p:nvPr/>
        </p:nvCxnSpPr>
        <p:spPr>
          <a:xfrm flipV="1">
            <a:off x="8861425" y="5572125"/>
            <a:ext cx="0" cy="591849"/>
          </a:xfrm>
          <a:prstGeom prst="straightConnector1">
            <a:avLst/>
          </a:prstGeom>
          <a:ln w="9525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94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5DE1C-4779-79C1-F7E0-26F4DD45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866E27C-891B-4ECB-82D2-2CC91C60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94106"/>
            <a:ext cx="3086100" cy="23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451FBC1-4AC9-4687-B972-EDAD1ACF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142" y="4610100"/>
            <a:ext cx="2837330" cy="214185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B8DA872-E90F-389A-4AF1-66D3B0E3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Faraday Cup</a:t>
            </a:r>
            <a:endParaRPr lang="ko-KR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C8F236F-8AEE-44C3-B555-8B22161C7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4" r="45361"/>
          <a:stretch/>
        </p:blipFill>
        <p:spPr bwMode="auto">
          <a:xfrm>
            <a:off x="8529948" y="3249752"/>
            <a:ext cx="3438524" cy="35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EB83C2C-3752-49A9-A120-D84586A74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985" y="106048"/>
            <a:ext cx="3985739" cy="3008767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FE30DD-58DD-4C34-2C30-6AC57CBC2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b="1" dirty="0"/>
              <a:t>Beam</a:t>
            </a:r>
            <a:r>
              <a:rPr lang="ko-KR" altLang="en-US" sz="2400" b="1" dirty="0"/>
              <a:t> 정량화</a:t>
            </a:r>
            <a:endParaRPr lang="en-US" altLang="ko-KR" sz="2400" b="1" dirty="0"/>
          </a:p>
          <a:p>
            <a:endParaRPr lang="en-US" altLang="ko-KR" sz="2400" dirty="0"/>
          </a:p>
          <a:p>
            <a:r>
              <a:rPr lang="en-US" altLang="ko-KR" sz="2400" dirty="0"/>
              <a:t>Rear slit</a:t>
            </a:r>
            <a:r>
              <a:rPr lang="ko-KR" altLang="en-US" sz="2400" dirty="0"/>
              <a:t>을 통과한 입자는 </a:t>
            </a:r>
            <a:r>
              <a:rPr lang="en-US" altLang="ko-KR" sz="2400" dirty="0"/>
              <a:t>Faraday cup </a:t>
            </a:r>
            <a:r>
              <a:rPr lang="ko-KR" altLang="en-US" sz="2400" dirty="0"/>
              <a:t>내부 금속판에 충돌</a:t>
            </a:r>
            <a:endParaRPr lang="en-US" altLang="ko-KR" sz="2400" dirty="0"/>
          </a:p>
          <a:p>
            <a:r>
              <a:rPr lang="ko-KR" altLang="en-US" sz="2400" dirty="0"/>
              <a:t>입자의 전하가 금속에 축적되며</a:t>
            </a:r>
            <a:r>
              <a:rPr lang="en-US" altLang="ko-KR" sz="2400" dirty="0"/>
              <a:t>, </a:t>
            </a:r>
            <a:r>
              <a:rPr lang="ko-KR" altLang="en-US" sz="2400" dirty="0"/>
              <a:t>전류로 측정 가능</a:t>
            </a:r>
            <a:endParaRPr lang="en-US" altLang="ko-KR" sz="2400" dirty="0"/>
          </a:p>
          <a:p>
            <a:r>
              <a:rPr lang="ko-KR" altLang="en-US" sz="2400" dirty="0"/>
              <a:t>이때 발생하는 전류는 입자 수와 세기에 비례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- </a:t>
            </a:r>
            <a:r>
              <a:rPr lang="ko-KR" altLang="en-US" sz="2400" dirty="0"/>
              <a:t>각 입사각</a:t>
            </a:r>
            <a:r>
              <a:rPr lang="en-US" altLang="ko-KR" sz="2400" dirty="0"/>
              <a:t>(x’)</a:t>
            </a:r>
            <a:r>
              <a:rPr lang="ko-KR" altLang="en-US" sz="2400" dirty="0"/>
              <a:t>에 해당하는 빔 </a:t>
            </a:r>
            <a:r>
              <a:rPr lang="en-US" altLang="ko-KR" sz="2400" dirty="0"/>
              <a:t>intensity </a:t>
            </a:r>
            <a:r>
              <a:rPr lang="ko-KR" altLang="en-US" sz="2400" dirty="0"/>
              <a:t>측정 가능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   → </a:t>
            </a:r>
            <a:r>
              <a:rPr lang="en-US" altLang="ko-KR" sz="2400" dirty="0"/>
              <a:t>(x, x’) </a:t>
            </a:r>
            <a:r>
              <a:rPr lang="ko-KR" altLang="en-US" sz="2400" dirty="0"/>
              <a:t>지점에서의 빔 세기</a:t>
            </a:r>
            <a:endParaRPr lang="en-US" altLang="ko-KR" sz="2400" dirty="0">
              <a:latin typeface="맑은 고딕 (본문)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28C7155-DBFE-462C-A429-BFA4613BF910}"/>
              </a:ext>
            </a:extLst>
          </p:cNvPr>
          <p:cNvSpPr/>
          <p:nvPr/>
        </p:nvSpPr>
        <p:spPr>
          <a:xfrm>
            <a:off x="10734675" y="1228934"/>
            <a:ext cx="752976" cy="18221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88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81347-3493-92AA-0F6A-5F5ACAEB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5BA7333-E0DC-0302-CF43-CEFD92BAF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632" y="1217828"/>
            <a:ext cx="6987899" cy="527504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DC0D64B-3033-3724-AB15-64C507F4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Stepper motor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BAC539-9EA2-ECA9-9918-ADCF2A2B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903" y="1793395"/>
            <a:ext cx="5805564" cy="4699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/>
              <a:t>Slit</a:t>
            </a:r>
            <a:r>
              <a:rPr lang="ko-KR" altLang="en-US" sz="2000"/>
              <a:t>을 일정한 간격으로 이동시키는 역할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r>
              <a:rPr lang="el-GR" altLang="ko-KR" sz="2000"/>
              <a:t>μ</a:t>
            </a:r>
            <a:r>
              <a:rPr lang="en-US" altLang="ko-KR" sz="2000"/>
              <a:t>m~mm </a:t>
            </a:r>
            <a:r>
              <a:rPr lang="ko-KR" altLang="en-US" sz="2000"/>
              <a:t>단위로 정밀하게 </a:t>
            </a:r>
            <a:r>
              <a:rPr lang="en-US" altLang="ko-KR" sz="2000"/>
              <a:t>slit</a:t>
            </a:r>
            <a:r>
              <a:rPr lang="ko-KR" altLang="en-US" sz="2000"/>
              <a:t>을 이동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r>
              <a:rPr lang="en-US" altLang="ko-KR" sz="1600"/>
              <a:t>    </a:t>
            </a:r>
            <a:r>
              <a:rPr lang="ko-KR" altLang="en-US" sz="1600"/>
              <a:t>→</a:t>
            </a:r>
            <a:r>
              <a:rPr lang="en-US" altLang="ko-KR" sz="1600"/>
              <a:t>   Stepper motor </a:t>
            </a:r>
            <a:r>
              <a:rPr lang="ko-KR" altLang="en-US" sz="1600"/>
              <a:t>성능이 </a:t>
            </a:r>
            <a:r>
              <a:rPr lang="en-US" altLang="ko-KR" sz="1600"/>
              <a:t>(x, x’)</a:t>
            </a:r>
            <a:r>
              <a:rPr lang="ko-KR" altLang="en-US" sz="1600"/>
              <a:t>의 해상도에 영향</a:t>
            </a:r>
            <a:endParaRPr lang="ko-KR" altLang="en-US" sz="1600" dirty="0"/>
          </a:p>
        </p:txBody>
      </p:sp>
      <p:pic>
        <p:nvPicPr>
          <p:cNvPr id="4" name="KakaoTalk_20250715_105150477">
            <a:hlinkClick r:id="" action="ppaction://media"/>
            <a:extLst>
              <a:ext uri="{FF2B5EF4-FFF2-40B4-BE49-F238E27FC236}">
                <a16:creationId xmlns:a16="http://schemas.microsoft.com/office/drawing/2014/main" id="{F426DEA1-187B-4F3F-9232-25024FA7CA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3783" y="3813163"/>
            <a:ext cx="5148168" cy="186554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2EE1099-C6D6-41DA-A262-121EA0C7FEFD}"/>
              </a:ext>
            </a:extLst>
          </p:cNvPr>
          <p:cNvSpPr/>
          <p:nvPr/>
        </p:nvSpPr>
        <p:spPr>
          <a:xfrm>
            <a:off x="3767042" y="4131827"/>
            <a:ext cx="2565400" cy="1189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B86DC9EA-AE5B-4FDC-8C7F-EF9DEA3105C4}"/>
              </a:ext>
            </a:extLst>
          </p:cNvPr>
          <p:cNvSpPr txBox="1">
            <a:spLocks/>
          </p:cNvSpPr>
          <p:nvPr/>
        </p:nvSpPr>
        <p:spPr>
          <a:xfrm>
            <a:off x="4175377" y="4196559"/>
            <a:ext cx="1766147" cy="356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/>
              <a:t>Stepper motor</a:t>
            </a:r>
            <a:endParaRPr lang="ko-KR" altLang="en-US" sz="18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33FB786-17D5-4F86-A34C-EE9B1E1058CD}"/>
              </a:ext>
            </a:extLst>
          </p:cNvPr>
          <p:cNvSpPr/>
          <p:nvPr/>
        </p:nvSpPr>
        <p:spPr>
          <a:xfrm>
            <a:off x="7473950" y="1347227"/>
            <a:ext cx="1034323" cy="2124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9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81347-3493-92AA-0F6A-5F5ACAEB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44D835-E939-4EBF-BC53-3977A37AC874}"/>
                  </a:ext>
                </a:extLst>
              </p:cNvPr>
              <p:cNvSpPr txBox="1"/>
              <p:nvPr/>
            </p:nvSpPr>
            <p:spPr>
              <a:xfrm>
                <a:off x="5536398" y="2409545"/>
                <a:ext cx="982134" cy="689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′∝</m:t>
                      </m:r>
                      <m:f>
                        <m:f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ko-KR" alt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44D835-E939-4EBF-BC53-3977A37AC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398" y="2409545"/>
                <a:ext cx="982134" cy="689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E5BA7333-E0DC-0302-CF43-CEFD92BAF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32" y="1217828"/>
            <a:ext cx="6987899" cy="527504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DC0D64B-3033-3724-AB15-64C507F4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High Voltage Amplifier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BAC539-9EA2-ECA9-9918-ADCF2A2B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903" y="1793395"/>
            <a:ext cx="5805564" cy="4699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/>
              <a:t>수백 </a:t>
            </a:r>
            <a:r>
              <a:rPr lang="en-US" altLang="ko-KR" sz="2000"/>
              <a:t>V</a:t>
            </a:r>
            <a:r>
              <a:rPr lang="ko-KR" altLang="en-US" sz="2000"/>
              <a:t>까지 출력가능한 고전압 증폭기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r>
              <a:rPr lang="en-US" altLang="ko-KR" sz="2000"/>
              <a:t>Deflector plate</a:t>
            </a:r>
            <a:r>
              <a:rPr lang="ko-KR" altLang="en-US" sz="2000"/>
              <a:t>에 전압 인가하여 전기장을 형성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r>
              <a:rPr lang="ko-KR" altLang="en-US" sz="2000"/>
              <a:t>이 전기장에 의해 입자의 운동방향이 바뀜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r>
              <a:rPr lang="en-US" altLang="ko-KR" sz="2000"/>
              <a:t>           </a:t>
            </a:r>
            <a:r>
              <a:rPr lang="ko-KR" altLang="en-US" sz="2000"/>
              <a:t>이렇게 선형적으로 변하는 전압을 인가하여 </a:t>
            </a:r>
            <a:r>
              <a:rPr lang="en-US" altLang="ko-KR" sz="2000"/>
              <a:t>slit</a:t>
            </a:r>
            <a:r>
              <a:rPr lang="ko-KR" altLang="en-US" sz="2000"/>
              <a:t>을 통과한 </a:t>
            </a:r>
            <a:r>
              <a:rPr lang="en-US" altLang="ko-KR" sz="2000"/>
              <a:t>beamlet</a:t>
            </a:r>
            <a:r>
              <a:rPr lang="ko-KR" altLang="en-US" sz="2000"/>
              <a:t>의 </a:t>
            </a:r>
            <a:r>
              <a:rPr lang="en-US" altLang="ko-KR" sz="2000"/>
              <a:t>x’</a:t>
            </a:r>
            <a:r>
              <a:rPr lang="ko-KR" altLang="en-US" sz="2000"/>
              <a:t>을 스캔하게 됨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33FB786-17D5-4F86-A34C-EE9B1E1058CD}"/>
              </a:ext>
            </a:extLst>
          </p:cNvPr>
          <p:cNvSpPr/>
          <p:nvPr/>
        </p:nvSpPr>
        <p:spPr>
          <a:xfrm>
            <a:off x="8447543" y="1347227"/>
            <a:ext cx="1433057" cy="2124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90D6C5C-6A26-4886-8140-37023A56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35" t="24081" r="35094" b="69338"/>
          <a:stretch/>
        </p:blipFill>
        <p:spPr>
          <a:xfrm>
            <a:off x="1208618" y="5377575"/>
            <a:ext cx="822588" cy="3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0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81347-3493-92AA-0F6A-5F5ACAEB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5BA7333-E0DC-0302-CF43-CEFD92BAF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632" y="1217828"/>
            <a:ext cx="6987899" cy="527504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DC0D64B-3033-3724-AB15-64C507F4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-100V</a:t>
            </a:r>
            <a:endParaRPr lang="ko-KR" alt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5E303606-E6D5-D84A-BE46-1AB15BE416A6}"/>
              </a:ext>
            </a:extLst>
          </p:cNvPr>
          <p:cNvSpPr txBox="1">
            <a:spLocks/>
          </p:cNvSpPr>
          <p:nvPr/>
        </p:nvSpPr>
        <p:spPr>
          <a:xfrm>
            <a:off x="838200" y="5294780"/>
            <a:ext cx="6406697" cy="1065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/>
              <a:t>-100V</a:t>
            </a:r>
            <a:r>
              <a:rPr lang="ko-KR" altLang="en-US" sz="2000"/>
              <a:t>의 </a:t>
            </a:r>
            <a:r>
              <a:rPr lang="en-US" altLang="ko-KR" sz="2000"/>
              <a:t>suppressor</a:t>
            </a:r>
            <a:r>
              <a:rPr lang="ko-KR" altLang="en-US" sz="2000"/>
              <a:t>로</a:t>
            </a:r>
            <a:r>
              <a:rPr lang="en-US" altLang="ko-KR" sz="2000"/>
              <a:t> </a:t>
            </a:r>
            <a:r>
              <a:rPr lang="ko-KR" altLang="en-US" sz="2000"/>
              <a:t>전극으로 튀어나오는 전자들을 다시 </a:t>
            </a:r>
            <a:r>
              <a:rPr lang="en-US" altLang="ko-KR" sz="2000"/>
              <a:t>Faraday cup</a:t>
            </a:r>
            <a:r>
              <a:rPr lang="ko-KR" altLang="en-US" sz="2000"/>
              <a:t>으로 이동시켜 측정 오류 </a:t>
            </a:r>
            <a:r>
              <a:rPr lang="ko-KR" altLang="en-US" sz="1400"/>
              <a:t>↓</a:t>
            </a:r>
            <a:r>
              <a:rPr lang="ko-KR" altLang="en-US" sz="2000"/>
              <a:t> 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BAC539-9EA2-ECA9-9918-ADCF2A2B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903" y="1793395"/>
            <a:ext cx="5805564" cy="3032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b="1"/>
              <a:t>Secondary Electron Suppression</a:t>
            </a:r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r>
              <a:rPr lang="ko-KR" altLang="en-US" sz="2000"/>
              <a:t>빔 입자가 </a:t>
            </a:r>
            <a:r>
              <a:rPr lang="en-US" altLang="ko-KR" sz="2000"/>
              <a:t>Faraday Cup</a:t>
            </a:r>
            <a:r>
              <a:rPr lang="ko-KR" altLang="en-US" sz="2000"/>
              <a:t>에 부딪히면 </a:t>
            </a:r>
            <a:r>
              <a:rPr lang="en-US" altLang="ko-KR" sz="2000"/>
              <a:t>secondary electron</a:t>
            </a:r>
            <a:r>
              <a:rPr lang="ko-KR" altLang="en-US" sz="2000"/>
              <a:t>이 튀어나올 수 있음</a:t>
            </a:r>
            <a:endParaRPr lang="en-US" altLang="ko-KR" sz="2000"/>
          </a:p>
          <a:p>
            <a:pPr marL="0" indent="0">
              <a:buNone/>
            </a:pPr>
            <a:endParaRPr lang="en-US" altLang="ko-KR" sz="2000"/>
          </a:p>
          <a:p>
            <a:pPr marL="0" indent="0">
              <a:buNone/>
            </a:pPr>
            <a:r>
              <a:rPr lang="ko-KR" altLang="en-US" sz="2000"/>
              <a:t>이 </a:t>
            </a:r>
            <a:r>
              <a:rPr lang="en-US" altLang="ko-KR" sz="2000"/>
              <a:t>secondary electron</a:t>
            </a:r>
            <a:r>
              <a:rPr lang="ko-KR" altLang="en-US" sz="2000"/>
              <a:t>이</a:t>
            </a:r>
            <a:r>
              <a:rPr lang="en-US" altLang="ko-KR" sz="2000"/>
              <a:t> </a:t>
            </a:r>
            <a:r>
              <a:rPr lang="ko-KR" altLang="en-US" sz="2000"/>
              <a:t>주변 금속판이나 회로로 튀면서 측정을 방해하거나 에러 유발 가능</a:t>
            </a:r>
            <a:endParaRPr lang="ko-KR" altLang="en-US" sz="20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EA61A41-8F36-476B-826C-F33F1F40C85C}"/>
              </a:ext>
            </a:extLst>
          </p:cNvPr>
          <p:cNvSpPr/>
          <p:nvPr/>
        </p:nvSpPr>
        <p:spPr>
          <a:xfrm>
            <a:off x="9570720" y="3009899"/>
            <a:ext cx="792480" cy="419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449</Words>
  <Application>Microsoft Office PowerPoint</Application>
  <PresentationFormat>와이드스크린</PresentationFormat>
  <Paragraphs>97</Paragraphs>
  <Slides>10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맑은 고딕 (본문)</vt:lpstr>
      <vt:lpstr>Arial</vt:lpstr>
      <vt:lpstr>Cambria Math</vt:lpstr>
      <vt:lpstr>Office 테마</vt:lpstr>
      <vt:lpstr>Allison Scanner</vt:lpstr>
      <vt:lpstr>Allison Scanner</vt:lpstr>
      <vt:lpstr>Slit</vt:lpstr>
      <vt:lpstr>Deflecting Plates</vt:lpstr>
      <vt:lpstr>Deflecting Plates</vt:lpstr>
      <vt:lpstr>Faraday Cup</vt:lpstr>
      <vt:lpstr>Stepper motor</vt:lpstr>
      <vt:lpstr>High Voltage Amplifier</vt:lpstr>
      <vt:lpstr>-100V</vt:lpstr>
      <vt:lpstr>Scanner Current &amp; VME Current Amplifier Digitizer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Allison Scanner</dc:title>
  <dc:creator>KimHo Jin</dc:creator>
  <cp:lastModifiedBy>KimHo Jin</cp:lastModifiedBy>
  <cp:revision>20</cp:revision>
  <dcterms:created xsi:type="dcterms:W3CDTF">2025-07-14T12:51:55Z</dcterms:created>
  <dcterms:modified xsi:type="dcterms:W3CDTF">2025-07-18T07:02:06Z</dcterms:modified>
</cp:coreProperties>
</file>